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648" r:id="rId2"/>
    <p:sldMasterId id="2147483661" r:id="rId3"/>
    <p:sldMasterId id="2147483687" r:id="rId4"/>
  </p:sldMasterIdLst>
  <p:notesMasterIdLst>
    <p:notesMasterId r:id="rId42"/>
  </p:notesMasterIdLst>
  <p:handoutMasterIdLst>
    <p:handoutMasterId r:id="rId43"/>
  </p:handoutMasterIdLst>
  <p:sldIdLst>
    <p:sldId id="278" r:id="rId5"/>
    <p:sldId id="512" r:id="rId6"/>
    <p:sldId id="340" r:id="rId7"/>
    <p:sldId id="472" r:id="rId8"/>
    <p:sldId id="473" r:id="rId9"/>
    <p:sldId id="474" r:id="rId10"/>
    <p:sldId id="475" r:id="rId11"/>
    <p:sldId id="476" r:id="rId12"/>
    <p:sldId id="477" r:id="rId13"/>
    <p:sldId id="478" r:id="rId14"/>
    <p:sldId id="479" r:id="rId15"/>
    <p:sldId id="480" r:id="rId16"/>
    <p:sldId id="481" r:id="rId17"/>
    <p:sldId id="482" r:id="rId18"/>
    <p:sldId id="483" r:id="rId19"/>
    <p:sldId id="484" r:id="rId20"/>
    <p:sldId id="485" r:id="rId21"/>
    <p:sldId id="486" r:id="rId22"/>
    <p:sldId id="488" r:id="rId23"/>
    <p:sldId id="489" r:id="rId24"/>
    <p:sldId id="490" r:id="rId25"/>
    <p:sldId id="491" r:id="rId26"/>
    <p:sldId id="492" r:id="rId27"/>
    <p:sldId id="493" r:id="rId28"/>
    <p:sldId id="508" r:id="rId29"/>
    <p:sldId id="496" r:id="rId30"/>
    <p:sldId id="497" r:id="rId31"/>
    <p:sldId id="498" r:id="rId32"/>
    <p:sldId id="499" r:id="rId33"/>
    <p:sldId id="500" r:id="rId34"/>
    <p:sldId id="501" r:id="rId35"/>
    <p:sldId id="502" r:id="rId36"/>
    <p:sldId id="511" r:id="rId37"/>
    <p:sldId id="505" r:id="rId38"/>
    <p:sldId id="506" r:id="rId39"/>
    <p:sldId id="507" r:id="rId40"/>
    <p:sldId id="310" r:id="rId41"/>
  </p:sldIdLst>
  <p:sldSz cx="9906000" cy="6858000" type="A4"/>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6" autoAdjust="0"/>
    <p:restoredTop sz="90377" autoAdjust="0"/>
  </p:normalViewPr>
  <p:slideViewPr>
    <p:cSldViewPr snapToGrid="0">
      <p:cViewPr varScale="1">
        <p:scale>
          <a:sx n="73" d="100"/>
          <a:sy n="73" d="100"/>
        </p:scale>
        <p:origin x="504" y="90"/>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notesMaster" Target="notesMasters/notesMaster1.xml" Id="rId42" /><Relationship Type="http://schemas.openxmlformats.org/officeDocument/2006/relationships/tableStyles" Target="tableStyles.xml" Id="rId47" /><Relationship Type="http://schemas.openxmlformats.org/officeDocument/2006/relationships/slide" Target="slides/slide3.xml" Id="rId7" /><Relationship Type="http://schemas.openxmlformats.org/officeDocument/2006/relationships/slideMaster" Target="slideMasters/slideMaster1.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viewProps" Target="viewProps.xml" Id="rId45"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presProps" Target="presProps.xml" Id="rId44" /><Relationship Type="http://schemas.openxmlformats.org/officeDocument/2006/relationships/slideMaster" Target="slideMasters/slideMaster3.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handoutMaster" Target="handoutMasters/handoutMaster1.xml" Id="rId43" /><Relationship Type="http://schemas.openxmlformats.org/officeDocument/2006/relationships/slide" Target="slides/slide4.xml" Id="rId8" /><Relationship Type="http://schemas.openxmlformats.org/officeDocument/2006/relationships/slideMaster" Target="slideMasters/slideMaster2.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theme" Target="theme/theme1.xml" Id="rId46"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customXml" Target="/customXML/item2.xml" Id="R7302b6c8" /><Relationship Type="http://schemas.openxmlformats.org/officeDocument/2006/relationships/customXml" Target="/customXML/item3.xml" Id="R8db8f337"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CD6CF-3C55-42A0-BEB7-B42BFB3817C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22D9C18-93B0-4321-AC5F-BC191738E28A}">
      <dgm:prSet phldrT="[Text]"/>
      <dgm:spPr>
        <a:ln>
          <a:solidFill>
            <a:schemeClr val="tx1"/>
          </a:solidFill>
        </a:ln>
      </dgm:spPr>
      <dgm:t>
        <a:bodyPr/>
        <a:lstStyle/>
        <a:p>
          <a:r>
            <a:rPr lang="en-US" dirty="0" smtClean="0"/>
            <a:t>Equity Shares</a:t>
          </a:r>
          <a:endParaRPr lang="en-US" dirty="0"/>
        </a:p>
      </dgm:t>
    </dgm:pt>
    <dgm:pt modelId="{50C45A69-F62B-4BFB-9C52-4D02A5BCA6C7}" type="parTrans" cxnId="{D7855B38-1E1E-4883-B29A-E3889978F532}">
      <dgm:prSet/>
      <dgm:spPr/>
      <dgm:t>
        <a:bodyPr/>
        <a:lstStyle/>
        <a:p>
          <a:endParaRPr lang="en-US"/>
        </a:p>
      </dgm:t>
    </dgm:pt>
    <dgm:pt modelId="{3FD23537-2E66-448F-8014-CAFD7BEFDCD6}" type="sibTrans" cxnId="{D7855B38-1E1E-4883-B29A-E3889978F532}">
      <dgm:prSet/>
      <dgm:spPr/>
      <dgm:t>
        <a:bodyPr/>
        <a:lstStyle/>
        <a:p>
          <a:endParaRPr lang="en-US"/>
        </a:p>
      </dgm:t>
    </dgm:pt>
    <dgm:pt modelId="{1886FB47-FD1A-4BE5-B4C9-F4DCDA74A05B}">
      <dgm:prSet phldrT="[Text]"/>
      <dgm:spPr>
        <a:solidFill>
          <a:schemeClr val="accent3">
            <a:lumMod val="75000"/>
          </a:schemeClr>
        </a:solidFill>
        <a:ln>
          <a:solidFill>
            <a:schemeClr val="tx1"/>
          </a:solidFill>
        </a:ln>
      </dgm:spPr>
      <dgm:t>
        <a:bodyPr/>
        <a:lstStyle/>
        <a:p>
          <a:r>
            <a:rPr lang="en-US" dirty="0" smtClean="0"/>
            <a:t>Preference Shares</a:t>
          </a:r>
          <a:endParaRPr lang="en-US" dirty="0"/>
        </a:p>
      </dgm:t>
    </dgm:pt>
    <dgm:pt modelId="{6F220EB3-9892-4572-B01E-76D4A00414EB}" type="parTrans" cxnId="{903AF657-D06E-464D-AD7C-09E193313A33}">
      <dgm:prSet/>
      <dgm:spPr/>
      <dgm:t>
        <a:bodyPr/>
        <a:lstStyle/>
        <a:p>
          <a:endParaRPr lang="en-US"/>
        </a:p>
      </dgm:t>
    </dgm:pt>
    <dgm:pt modelId="{965087A9-A1FA-4AC4-B0BD-B1BFA4A8A405}" type="sibTrans" cxnId="{903AF657-D06E-464D-AD7C-09E193313A33}">
      <dgm:prSet/>
      <dgm:spPr/>
      <dgm:t>
        <a:bodyPr/>
        <a:lstStyle/>
        <a:p>
          <a:endParaRPr lang="en-US"/>
        </a:p>
      </dgm:t>
    </dgm:pt>
    <dgm:pt modelId="{0ED9BDA4-3C64-49A9-9AA0-2A5886729612}">
      <dgm:prSet phldrT="[Text]"/>
      <dgm:spPr>
        <a:ln>
          <a:solidFill>
            <a:schemeClr val="tx1"/>
          </a:solidFill>
        </a:ln>
      </dgm:spPr>
      <dgm:t>
        <a:bodyPr/>
        <a:lstStyle/>
        <a:p>
          <a:r>
            <a:rPr lang="en-US" dirty="0" smtClean="0"/>
            <a:t>Debentures</a:t>
          </a:r>
          <a:endParaRPr lang="en-US" dirty="0"/>
        </a:p>
      </dgm:t>
    </dgm:pt>
    <dgm:pt modelId="{1324DDA0-8FF4-4C04-A015-C641A016CB1E}" type="parTrans" cxnId="{2CFABE5C-A667-420F-A280-A1F88E48C939}">
      <dgm:prSet/>
      <dgm:spPr/>
      <dgm:t>
        <a:bodyPr/>
        <a:lstStyle/>
        <a:p>
          <a:endParaRPr lang="en-US"/>
        </a:p>
      </dgm:t>
    </dgm:pt>
    <dgm:pt modelId="{9D90162E-0278-47F2-96EC-4FFC3DAE7581}" type="sibTrans" cxnId="{2CFABE5C-A667-420F-A280-A1F88E48C939}">
      <dgm:prSet/>
      <dgm:spPr/>
      <dgm:t>
        <a:bodyPr/>
        <a:lstStyle/>
        <a:p>
          <a:endParaRPr lang="en-US"/>
        </a:p>
      </dgm:t>
    </dgm:pt>
    <dgm:pt modelId="{FAC9E4E8-4CFE-4F9D-87B3-57D6AC906392}">
      <dgm:prSet phldrT="[Text]"/>
      <dgm:spPr>
        <a:solidFill>
          <a:schemeClr val="accent3">
            <a:lumMod val="75000"/>
          </a:schemeClr>
        </a:solidFill>
        <a:ln>
          <a:solidFill>
            <a:schemeClr val="tx1"/>
          </a:solidFill>
        </a:ln>
      </dgm:spPr>
      <dgm:t>
        <a:bodyPr/>
        <a:lstStyle/>
        <a:p>
          <a:r>
            <a:rPr lang="en-US" dirty="0" smtClean="0"/>
            <a:t>Bonds</a:t>
          </a:r>
          <a:endParaRPr lang="en-US" dirty="0"/>
        </a:p>
      </dgm:t>
    </dgm:pt>
    <dgm:pt modelId="{2740EDE3-79CD-48A8-A4F1-6F1067FBDEC7}" type="parTrans" cxnId="{EDFCBF63-AA00-428D-AF9B-72989A714FE6}">
      <dgm:prSet/>
      <dgm:spPr/>
      <dgm:t>
        <a:bodyPr/>
        <a:lstStyle/>
        <a:p>
          <a:endParaRPr lang="en-US"/>
        </a:p>
      </dgm:t>
    </dgm:pt>
    <dgm:pt modelId="{699EBC03-D05A-4F07-B91C-FD084FB37156}" type="sibTrans" cxnId="{EDFCBF63-AA00-428D-AF9B-72989A714FE6}">
      <dgm:prSet/>
      <dgm:spPr/>
      <dgm:t>
        <a:bodyPr/>
        <a:lstStyle/>
        <a:p>
          <a:endParaRPr lang="en-US"/>
        </a:p>
      </dgm:t>
    </dgm:pt>
    <dgm:pt modelId="{7BFD065D-4ECE-4111-86FC-1DD0BA98021D}">
      <dgm:prSet phldrT="[Text]"/>
      <dgm:spPr>
        <a:ln>
          <a:solidFill>
            <a:schemeClr val="tx1"/>
          </a:solidFill>
        </a:ln>
      </dgm:spPr>
      <dgm:t>
        <a:bodyPr/>
        <a:lstStyle/>
        <a:p>
          <a:r>
            <a:rPr lang="en-US" dirty="0" smtClean="0"/>
            <a:t>Mutual Fund Units</a:t>
          </a:r>
          <a:endParaRPr lang="en-US" dirty="0"/>
        </a:p>
      </dgm:t>
    </dgm:pt>
    <dgm:pt modelId="{32DB1F15-C776-4201-B4F7-F5475BC97B43}" type="parTrans" cxnId="{5D8FAEAD-2423-4C73-B19C-6A2078372DD9}">
      <dgm:prSet/>
      <dgm:spPr/>
      <dgm:t>
        <a:bodyPr/>
        <a:lstStyle/>
        <a:p>
          <a:endParaRPr lang="en-US"/>
        </a:p>
      </dgm:t>
    </dgm:pt>
    <dgm:pt modelId="{111F802F-37E9-41B5-84A2-7464FE72AB9A}" type="sibTrans" cxnId="{5D8FAEAD-2423-4C73-B19C-6A2078372DD9}">
      <dgm:prSet/>
      <dgm:spPr/>
      <dgm:t>
        <a:bodyPr/>
        <a:lstStyle/>
        <a:p>
          <a:endParaRPr lang="en-US"/>
        </a:p>
      </dgm:t>
    </dgm:pt>
    <dgm:pt modelId="{62590C15-2E28-418F-90C6-5299C5547505}">
      <dgm:prSet phldrT="[Text]"/>
      <dgm:spPr>
        <a:solidFill>
          <a:schemeClr val="accent3">
            <a:lumMod val="75000"/>
          </a:schemeClr>
        </a:solidFill>
        <a:ln>
          <a:solidFill>
            <a:schemeClr val="tx1"/>
          </a:solidFill>
        </a:ln>
      </dgm:spPr>
      <dgm:t>
        <a:bodyPr/>
        <a:lstStyle/>
        <a:p>
          <a:r>
            <a:rPr lang="en-US" dirty="0" smtClean="0"/>
            <a:t>Government Securities</a:t>
          </a:r>
          <a:endParaRPr lang="en-US" dirty="0"/>
        </a:p>
      </dgm:t>
    </dgm:pt>
    <dgm:pt modelId="{3C8D2283-43B4-4144-A51D-0DBF3A722B83}" type="parTrans" cxnId="{6F78AE06-9CF2-47A4-8515-FBD37AB28796}">
      <dgm:prSet/>
      <dgm:spPr/>
      <dgm:t>
        <a:bodyPr/>
        <a:lstStyle/>
        <a:p>
          <a:endParaRPr lang="en-US"/>
        </a:p>
      </dgm:t>
    </dgm:pt>
    <dgm:pt modelId="{7827BA8E-02D5-4E7F-B701-11CCEA1FC502}" type="sibTrans" cxnId="{6F78AE06-9CF2-47A4-8515-FBD37AB28796}">
      <dgm:prSet/>
      <dgm:spPr/>
      <dgm:t>
        <a:bodyPr/>
        <a:lstStyle/>
        <a:p>
          <a:endParaRPr lang="en-US"/>
        </a:p>
      </dgm:t>
    </dgm:pt>
    <dgm:pt modelId="{96F46217-08FB-46EA-B383-682A76F13EC9}">
      <dgm:prSet phldrT="[Text]"/>
      <dgm:spPr>
        <a:ln>
          <a:solidFill>
            <a:schemeClr val="tx1"/>
          </a:solidFill>
        </a:ln>
      </dgm:spPr>
      <dgm:t>
        <a:bodyPr/>
        <a:lstStyle/>
        <a:p>
          <a:r>
            <a:rPr lang="en-US" dirty="0" smtClean="0"/>
            <a:t>Sovereign Gold Bonds</a:t>
          </a:r>
          <a:endParaRPr lang="en-US" dirty="0"/>
        </a:p>
      </dgm:t>
    </dgm:pt>
    <dgm:pt modelId="{6D61AFE0-CDBA-4E5D-B24A-35F57BE081D7}" type="parTrans" cxnId="{3BCD4E58-DC31-4B62-979B-F32E12AA1E96}">
      <dgm:prSet/>
      <dgm:spPr/>
      <dgm:t>
        <a:bodyPr/>
        <a:lstStyle/>
        <a:p>
          <a:endParaRPr lang="en-US"/>
        </a:p>
      </dgm:t>
    </dgm:pt>
    <dgm:pt modelId="{A0277CD9-76E1-4830-881D-B5E8DC417B54}" type="sibTrans" cxnId="{3BCD4E58-DC31-4B62-979B-F32E12AA1E96}">
      <dgm:prSet/>
      <dgm:spPr/>
      <dgm:t>
        <a:bodyPr/>
        <a:lstStyle/>
        <a:p>
          <a:endParaRPr lang="en-US"/>
        </a:p>
      </dgm:t>
    </dgm:pt>
    <dgm:pt modelId="{E397E1C0-A276-4C6A-83DF-FD7F12E32B46}" type="pres">
      <dgm:prSet presAssocID="{4E2CD6CF-3C55-42A0-BEB7-B42BFB3817C3}" presName="diagram" presStyleCnt="0">
        <dgm:presLayoutVars>
          <dgm:dir/>
          <dgm:resizeHandles val="exact"/>
        </dgm:presLayoutVars>
      </dgm:prSet>
      <dgm:spPr/>
      <dgm:t>
        <a:bodyPr/>
        <a:lstStyle/>
        <a:p>
          <a:endParaRPr lang="en-US"/>
        </a:p>
      </dgm:t>
    </dgm:pt>
    <dgm:pt modelId="{2312EE23-96E4-41F9-90BE-EDA687F6CE34}" type="pres">
      <dgm:prSet presAssocID="{222D9C18-93B0-4321-AC5F-BC191738E28A}" presName="node" presStyleLbl="node1" presStyleIdx="0" presStyleCnt="7">
        <dgm:presLayoutVars>
          <dgm:bulletEnabled val="1"/>
        </dgm:presLayoutVars>
      </dgm:prSet>
      <dgm:spPr/>
      <dgm:t>
        <a:bodyPr/>
        <a:lstStyle/>
        <a:p>
          <a:endParaRPr lang="en-US"/>
        </a:p>
      </dgm:t>
    </dgm:pt>
    <dgm:pt modelId="{B591641A-A8E0-4859-A1F7-2C2BCE97E83A}" type="pres">
      <dgm:prSet presAssocID="{3FD23537-2E66-448F-8014-CAFD7BEFDCD6}" presName="sibTrans" presStyleCnt="0"/>
      <dgm:spPr/>
    </dgm:pt>
    <dgm:pt modelId="{F5E48CF2-0811-4C74-8363-7127E1EE5223}" type="pres">
      <dgm:prSet presAssocID="{1886FB47-FD1A-4BE5-B4C9-F4DCDA74A05B}" presName="node" presStyleLbl="node1" presStyleIdx="1" presStyleCnt="7">
        <dgm:presLayoutVars>
          <dgm:bulletEnabled val="1"/>
        </dgm:presLayoutVars>
      </dgm:prSet>
      <dgm:spPr/>
      <dgm:t>
        <a:bodyPr/>
        <a:lstStyle/>
        <a:p>
          <a:endParaRPr lang="en-US"/>
        </a:p>
      </dgm:t>
    </dgm:pt>
    <dgm:pt modelId="{43590957-A4F3-4871-A89D-99B6D5E25392}" type="pres">
      <dgm:prSet presAssocID="{965087A9-A1FA-4AC4-B0BD-B1BFA4A8A405}" presName="sibTrans" presStyleCnt="0"/>
      <dgm:spPr/>
    </dgm:pt>
    <dgm:pt modelId="{C89DF596-AB1C-490E-878F-EE9231B66F80}" type="pres">
      <dgm:prSet presAssocID="{0ED9BDA4-3C64-49A9-9AA0-2A5886729612}" presName="node" presStyleLbl="node1" presStyleIdx="2" presStyleCnt="7">
        <dgm:presLayoutVars>
          <dgm:bulletEnabled val="1"/>
        </dgm:presLayoutVars>
      </dgm:prSet>
      <dgm:spPr/>
      <dgm:t>
        <a:bodyPr/>
        <a:lstStyle/>
        <a:p>
          <a:endParaRPr lang="en-US"/>
        </a:p>
      </dgm:t>
    </dgm:pt>
    <dgm:pt modelId="{A5AE21AD-003B-4461-AA36-71374BC094DC}" type="pres">
      <dgm:prSet presAssocID="{9D90162E-0278-47F2-96EC-4FFC3DAE7581}" presName="sibTrans" presStyleCnt="0"/>
      <dgm:spPr/>
    </dgm:pt>
    <dgm:pt modelId="{35A3115C-E874-4ED9-9805-87EEFE46487E}" type="pres">
      <dgm:prSet presAssocID="{FAC9E4E8-4CFE-4F9D-87B3-57D6AC906392}" presName="node" presStyleLbl="node1" presStyleIdx="3" presStyleCnt="7">
        <dgm:presLayoutVars>
          <dgm:bulletEnabled val="1"/>
        </dgm:presLayoutVars>
      </dgm:prSet>
      <dgm:spPr/>
      <dgm:t>
        <a:bodyPr/>
        <a:lstStyle/>
        <a:p>
          <a:endParaRPr lang="en-US"/>
        </a:p>
      </dgm:t>
    </dgm:pt>
    <dgm:pt modelId="{C2CB52CD-04E5-445B-9CF2-53538F6C79E2}" type="pres">
      <dgm:prSet presAssocID="{699EBC03-D05A-4F07-B91C-FD084FB37156}" presName="sibTrans" presStyleCnt="0"/>
      <dgm:spPr/>
    </dgm:pt>
    <dgm:pt modelId="{7E691BBD-E0A2-4159-9235-6740C5F39091}" type="pres">
      <dgm:prSet presAssocID="{7BFD065D-4ECE-4111-86FC-1DD0BA98021D}" presName="node" presStyleLbl="node1" presStyleIdx="4" presStyleCnt="7">
        <dgm:presLayoutVars>
          <dgm:bulletEnabled val="1"/>
        </dgm:presLayoutVars>
      </dgm:prSet>
      <dgm:spPr/>
      <dgm:t>
        <a:bodyPr/>
        <a:lstStyle/>
        <a:p>
          <a:endParaRPr lang="en-US"/>
        </a:p>
      </dgm:t>
    </dgm:pt>
    <dgm:pt modelId="{B3A2D8B0-FB8A-4F98-8112-480A5AB1A090}" type="pres">
      <dgm:prSet presAssocID="{111F802F-37E9-41B5-84A2-7464FE72AB9A}" presName="sibTrans" presStyleCnt="0"/>
      <dgm:spPr/>
    </dgm:pt>
    <dgm:pt modelId="{FD70BA8E-D5B0-412B-B41A-1B4139B6A12C}" type="pres">
      <dgm:prSet presAssocID="{62590C15-2E28-418F-90C6-5299C5547505}" presName="node" presStyleLbl="node1" presStyleIdx="5" presStyleCnt="7">
        <dgm:presLayoutVars>
          <dgm:bulletEnabled val="1"/>
        </dgm:presLayoutVars>
      </dgm:prSet>
      <dgm:spPr/>
      <dgm:t>
        <a:bodyPr/>
        <a:lstStyle/>
        <a:p>
          <a:endParaRPr lang="en-US"/>
        </a:p>
      </dgm:t>
    </dgm:pt>
    <dgm:pt modelId="{C459D380-4DE9-4924-97D5-604C92BC527B}" type="pres">
      <dgm:prSet presAssocID="{7827BA8E-02D5-4E7F-B701-11CCEA1FC502}" presName="sibTrans" presStyleCnt="0"/>
      <dgm:spPr/>
    </dgm:pt>
    <dgm:pt modelId="{E4570527-0C8F-434D-B398-3527938B967D}" type="pres">
      <dgm:prSet presAssocID="{96F46217-08FB-46EA-B383-682A76F13EC9}" presName="node" presStyleLbl="node1" presStyleIdx="6" presStyleCnt="7">
        <dgm:presLayoutVars>
          <dgm:bulletEnabled val="1"/>
        </dgm:presLayoutVars>
      </dgm:prSet>
      <dgm:spPr/>
      <dgm:t>
        <a:bodyPr/>
        <a:lstStyle/>
        <a:p>
          <a:endParaRPr lang="en-US"/>
        </a:p>
      </dgm:t>
    </dgm:pt>
  </dgm:ptLst>
  <dgm:cxnLst>
    <dgm:cxn modelId="{CF110304-63B7-4094-9B15-122AF1C7C8C7}" type="presOf" srcId="{0ED9BDA4-3C64-49A9-9AA0-2A5886729612}" destId="{C89DF596-AB1C-490E-878F-EE9231B66F80}" srcOrd="0" destOrd="0" presId="urn:microsoft.com/office/officeart/2005/8/layout/default"/>
    <dgm:cxn modelId="{903AF657-D06E-464D-AD7C-09E193313A33}" srcId="{4E2CD6CF-3C55-42A0-BEB7-B42BFB3817C3}" destId="{1886FB47-FD1A-4BE5-B4C9-F4DCDA74A05B}" srcOrd="1" destOrd="0" parTransId="{6F220EB3-9892-4572-B01E-76D4A00414EB}" sibTransId="{965087A9-A1FA-4AC4-B0BD-B1BFA4A8A405}"/>
    <dgm:cxn modelId="{1092CE62-1216-4560-A442-3111DAA94B67}" type="presOf" srcId="{222D9C18-93B0-4321-AC5F-BC191738E28A}" destId="{2312EE23-96E4-41F9-90BE-EDA687F6CE34}" srcOrd="0" destOrd="0" presId="urn:microsoft.com/office/officeart/2005/8/layout/default"/>
    <dgm:cxn modelId="{2CFABE5C-A667-420F-A280-A1F88E48C939}" srcId="{4E2CD6CF-3C55-42A0-BEB7-B42BFB3817C3}" destId="{0ED9BDA4-3C64-49A9-9AA0-2A5886729612}" srcOrd="2" destOrd="0" parTransId="{1324DDA0-8FF4-4C04-A015-C641A016CB1E}" sibTransId="{9D90162E-0278-47F2-96EC-4FFC3DAE7581}"/>
    <dgm:cxn modelId="{D7855B38-1E1E-4883-B29A-E3889978F532}" srcId="{4E2CD6CF-3C55-42A0-BEB7-B42BFB3817C3}" destId="{222D9C18-93B0-4321-AC5F-BC191738E28A}" srcOrd="0" destOrd="0" parTransId="{50C45A69-F62B-4BFB-9C52-4D02A5BCA6C7}" sibTransId="{3FD23537-2E66-448F-8014-CAFD7BEFDCD6}"/>
    <dgm:cxn modelId="{34F46A67-3C87-4818-B1DA-AEB992363E34}" type="presOf" srcId="{96F46217-08FB-46EA-B383-682A76F13EC9}" destId="{E4570527-0C8F-434D-B398-3527938B967D}" srcOrd="0" destOrd="0" presId="urn:microsoft.com/office/officeart/2005/8/layout/default"/>
    <dgm:cxn modelId="{3BCD4E58-DC31-4B62-979B-F32E12AA1E96}" srcId="{4E2CD6CF-3C55-42A0-BEB7-B42BFB3817C3}" destId="{96F46217-08FB-46EA-B383-682A76F13EC9}" srcOrd="6" destOrd="0" parTransId="{6D61AFE0-CDBA-4E5D-B24A-35F57BE081D7}" sibTransId="{A0277CD9-76E1-4830-881D-B5E8DC417B54}"/>
    <dgm:cxn modelId="{6F78AE06-9CF2-47A4-8515-FBD37AB28796}" srcId="{4E2CD6CF-3C55-42A0-BEB7-B42BFB3817C3}" destId="{62590C15-2E28-418F-90C6-5299C5547505}" srcOrd="5" destOrd="0" parTransId="{3C8D2283-43B4-4144-A51D-0DBF3A722B83}" sibTransId="{7827BA8E-02D5-4E7F-B701-11CCEA1FC502}"/>
    <dgm:cxn modelId="{4C8CD877-1A69-4E68-8A06-2BDA80FC5D32}" type="presOf" srcId="{4E2CD6CF-3C55-42A0-BEB7-B42BFB3817C3}" destId="{E397E1C0-A276-4C6A-83DF-FD7F12E32B46}" srcOrd="0" destOrd="0" presId="urn:microsoft.com/office/officeart/2005/8/layout/default"/>
    <dgm:cxn modelId="{35AD6AE6-3290-4A83-92D7-AA466990B114}" type="presOf" srcId="{1886FB47-FD1A-4BE5-B4C9-F4DCDA74A05B}" destId="{F5E48CF2-0811-4C74-8363-7127E1EE5223}" srcOrd="0" destOrd="0" presId="urn:microsoft.com/office/officeart/2005/8/layout/default"/>
    <dgm:cxn modelId="{EDFCBF63-AA00-428D-AF9B-72989A714FE6}" srcId="{4E2CD6CF-3C55-42A0-BEB7-B42BFB3817C3}" destId="{FAC9E4E8-4CFE-4F9D-87B3-57D6AC906392}" srcOrd="3" destOrd="0" parTransId="{2740EDE3-79CD-48A8-A4F1-6F1067FBDEC7}" sibTransId="{699EBC03-D05A-4F07-B91C-FD084FB37156}"/>
    <dgm:cxn modelId="{AF98E11C-73C5-443C-BE00-7E88B5D348A6}" type="presOf" srcId="{62590C15-2E28-418F-90C6-5299C5547505}" destId="{FD70BA8E-D5B0-412B-B41A-1B4139B6A12C}" srcOrd="0" destOrd="0" presId="urn:microsoft.com/office/officeart/2005/8/layout/default"/>
    <dgm:cxn modelId="{5CC04337-E1D1-4A37-8482-FD32FCF65C9A}" type="presOf" srcId="{7BFD065D-4ECE-4111-86FC-1DD0BA98021D}" destId="{7E691BBD-E0A2-4159-9235-6740C5F39091}" srcOrd="0" destOrd="0" presId="urn:microsoft.com/office/officeart/2005/8/layout/default"/>
    <dgm:cxn modelId="{5D8FAEAD-2423-4C73-B19C-6A2078372DD9}" srcId="{4E2CD6CF-3C55-42A0-BEB7-B42BFB3817C3}" destId="{7BFD065D-4ECE-4111-86FC-1DD0BA98021D}" srcOrd="4" destOrd="0" parTransId="{32DB1F15-C776-4201-B4F7-F5475BC97B43}" sibTransId="{111F802F-37E9-41B5-84A2-7464FE72AB9A}"/>
    <dgm:cxn modelId="{D5CA2DFC-ACC2-4726-9E01-D87F637C6788}" type="presOf" srcId="{FAC9E4E8-4CFE-4F9D-87B3-57D6AC906392}" destId="{35A3115C-E874-4ED9-9805-87EEFE46487E}" srcOrd="0" destOrd="0" presId="urn:microsoft.com/office/officeart/2005/8/layout/default"/>
    <dgm:cxn modelId="{5BA1F837-C26D-4B24-8565-93192D8D63F8}" type="presParOf" srcId="{E397E1C0-A276-4C6A-83DF-FD7F12E32B46}" destId="{2312EE23-96E4-41F9-90BE-EDA687F6CE34}" srcOrd="0" destOrd="0" presId="urn:microsoft.com/office/officeart/2005/8/layout/default"/>
    <dgm:cxn modelId="{E65654E6-4BF0-4392-B529-FA0650BF11D9}" type="presParOf" srcId="{E397E1C0-A276-4C6A-83DF-FD7F12E32B46}" destId="{B591641A-A8E0-4859-A1F7-2C2BCE97E83A}" srcOrd="1" destOrd="0" presId="urn:microsoft.com/office/officeart/2005/8/layout/default"/>
    <dgm:cxn modelId="{A9F23E0D-9F62-4D0E-A3BE-5CF3C0CA9F69}" type="presParOf" srcId="{E397E1C0-A276-4C6A-83DF-FD7F12E32B46}" destId="{F5E48CF2-0811-4C74-8363-7127E1EE5223}" srcOrd="2" destOrd="0" presId="urn:microsoft.com/office/officeart/2005/8/layout/default"/>
    <dgm:cxn modelId="{46B4C484-D364-4698-B895-7F534666E339}" type="presParOf" srcId="{E397E1C0-A276-4C6A-83DF-FD7F12E32B46}" destId="{43590957-A4F3-4871-A89D-99B6D5E25392}" srcOrd="3" destOrd="0" presId="urn:microsoft.com/office/officeart/2005/8/layout/default"/>
    <dgm:cxn modelId="{8C724B29-7E0B-445E-9E7A-2E363C56096A}" type="presParOf" srcId="{E397E1C0-A276-4C6A-83DF-FD7F12E32B46}" destId="{C89DF596-AB1C-490E-878F-EE9231B66F80}" srcOrd="4" destOrd="0" presId="urn:microsoft.com/office/officeart/2005/8/layout/default"/>
    <dgm:cxn modelId="{75B7CCA4-1607-47F0-AFFC-B72E878A544E}" type="presParOf" srcId="{E397E1C0-A276-4C6A-83DF-FD7F12E32B46}" destId="{A5AE21AD-003B-4461-AA36-71374BC094DC}" srcOrd="5" destOrd="0" presId="urn:microsoft.com/office/officeart/2005/8/layout/default"/>
    <dgm:cxn modelId="{97D80029-A53D-4B01-80A4-A2C05E630BE8}" type="presParOf" srcId="{E397E1C0-A276-4C6A-83DF-FD7F12E32B46}" destId="{35A3115C-E874-4ED9-9805-87EEFE46487E}" srcOrd="6" destOrd="0" presId="urn:microsoft.com/office/officeart/2005/8/layout/default"/>
    <dgm:cxn modelId="{4B0DE96F-DD16-4F56-AA31-6F01DB52BA91}" type="presParOf" srcId="{E397E1C0-A276-4C6A-83DF-FD7F12E32B46}" destId="{C2CB52CD-04E5-445B-9CF2-53538F6C79E2}" srcOrd="7" destOrd="0" presId="urn:microsoft.com/office/officeart/2005/8/layout/default"/>
    <dgm:cxn modelId="{038C4F44-D14A-478E-84DB-158DC2259A56}" type="presParOf" srcId="{E397E1C0-A276-4C6A-83DF-FD7F12E32B46}" destId="{7E691BBD-E0A2-4159-9235-6740C5F39091}" srcOrd="8" destOrd="0" presId="urn:microsoft.com/office/officeart/2005/8/layout/default"/>
    <dgm:cxn modelId="{3A63B2FF-AB64-40AE-A72F-823EC1176F94}" type="presParOf" srcId="{E397E1C0-A276-4C6A-83DF-FD7F12E32B46}" destId="{B3A2D8B0-FB8A-4F98-8112-480A5AB1A090}" srcOrd="9" destOrd="0" presId="urn:microsoft.com/office/officeart/2005/8/layout/default"/>
    <dgm:cxn modelId="{5378D384-0969-4483-A52E-BF7B344347B3}" type="presParOf" srcId="{E397E1C0-A276-4C6A-83DF-FD7F12E32B46}" destId="{FD70BA8E-D5B0-412B-B41A-1B4139B6A12C}" srcOrd="10" destOrd="0" presId="urn:microsoft.com/office/officeart/2005/8/layout/default"/>
    <dgm:cxn modelId="{F5F26356-54E0-4E12-9A51-F95AD99D730D}" type="presParOf" srcId="{E397E1C0-A276-4C6A-83DF-FD7F12E32B46}" destId="{C459D380-4DE9-4924-97D5-604C92BC527B}" srcOrd="11" destOrd="0" presId="urn:microsoft.com/office/officeart/2005/8/layout/default"/>
    <dgm:cxn modelId="{D4517AAC-FD8A-4731-821E-0BAA84C0C30B}" type="presParOf" srcId="{E397E1C0-A276-4C6A-83DF-FD7F12E32B46}" destId="{E4570527-0C8F-434D-B398-3527938B967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ACCC11-99A9-49CA-A4E1-C62BF2E0B5F9}" type="doc">
      <dgm:prSet loTypeId="urn:microsoft.com/office/officeart/2005/8/layout/hChevron3" loCatId="process" qsTypeId="urn:microsoft.com/office/officeart/2005/8/quickstyle/simple1" qsCatId="simple" csTypeId="urn:microsoft.com/office/officeart/2005/8/colors/accent1_2" csCatId="accent1" phldr="1"/>
      <dgm:spPr/>
    </dgm:pt>
    <dgm:pt modelId="{B114410E-F2CE-480E-A05D-F2052D678B09}">
      <dgm:prSet phldrT="[Text]"/>
      <dgm:spPr>
        <a:solidFill>
          <a:schemeClr val="accent1">
            <a:lumMod val="60000"/>
            <a:lumOff val="40000"/>
          </a:schemeClr>
        </a:solidFill>
        <a:ln>
          <a:solidFill>
            <a:schemeClr val="tx1"/>
          </a:solidFill>
        </a:ln>
      </dgm:spPr>
      <dgm:t>
        <a:bodyPr/>
        <a:lstStyle/>
        <a:p>
          <a:r>
            <a:rPr lang="en-US" dirty="0" smtClean="0"/>
            <a:t>Obtain </a:t>
          </a:r>
          <a:r>
            <a:rPr lang="en-US" dirty="0" err="1" smtClean="0"/>
            <a:t>Demat</a:t>
          </a:r>
          <a:r>
            <a:rPr lang="en-US" dirty="0" smtClean="0"/>
            <a:t> Request Form (DRF) from DP</a:t>
          </a:r>
          <a:endParaRPr lang="en-US" dirty="0"/>
        </a:p>
      </dgm:t>
    </dgm:pt>
    <dgm:pt modelId="{F2107C9B-3BA6-46FF-848F-5AD9677BB967}" type="parTrans" cxnId="{0FAF23AB-DAF1-4491-9FD2-F93976246041}">
      <dgm:prSet/>
      <dgm:spPr/>
      <dgm:t>
        <a:bodyPr/>
        <a:lstStyle/>
        <a:p>
          <a:endParaRPr lang="en-US"/>
        </a:p>
      </dgm:t>
    </dgm:pt>
    <dgm:pt modelId="{FEAE1849-6F8E-4E0E-81E4-0A3694DB9A8A}" type="sibTrans" cxnId="{0FAF23AB-DAF1-4491-9FD2-F93976246041}">
      <dgm:prSet/>
      <dgm:spPr/>
      <dgm:t>
        <a:bodyPr/>
        <a:lstStyle/>
        <a:p>
          <a:endParaRPr lang="en-US"/>
        </a:p>
      </dgm:t>
    </dgm:pt>
    <dgm:pt modelId="{F7BACBAA-9D32-49A7-9AAC-073854BEFBE5}">
      <dgm:prSet phldrT="[Text]"/>
      <dgm:spPr>
        <a:solidFill>
          <a:schemeClr val="accent1">
            <a:lumMod val="60000"/>
            <a:lumOff val="40000"/>
          </a:schemeClr>
        </a:solidFill>
        <a:ln>
          <a:solidFill>
            <a:schemeClr val="tx1"/>
          </a:solidFill>
        </a:ln>
      </dgm:spPr>
      <dgm:t>
        <a:bodyPr/>
        <a:lstStyle/>
        <a:p>
          <a:r>
            <a:rPr lang="en-US" dirty="0" smtClean="0"/>
            <a:t>Fill DRF properly and sign</a:t>
          </a:r>
          <a:endParaRPr lang="en-US" dirty="0"/>
        </a:p>
      </dgm:t>
    </dgm:pt>
    <dgm:pt modelId="{97BD7179-3246-4A6B-B348-5F815A08998B}" type="parTrans" cxnId="{4E213AB4-9D60-4ABF-961E-CF5F2877421A}">
      <dgm:prSet/>
      <dgm:spPr/>
      <dgm:t>
        <a:bodyPr/>
        <a:lstStyle/>
        <a:p>
          <a:endParaRPr lang="en-US"/>
        </a:p>
      </dgm:t>
    </dgm:pt>
    <dgm:pt modelId="{8225E08E-2367-4702-B5CA-091841656C7C}" type="sibTrans" cxnId="{4E213AB4-9D60-4ABF-961E-CF5F2877421A}">
      <dgm:prSet/>
      <dgm:spPr/>
      <dgm:t>
        <a:bodyPr/>
        <a:lstStyle/>
        <a:p>
          <a:endParaRPr lang="en-US"/>
        </a:p>
      </dgm:t>
    </dgm:pt>
    <dgm:pt modelId="{6DA1A6F1-6F69-4EA7-8FF3-AB7619DE307E}">
      <dgm:prSet phldrT="[Text]"/>
      <dgm:spPr>
        <a:solidFill>
          <a:schemeClr val="accent1">
            <a:lumMod val="60000"/>
            <a:lumOff val="40000"/>
          </a:schemeClr>
        </a:solidFill>
        <a:ln>
          <a:solidFill>
            <a:schemeClr val="tx1"/>
          </a:solidFill>
        </a:ln>
      </dgm:spPr>
      <dgm:t>
        <a:bodyPr/>
        <a:lstStyle/>
        <a:p>
          <a:r>
            <a:rPr lang="en-US" dirty="0" smtClean="0"/>
            <a:t>Submit DRF and physical certificates to DP</a:t>
          </a:r>
          <a:endParaRPr lang="en-US" dirty="0"/>
        </a:p>
      </dgm:t>
    </dgm:pt>
    <dgm:pt modelId="{010907CC-BE34-464B-AA34-298120B83D2B}" type="parTrans" cxnId="{781C48CF-E64A-412B-B77F-7D7B180FB66B}">
      <dgm:prSet/>
      <dgm:spPr/>
      <dgm:t>
        <a:bodyPr/>
        <a:lstStyle/>
        <a:p>
          <a:endParaRPr lang="en-US"/>
        </a:p>
      </dgm:t>
    </dgm:pt>
    <dgm:pt modelId="{10EF4EC1-005F-4B38-8427-0E3D2FE7E241}" type="sibTrans" cxnId="{781C48CF-E64A-412B-B77F-7D7B180FB66B}">
      <dgm:prSet/>
      <dgm:spPr/>
      <dgm:t>
        <a:bodyPr/>
        <a:lstStyle/>
        <a:p>
          <a:endParaRPr lang="en-US"/>
        </a:p>
      </dgm:t>
    </dgm:pt>
    <dgm:pt modelId="{08D54D03-7736-410D-80ED-627622C14DDA}" type="pres">
      <dgm:prSet presAssocID="{22ACCC11-99A9-49CA-A4E1-C62BF2E0B5F9}" presName="Name0" presStyleCnt="0">
        <dgm:presLayoutVars>
          <dgm:dir/>
          <dgm:resizeHandles val="exact"/>
        </dgm:presLayoutVars>
      </dgm:prSet>
      <dgm:spPr/>
    </dgm:pt>
    <dgm:pt modelId="{7D3DDED6-0245-496F-9891-E39B8BEBA151}" type="pres">
      <dgm:prSet presAssocID="{B114410E-F2CE-480E-A05D-F2052D678B09}" presName="parTxOnly" presStyleLbl="node1" presStyleIdx="0" presStyleCnt="3">
        <dgm:presLayoutVars>
          <dgm:bulletEnabled val="1"/>
        </dgm:presLayoutVars>
      </dgm:prSet>
      <dgm:spPr/>
      <dgm:t>
        <a:bodyPr/>
        <a:lstStyle/>
        <a:p>
          <a:endParaRPr lang="en-US"/>
        </a:p>
      </dgm:t>
    </dgm:pt>
    <dgm:pt modelId="{FE5E020A-7DB2-4BCA-8FFF-85CC20E16D6B}" type="pres">
      <dgm:prSet presAssocID="{FEAE1849-6F8E-4E0E-81E4-0A3694DB9A8A}" presName="parSpace" presStyleCnt="0"/>
      <dgm:spPr/>
    </dgm:pt>
    <dgm:pt modelId="{F671B72D-F2AE-407A-BB8A-45A6D2CE0524}" type="pres">
      <dgm:prSet presAssocID="{F7BACBAA-9D32-49A7-9AAC-073854BEFBE5}" presName="parTxOnly" presStyleLbl="node1" presStyleIdx="1" presStyleCnt="3">
        <dgm:presLayoutVars>
          <dgm:bulletEnabled val="1"/>
        </dgm:presLayoutVars>
      </dgm:prSet>
      <dgm:spPr/>
      <dgm:t>
        <a:bodyPr/>
        <a:lstStyle/>
        <a:p>
          <a:endParaRPr lang="en-US"/>
        </a:p>
      </dgm:t>
    </dgm:pt>
    <dgm:pt modelId="{336A2B46-E61E-49F7-B66B-08B5FEAF6EF2}" type="pres">
      <dgm:prSet presAssocID="{8225E08E-2367-4702-B5CA-091841656C7C}" presName="parSpace" presStyleCnt="0"/>
      <dgm:spPr/>
    </dgm:pt>
    <dgm:pt modelId="{29FCE023-FC4F-4239-B293-AA3DDA3C82FB}" type="pres">
      <dgm:prSet presAssocID="{6DA1A6F1-6F69-4EA7-8FF3-AB7619DE307E}" presName="parTxOnly" presStyleLbl="node1" presStyleIdx="2" presStyleCnt="3">
        <dgm:presLayoutVars>
          <dgm:bulletEnabled val="1"/>
        </dgm:presLayoutVars>
      </dgm:prSet>
      <dgm:spPr/>
      <dgm:t>
        <a:bodyPr/>
        <a:lstStyle/>
        <a:p>
          <a:endParaRPr lang="en-US"/>
        </a:p>
      </dgm:t>
    </dgm:pt>
  </dgm:ptLst>
  <dgm:cxnLst>
    <dgm:cxn modelId="{45FD59A5-6B3E-44B3-A4BA-11ABDD8D1919}" type="presOf" srcId="{6DA1A6F1-6F69-4EA7-8FF3-AB7619DE307E}" destId="{29FCE023-FC4F-4239-B293-AA3DDA3C82FB}" srcOrd="0" destOrd="0" presId="urn:microsoft.com/office/officeart/2005/8/layout/hChevron3"/>
    <dgm:cxn modelId="{0FAF23AB-DAF1-4491-9FD2-F93976246041}" srcId="{22ACCC11-99A9-49CA-A4E1-C62BF2E0B5F9}" destId="{B114410E-F2CE-480E-A05D-F2052D678B09}" srcOrd="0" destOrd="0" parTransId="{F2107C9B-3BA6-46FF-848F-5AD9677BB967}" sibTransId="{FEAE1849-6F8E-4E0E-81E4-0A3694DB9A8A}"/>
    <dgm:cxn modelId="{8B0D4E69-5A9D-42ED-9CA9-6876E1281FE3}" type="presOf" srcId="{22ACCC11-99A9-49CA-A4E1-C62BF2E0B5F9}" destId="{08D54D03-7736-410D-80ED-627622C14DDA}" srcOrd="0" destOrd="0" presId="urn:microsoft.com/office/officeart/2005/8/layout/hChevron3"/>
    <dgm:cxn modelId="{BF1ACCD4-AB94-4F2A-8027-3022C6FA1C6F}" type="presOf" srcId="{F7BACBAA-9D32-49A7-9AAC-073854BEFBE5}" destId="{F671B72D-F2AE-407A-BB8A-45A6D2CE0524}" srcOrd="0" destOrd="0" presId="urn:microsoft.com/office/officeart/2005/8/layout/hChevron3"/>
    <dgm:cxn modelId="{4E213AB4-9D60-4ABF-961E-CF5F2877421A}" srcId="{22ACCC11-99A9-49CA-A4E1-C62BF2E0B5F9}" destId="{F7BACBAA-9D32-49A7-9AAC-073854BEFBE5}" srcOrd="1" destOrd="0" parTransId="{97BD7179-3246-4A6B-B348-5F815A08998B}" sibTransId="{8225E08E-2367-4702-B5CA-091841656C7C}"/>
    <dgm:cxn modelId="{781C48CF-E64A-412B-B77F-7D7B180FB66B}" srcId="{22ACCC11-99A9-49CA-A4E1-C62BF2E0B5F9}" destId="{6DA1A6F1-6F69-4EA7-8FF3-AB7619DE307E}" srcOrd="2" destOrd="0" parTransId="{010907CC-BE34-464B-AA34-298120B83D2B}" sibTransId="{10EF4EC1-005F-4B38-8427-0E3D2FE7E241}"/>
    <dgm:cxn modelId="{468382AB-741E-4F74-AA44-BDB8342A6B04}" type="presOf" srcId="{B114410E-F2CE-480E-A05D-F2052D678B09}" destId="{7D3DDED6-0245-496F-9891-E39B8BEBA151}" srcOrd="0" destOrd="0" presId="urn:microsoft.com/office/officeart/2005/8/layout/hChevron3"/>
    <dgm:cxn modelId="{AAF08B4C-D1B2-4693-9856-04F5AB7B90B7}" type="presParOf" srcId="{08D54D03-7736-410D-80ED-627622C14DDA}" destId="{7D3DDED6-0245-496F-9891-E39B8BEBA151}" srcOrd="0" destOrd="0" presId="urn:microsoft.com/office/officeart/2005/8/layout/hChevron3"/>
    <dgm:cxn modelId="{BF291B13-38EC-4742-8053-1840664A66B4}" type="presParOf" srcId="{08D54D03-7736-410D-80ED-627622C14DDA}" destId="{FE5E020A-7DB2-4BCA-8FFF-85CC20E16D6B}" srcOrd="1" destOrd="0" presId="urn:microsoft.com/office/officeart/2005/8/layout/hChevron3"/>
    <dgm:cxn modelId="{2D79AB8C-DA83-4CC8-8699-0945FF19FF70}" type="presParOf" srcId="{08D54D03-7736-410D-80ED-627622C14DDA}" destId="{F671B72D-F2AE-407A-BB8A-45A6D2CE0524}" srcOrd="2" destOrd="0" presId="urn:microsoft.com/office/officeart/2005/8/layout/hChevron3"/>
    <dgm:cxn modelId="{1F8FA9E0-D31D-43F2-A396-4BE430030F7E}" type="presParOf" srcId="{08D54D03-7736-410D-80ED-627622C14DDA}" destId="{336A2B46-E61E-49F7-B66B-08B5FEAF6EF2}" srcOrd="3" destOrd="0" presId="urn:microsoft.com/office/officeart/2005/8/layout/hChevron3"/>
    <dgm:cxn modelId="{8C379EDF-5A9D-4304-8E8F-F9A4CFE414E6}" type="presParOf" srcId="{08D54D03-7736-410D-80ED-627622C14DDA}" destId="{29FCE023-FC4F-4239-B293-AA3DDA3C82FB}"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7A9078-C401-41D6-BEA6-6EA17E03567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F2D57560-2383-485F-952F-A1880F84C424}">
      <dgm:prSet phldrT="[Text]"/>
      <dgm:spPr>
        <a:solidFill>
          <a:schemeClr val="accent4">
            <a:lumMod val="40000"/>
            <a:lumOff val="60000"/>
          </a:schemeClr>
        </a:solidFill>
        <a:ln>
          <a:solidFill>
            <a:schemeClr val="tx1"/>
          </a:solidFill>
        </a:ln>
      </dgm:spPr>
      <dgm:t>
        <a:bodyPr/>
        <a:lstStyle/>
        <a:p>
          <a:r>
            <a:rPr lang="en-US" dirty="0" smtClean="0">
              <a:solidFill>
                <a:schemeClr val="tx1"/>
              </a:solidFill>
            </a:rPr>
            <a:t>DP informs investor about rejection of </a:t>
          </a:r>
          <a:r>
            <a:rPr lang="en-US" dirty="0" err="1" smtClean="0">
              <a:solidFill>
                <a:schemeClr val="tx1"/>
              </a:solidFill>
            </a:rPr>
            <a:t>Demat</a:t>
          </a:r>
          <a:r>
            <a:rPr lang="en-US" dirty="0" smtClean="0">
              <a:solidFill>
                <a:schemeClr val="tx1"/>
              </a:solidFill>
            </a:rPr>
            <a:t> request.</a:t>
          </a:r>
          <a:endParaRPr lang="en-US" dirty="0">
            <a:solidFill>
              <a:schemeClr val="tx1"/>
            </a:solidFill>
          </a:endParaRPr>
        </a:p>
      </dgm:t>
    </dgm:pt>
    <dgm:pt modelId="{C1E5E1F2-AEB1-4EC0-81D8-FB8767B46C8D}" type="parTrans" cxnId="{DC57CCDD-0A6A-41BF-9F87-3F3BCB5DA6AD}">
      <dgm:prSet/>
      <dgm:spPr/>
      <dgm:t>
        <a:bodyPr/>
        <a:lstStyle/>
        <a:p>
          <a:endParaRPr lang="en-US"/>
        </a:p>
      </dgm:t>
    </dgm:pt>
    <dgm:pt modelId="{DED84F0C-4141-4220-AA0C-8977B180DBD4}" type="sibTrans" cxnId="{DC57CCDD-0A6A-41BF-9F87-3F3BCB5DA6AD}">
      <dgm:prSet/>
      <dgm:spPr/>
      <dgm:t>
        <a:bodyPr/>
        <a:lstStyle/>
        <a:p>
          <a:endParaRPr lang="en-US" dirty="0"/>
        </a:p>
      </dgm:t>
    </dgm:pt>
    <dgm:pt modelId="{8673107D-295C-4233-87B7-521C5DD0990F}">
      <dgm:prSet phldrT="[Text]"/>
      <dgm:spPr>
        <a:solidFill>
          <a:schemeClr val="accent4">
            <a:lumMod val="40000"/>
            <a:lumOff val="60000"/>
          </a:schemeClr>
        </a:solidFill>
        <a:ln>
          <a:solidFill>
            <a:schemeClr val="tx1"/>
          </a:solidFill>
        </a:ln>
      </dgm:spPr>
      <dgm:t>
        <a:bodyPr/>
        <a:lstStyle/>
        <a:p>
          <a:r>
            <a:rPr lang="en-US" dirty="0" smtClean="0">
              <a:solidFill>
                <a:schemeClr val="tx1"/>
              </a:solidFill>
            </a:rPr>
            <a:t>Investor can see transaction status in statement of transactions.</a:t>
          </a:r>
          <a:endParaRPr lang="en-US" dirty="0">
            <a:solidFill>
              <a:schemeClr val="tx1"/>
            </a:solidFill>
          </a:endParaRPr>
        </a:p>
      </dgm:t>
    </dgm:pt>
    <dgm:pt modelId="{59E4DB42-AADF-4252-993C-2B2EDBF4ADF7}" type="parTrans" cxnId="{44458A95-72CA-41CA-89F5-1E0A704B79C4}">
      <dgm:prSet/>
      <dgm:spPr/>
      <dgm:t>
        <a:bodyPr/>
        <a:lstStyle/>
        <a:p>
          <a:endParaRPr lang="en-US"/>
        </a:p>
      </dgm:t>
    </dgm:pt>
    <dgm:pt modelId="{3EABCD9F-98FF-4ECE-AA1A-DA61D28E2ADB}" type="sibTrans" cxnId="{44458A95-72CA-41CA-89F5-1E0A704B79C4}">
      <dgm:prSet/>
      <dgm:spPr/>
      <dgm:t>
        <a:bodyPr/>
        <a:lstStyle/>
        <a:p>
          <a:endParaRPr lang="en-US" dirty="0"/>
        </a:p>
      </dgm:t>
    </dgm:pt>
    <dgm:pt modelId="{9CAA4B9F-6BB2-40EB-94B4-1C4930EE3CBD}">
      <dgm:prSet phldrT="[Text]"/>
      <dgm:spPr>
        <a:solidFill>
          <a:schemeClr val="accent4">
            <a:lumMod val="40000"/>
            <a:lumOff val="60000"/>
          </a:schemeClr>
        </a:solidFill>
        <a:ln>
          <a:solidFill>
            <a:schemeClr val="tx1"/>
          </a:solidFill>
        </a:ln>
      </dgm:spPr>
      <dgm:t>
        <a:bodyPr/>
        <a:lstStyle/>
        <a:p>
          <a:r>
            <a:rPr lang="en-US" dirty="0" smtClean="0">
              <a:solidFill>
                <a:schemeClr val="tx1"/>
              </a:solidFill>
            </a:rPr>
            <a:t>Issuer / RTA sends an Objection Memo containing reasons of rejection of request</a:t>
          </a:r>
          <a:endParaRPr lang="en-US" dirty="0">
            <a:solidFill>
              <a:schemeClr val="tx1"/>
            </a:solidFill>
          </a:endParaRPr>
        </a:p>
      </dgm:t>
    </dgm:pt>
    <dgm:pt modelId="{7207C06A-FC97-47BA-BEAD-05BD767E2DDA}" type="parTrans" cxnId="{830729D0-8B4D-4A06-8E9B-E4D5F22E602B}">
      <dgm:prSet/>
      <dgm:spPr/>
      <dgm:t>
        <a:bodyPr/>
        <a:lstStyle/>
        <a:p>
          <a:endParaRPr lang="en-US"/>
        </a:p>
      </dgm:t>
    </dgm:pt>
    <dgm:pt modelId="{2A616E97-727F-4FBE-A9FC-B553D47C5397}" type="sibTrans" cxnId="{830729D0-8B4D-4A06-8E9B-E4D5F22E602B}">
      <dgm:prSet/>
      <dgm:spPr/>
      <dgm:t>
        <a:bodyPr/>
        <a:lstStyle/>
        <a:p>
          <a:endParaRPr lang="en-US" dirty="0"/>
        </a:p>
      </dgm:t>
    </dgm:pt>
    <dgm:pt modelId="{9E08FF34-AA7F-4A28-9E35-60E2B88A988D}">
      <dgm:prSet phldrT="[Text]"/>
      <dgm:spPr>
        <a:solidFill>
          <a:schemeClr val="accent4">
            <a:lumMod val="40000"/>
            <a:lumOff val="60000"/>
          </a:schemeClr>
        </a:solidFill>
        <a:ln>
          <a:solidFill>
            <a:schemeClr val="tx1"/>
          </a:solidFill>
        </a:ln>
      </dgm:spPr>
      <dgm:t>
        <a:bodyPr/>
        <a:lstStyle/>
        <a:p>
          <a:r>
            <a:rPr lang="en-US" dirty="0" smtClean="0">
              <a:solidFill>
                <a:schemeClr val="tx1"/>
              </a:solidFill>
            </a:rPr>
            <a:t>Investor needs to rectify the errors / remove deficiency in the documentation</a:t>
          </a:r>
          <a:endParaRPr lang="en-US" dirty="0">
            <a:solidFill>
              <a:schemeClr val="tx1"/>
            </a:solidFill>
          </a:endParaRPr>
        </a:p>
      </dgm:t>
    </dgm:pt>
    <dgm:pt modelId="{7D5ECCB5-A600-48DA-B980-51929CAC2D17}" type="parTrans" cxnId="{EA984456-7677-4BAD-BD55-253698A11859}">
      <dgm:prSet/>
      <dgm:spPr/>
      <dgm:t>
        <a:bodyPr/>
        <a:lstStyle/>
        <a:p>
          <a:endParaRPr lang="en-US"/>
        </a:p>
      </dgm:t>
    </dgm:pt>
    <dgm:pt modelId="{2D9D3155-1F3A-43B6-A7BA-90C0D5305967}" type="sibTrans" cxnId="{EA984456-7677-4BAD-BD55-253698A11859}">
      <dgm:prSet/>
      <dgm:spPr/>
      <dgm:t>
        <a:bodyPr/>
        <a:lstStyle/>
        <a:p>
          <a:endParaRPr lang="en-US" dirty="0"/>
        </a:p>
      </dgm:t>
    </dgm:pt>
    <dgm:pt modelId="{8C31CEAF-882D-46F9-B692-3B7FB1C98FAD}">
      <dgm:prSet phldrT="[Text]"/>
      <dgm:spPr>
        <a:solidFill>
          <a:schemeClr val="accent4">
            <a:lumMod val="40000"/>
            <a:lumOff val="60000"/>
          </a:schemeClr>
        </a:solidFill>
        <a:ln>
          <a:solidFill>
            <a:schemeClr val="tx1"/>
          </a:solidFill>
        </a:ln>
      </dgm:spPr>
      <dgm:t>
        <a:bodyPr/>
        <a:lstStyle/>
        <a:p>
          <a:r>
            <a:rPr lang="en-US" dirty="0" smtClean="0">
              <a:solidFill>
                <a:schemeClr val="tx1"/>
              </a:solidFill>
            </a:rPr>
            <a:t>Finally, Submit the request for </a:t>
          </a:r>
          <a:r>
            <a:rPr lang="en-US" dirty="0" err="1" smtClean="0">
              <a:solidFill>
                <a:schemeClr val="tx1"/>
              </a:solidFill>
            </a:rPr>
            <a:t>Demat</a:t>
          </a:r>
          <a:r>
            <a:rPr lang="en-US" dirty="0" smtClean="0">
              <a:solidFill>
                <a:schemeClr val="tx1"/>
              </a:solidFill>
            </a:rPr>
            <a:t> once again through DP.</a:t>
          </a:r>
          <a:endParaRPr lang="en-US" dirty="0">
            <a:solidFill>
              <a:schemeClr val="tx1"/>
            </a:solidFill>
          </a:endParaRPr>
        </a:p>
      </dgm:t>
    </dgm:pt>
    <dgm:pt modelId="{45813C2B-255F-4C8F-A8DD-37A5F0144EF0}" type="parTrans" cxnId="{6373FBE7-8A39-4DF2-8723-3D910FB10D6E}">
      <dgm:prSet/>
      <dgm:spPr/>
      <dgm:t>
        <a:bodyPr/>
        <a:lstStyle/>
        <a:p>
          <a:endParaRPr lang="en-US"/>
        </a:p>
      </dgm:t>
    </dgm:pt>
    <dgm:pt modelId="{24B0AFD6-38B7-4B47-BA04-79DD1A217B57}" type="sibTrans" cxnId="{6373FBE7-8A39-4DF2-8723-3D910FB10D6E}">
      <dgm:prSet/>
      <dgm:spPr/>
      <dgm:t>
        <a:bodyPr/>
        <a:lstStyle/>
        <a:p>
          <a:endParaRPr lang="en-US"/>
        </a:p>
      </dgm:t>
    </dgm:pt>
    <dgm:pt modelId="{31721D29-3528-496F-AFA4-023BE18CDC18}" type="pres">
      <dgm:prSet presAssocID="{D47A9078-C401-41D6-BEA6-6EA17E03567C}" presName="diagram" presStyleCnt="0">
        <dgm:presLayoutVars>
          <dgm:dir/>
          <dgm:resizeHandles val="exact"/>
        </dgm:presLayoutVars>
      </dgm:prSet>
      <dgm:spPr/>
      <dgm:t>
        <a:bodyPr/>
        <a:lstStyle/>
        <a:p>
          <a:endParaRPr lang="en-US"/>
        </a:p>
      </dgm:t>
    </dgm:pt>
    <dgm:pt modelId="{DBEC3DF5-6CC7-47F1-97ED-A7313230662B}" type="pres">
      <dgm:prSet presAssocID="{F2D57560-2383-485F-952F-A1880F84C424}" presName="node" presStyleLbl="node1" presStyleIdx="0" presStyleCnt="5">
        <dgm:presLayoutVars>
          <dgm:bulletEnabled val="1"/>
        </dgm:presLayoutVars>
      </dgm:prSet>
      <dgm:spPr/>
      <dgm:t>
        <a:bodyPr/>
        <a:lstStyle/>
        <a:p>
          <a:endParaRPr lang="en-US"/>
        </a:p>
      </dgm:t>
    </dgm:pt>
    <dgm:pt modelId="{1E209E62-D023-4F5A-976D-EE6D09E4E530}" type="pres">
      <dgm:prSet presAssocID="{DED84F0C-4141-4220-AA0C-8977B180DBD4}" presName="sibTrans" presStyleLbl="sibTrans2D1" presStyleIdx="0" presStyleCnt="4"/>
      <dgm:spPr/>
      <dgm:t>
        <a:bodyPr/>
        <a:lstStyle/>
        <a:p>
          <a:endParaRPr lang="en-US"/>
        </a:p>
      </dgm:t>
    </dgm:pt>
    <dgm:pt modelId="{AE570DBA-1106-4E40-BF88-DD9DAC0963B6}" type="pres">
      <dgm:prSet presAssocID="{DED84F0C-4141-4220-AA0C-8977B180DBD4}" presName="connectorText" presStyleLbl="sibTrans2D1" presStyleIdx="0" presStyleCnt="4"/>
      <dgm:spPr/>
      <dgm:t>
        <a:bodyPr/>
        <a:lstStyle/>
        <a:p>
          <a:endParaRPr lang="en-US"/>
        </a:p>
      </dgm:t>
    </dgm:pt>
    <dgm:pt modelId="{47654CAF-B18A-46CD-ACDE-5BC8A5722754}" type="pres">
      <dgm:prSet presAssocID="{8673107D-295C-4233-87B7-521C5DD0990F}" presName="node" presStyleLbl="node1" presStyleIdx="1" presStyleCnt="5">
        <dgm:presLayoutVars>
          <dgm:bulletEnabled val="1"/>
        </dgm:presLayoutVars>
      </dgm:prSet>
      <dgm:spPr/>
      <dgm:t>
        <a:bodyPr/>
        <a:lstStyle/>
        <a:p>
          <a:endParaRPr lang="en-US"/>
        </a:p>
      </dgm:t>
    </dgm:pt>
    <dgm:pt modelId="{370C0939-5992-48D1-A451-526CF5C4889A}" type="pres">
      <dgm:prSet presAssocID="{3EABCD9F-98FF-4ECE-AA1A-DA61D28E2ADB}" presName="sibTrans" presStyleLbl="sibTrans2D1" presStyleIdx="1" presStyleCnt="4"/>
      <dgm:spPr/>
      <dgm:t>
        <a:bodyPr/>
        <a:lstStyle/>
        <a:p>
          <a:endParaRPr lang="en-US"/>
        </a:p>
      </dgm:t>
    </dgm:pt>
    <dgm:pt modelId="{8226E714-B36B-459F-B28B-B2EA7617EF45}" type="pres">
      <dgm:prSet presAssocID="{3EABCD9F-98FF-4ECE-AA1A-DA61D28E2ADB}" presName="connectorText" presStyleLbl="sibTrans2D1" presStyleIdx="1" presStyleCnt="4"/>
      <dgm:spPr/>
      <dgm:t>
        <a:bodyPr/>
        <a:lstStyle/>
        <a:p>
          <a:endParaRPr lang="en-US"/>
        </a:p>
      </dgm:t>
    </dgm:pt>
    <dgm:pt modelId="{96B4BE24-45BC-45FC-B4E6-9638B5B4D178}" type="pres">
      <dgm:prSet presAssocID="{9CAA4B9F-6BB2-40EB-94B4-1C4930EE3CBD}" presName="node" presStyleLbl="node1" presStyleIdx="2" presStyleCnt="5">
        <dgm:presLayoutVars>
          <dgm:bulletEnabled val="1"/>
        </dgm:presLayoutVars>
      </dgm:prSet>
      <dgm:spPr/>
      <dgm:t>
        <a:bodyPr/>
        <a:lstStyle/>
        <a:p>
          <a:endParaRPr lang="en-US"/>
        </a:p>
      </dgm:t>
    </dgm:pt>
    <dgm:pt modelId="{D31F2A72-6BC5-4889-9788-C2581B83D136}" type="pres">
      <dgm:prSet presAssocID="{2A616E97-727F-4FBE-A9FC-B553D47C5397}" presName="sibTrans" presStyleLbl="sibTrans2D1" presStyleIdx="2" presStyleCnt="4"/>
      <dgm:spPr/>
      <dgm:t>
        <a:bodyPr/>
        <a:lstStyle/>
        <a:p>
          <a:endParaRPr lang="en-US"/>
        </a:p>
      </dgm:t>
    </dgm:pt>
    <dgm:pt modelId="{B2421A90-B1AF-4B17-8C1F-3CC6C34FFC9D}" type="pres">
      <dgm:prSet presAssocID="{2A616E97-727F-4FBE-A9FC-B553D47C5397}" presName="connectorText" presStyleLbl="sibTrans2D1" presStyleIdx="2" presStyleCnt="4"/>
      <dgm:spPr/>
      <dgm:t>
        <a:bodyPr/>
        <a:lstStyle/>
        <a:p>
          <a:endParaRPr lang="en-US"/>
        </a:p>
      </dgm:t>
    </dgm:pt>
    <dgm:pt modelId="{A04C2F0D-E1DE-482A-BC64-6D40C5783114}" type="pres">
      <dgm:prSet presAssocID="{9E08FF34-AA7F-4A28-9E35-60E2B88A988D}" presName="node" presStyleLbl="node1" presStyleIdx="3" presStyleCnt="5">
        <dgm:presLayoutVars>
          <dgm:bulletEnabled val="1"/>
        </dgm:presLayoutVars>
      </dgm:prSet>
      <dgm:spPr/>
      <dgm:t>
        <a:bodyPr/>
        <a:lstStyle/>
        <a:p>
          <a:endParaRPr lang="en-US"/>
        </a:p>
      </dgm:t>
    </dgm:pt>
    <dgm:pt modelId="{75AC7740-78C9-4D78-98FE-6D32190BDFC1}" type="pres">
      <dgm:prSet presAssocID="{2D9D3155-1F3A-43B6-A7BA-90C0D5305967}" presName="sibTrans" presStyleLbl="sibTrans2D1" presStyleIdx="3" presStyleCnt="4"/>
      <dgm:spPr/>
      <dgm:t>
        <a:bodyPr/>
        <a:lstStyle/>
        <a:p>
          <a:endParaRPr lang="en-US"/>
        </a:p>
      </dgm:t>
    </dgm:pt>
    <dgm:pt modelId="{55B04A4A-9513-42F3-9F79-13FA9AF8B955}" type="pres">
      <dgm:prSet presAssocID="{2D9D3155-1F3A-43B6-A7BA-90C0D5305967}" presName="connectorText" presStyleLbl="sibTrans2D1" presStyleIdx="3" presStyleCnt="4"/>
      <dgm:spPr/>
      <dgm:t>
        <a:bodyPr/>
        <a:lstStyle/>
        <a:p>
          <a:endParaRPr lang="en-US"/>
        </a:p>
      </dgm:t>
    </dgm:pt>
    <dgm:pt modelId="{F2037438-08A3-46AD-AF24-9EDDFD00DF51}" type="pres">
      <dgm:prSet presAssocID="{8C31CEAF-882D-46F9-B692-3B7FB1C98FAD}" presName="node" presStyleLbl="node1" presStyleIdx="4" presStyleCnt="5">
        <dgm:presLayoutVars>
          <dgm:bulletEnabled val="1"/>
        </dgm:presLayoutVars>
      </dgm:prSet>
      <dgm:spPr/>
      <dgm:t>
        <a:bodyPr/>
        <a:lstStyle/>
        <a:p>
          <a:endParaRPr lang="en-US"/>
        </a:p>
      </dgm:t>
    </dgm:pt>
  </dgm:ptLst>
  <dgm:cxnLst>
    <dgm:cxn modelId="{B39F0E36-D41E-4C2F-AE9D-3BC828F82E55}" type="presOf" srcId="{DED84F0C-4141-4220-AA0C-8977B180DBD4}" destId="{1E209E62-D023-4F5A-976D-EE6D09E4E530}" srcOrd="0" destOrd="0" presId="urn:microsoft.com/office/officeart/2005/8/layout/process5"/>
    <dgm:cxn modelId="{F8475570-537E-4DA2-B96B-C69AA491FE09}" type="presOf" srcId="{2A616E97-727F-4FBE-A9FC-B553D47C5397}" destId="{B2421A90-B1AF-4B17-8C1F-3CC6C34FFC9D}" srcOrd="1" destOrd="0" presId="urn:microsoft.com/office/officeart/2005/8/layout/process5"/>
    <dgm:cxn modelId="{A868A30F-45AF-4A40-A98D-C1701CB09B06}" type="presOf" srcId="{DED84F0C-4141-4220-AA0C-8977B180DBD4}" destId="{AE570DBA-1106-4E40-BF88-DD9DAC0963B6}" srcOrd="1" destOrd="0" presId="urn:microsoft.com/office/officeart/2005/8/layout/process5"/>
    <dgm:cxn modelId="{830729D0-8B4D-4A06-8E9B-E4D5F22E602B}" srcId="{D47A9078-C401-41D6-BEA6-6EA17E03567C}" destId="{9CAA4B9F-6BB2-40EB-94B4-1C4930EE3CBD}" srcOrd="2" destOrd="0" parTransId="{7207C06A-FC97-47BA-BEAD-05BD767E2DDA}" sibTransId="{2A616E97-727F-4FBE-A9FC-B553D47C5397}"/>
    <dgm:cxn modelId="{DE6C0DB7-246A-406C-AF19-9003805C2C5B}" type="presOf" srcId="{2A616E97-727F-4FBE-A9FC-B553D47C5397}" destId="{D31F2A72-6BC5-4889-9788-C2581B83D136}" srcOrd="0" destOrd="0" presId="urn:microsoft.com/office/officeart/2005/8/layout/process5"/>
    <dgm:cxn modelId="{65C86CC6-2DD2-41A6-9FF0-FDF29804E115}" type="presOf" srcId="{3EABCD9F-98FF-4ECE-AA1A-DA61D28E2ADB}" destId="{370C0939-5992-48D1-A451-526CF5C4889A}" srcOrd="0" destOrd="0" presId="urn:microsoft.com/office/officeart/2005/8/layout/process5"/>
    <dgm:cxn modelId="{CAF6A579-8594-4952-8047-977611498653}" type="presOf" srcId="{9E08FF34-AA7F-4A28-9E35-60E2B88A988D}" destId="{A04C2F0D-E1DE-482A-BC64-6D40C5783114}" srcOrd="0" destOrd="0" presId="urn:microsoft.com/office/officeart/2005/8/layout/process5"/>
    <dgm:cxn modelId="{EA984456-7677-4BAD-BD55-253698A11859}" srcId="{D47A9078-C401-41D6-BEA6-6EA17E03567C}" destId="{9E08FF34-AA7F-4A28-9E35-60E2B88A988D}" srcOrd="3" destOrd="0" parTransId="{7D5ECCB5-A600-48DA-B980-51929CAC2D17}" sibTransId="{2D9D3155-1F3A-43B6-A7BA-90C0D5305967}"/>
    <dgm:cxn modelId="{665F6F7D-1CB7-4A16-985D-71E474AC8F15}" type="presOf" srcId="{8C31CEAF-882D-46F9-B692-3B7FB1C98FAD}" destId="{F2037438-08A3-46AD-AF24-9EDDFD00DF51}" srcOrd="0" destOrd="0" presId="urn:microsoft.com/office/officeart/2005/8/layout/process5"/>
    <dgm:cxn modelId="{D6F27466-2F44-4B2A-8977-2953F259FEB7}" type="presOf" srcId="{2D9D3155-1F3A-43B6-A7BA-90C0D5305967}" destId="{55B04A4A-9513-42F3-9F79-13FA9AF8B955}" srcOrd="1" destOrd="0" presId="urn:microsoft.com/office/officeart/2005/8/layout/process5"/>
    <dgm:cxn modelId="{A80292EF-0B2F-46AF-8FC1-5B238B9D2243}" type="presOf" srcId="{2D9D3155-1F3A-43B6-A7BA-90C0D5305967}" destId="{75AC7740-78C9-4D78-98FE-6D32190BDFC1}" srcOrd="0" destOrd="0" presId="urn:microsoft.com/office/officeart/2005/8/layout/process5"/>
    <dgm:cxn modelId="{4C195C25-0C8F-439A-BC60-348577FCBF0F}" type="presOf" srcId="{F2D57560-2383-485F-952F-A1880F84C424}" destId="{DBEC3DF5-6CC7-47F1-97ED-A7313230662B}" srcOrd="0" destOrd="0" presId="urn:microsoft.com/office/officeart/2005/8/layout/process5"/>
    <dgm:cxn modelId="{DC57CCDD-0A6A-41BF-9F87-3F3BCB5DA6AD}" srcId="{D47A9078-C401-41D6-BEA6-6EA17E03567C}" destId="{F2D57560-2383-485F-952F-A1880F84C424}" srcOrd="0" destOrd="0" parTransId="{C1E5E1F2-AEB1-4EC0-81D8-FB8767B46C8D}" sibTransId="{DED84F0C-4141-4220-AA0C-8977B180DBD4}"/>
    <dgm:cxn modelId="{44458A95-72CA-41CA-89F5-1E0A704B79C4}" srcId="{D47A9078-C401-41D6-BEA6-6EA17E03567C}" destId="{8673107D-295C-4233-87B7-521C5DD0990F}" srcOrd="1" destOrd="0" parTransId="{59E4DB42-AADF-4252-993C-2B2EDBF4ADF7}" sibTransId="{3EABCD9F-98FF-4ECE-AA1A-DA61D28E2ADB}"/>
    <dgm:cxn modelId="{40A4A487-DE14-4931-90CC-664FD7E4AEF3}" type="presOf" srcId="{D47A9078-C401-41D6-BEA6-6EA17E03567C}" destId="{31721D29-3528-496F-AFA4-023BE18CDC18}" srcOrd="0" destOrd="0" presId="urn:microsoft.com/office/officeart/2005/8/layout/process5"/>
    <dgm:cxn modelId="{BD6880BA-4C53-40DA-A64F-EF03CD21B44D}" type="presOf" srcId="{9CAA4B9F-6BB2-40EB-94B4-1C4930EE3CBD}" destId="{96B4BE24-45BC-45FC-B4E6-9638B5B4D178}" srcOrd="0" destOrd="0" presId="urn:microsoft.com/office/officeart/2005/8/layout/process5"/>
    <dgm:cxn modelId="{DF880DBB-BDAF-4344-81C1-9651A69A2D90}" type="presOf" srcId="{3EABCD9F-98FF-4ECE-AA1A-DA61D28E2ADB}" destId="{8226E714-B36B-459F-B28B-B2EA7617EF45}" srcOrd="1" destOrd="0" presId="urn:microsoft.com/office/officeart/2005/8/layout/process5"/>
    <dgm:cxn modelId="{E587F7EC-D383-44FA-B84F-0644E7A209FC}" type="presOf" srcId="{8673107D-295C-4233-87B7-521C5DD0990F}" destId="{47654CAF-B18A-46CD-ACDE-5BC8A5722754}" srcOrd="0" destOrd="0" presId="urn:microsoft.com/office/officeart/2005/8/layout/process5"/>
    <dgm:cxn modelId="{6373FBE7-8A39-4DF2-8723-3D910FB10D6E}" srcId="{D47A9078-C401-41D6-BEA6-6EA17E03567C}" destId="{8C31CEAF-882D-46F9-B692-3B7FB1C98FAD}" srcOrd="4" destOrd="0" parTransId="{45813C2B-255F-4C8F-A8DD-37A5F0144EF0}" sibTransId="{24B0AFD6-38B7-4B47-BA04-79DD1A217B57}"/>
    <dgm:cxn modelId="{A673F18A-2B9D-435D-A933-5BC5992FDBA2}" type="presParOf" srcId="{31721D29-3528-496F-AFA4-023BE18CDC18}" destId="{DBEC3DF5-6CC7-47F1-97ED-A7313230662B}" srcOrd="0" destOrd="0" presId="urn:microsoft.com/office/officeart/2005/8/layout/process5"/>
    <dgm:cxn modelId="{7690B484-7E76-4B9F-BDBD-141A5D739806}" type="presParOf" srcId="{31721D29-3528-496F-AFA4-023BE18CDC18}" destId="{1E209E62-D023-4F5A-976D-EE6D09E4E530}" srcOrd="1" destOrd="0" presId="urn:microsoft.com/office/officeart/2005/8/layout/process5"/>
    <dgm:cxn modelId="{F7FC30E7-3E3C-4576-81F1-427E1518A7C4}" type="presParOf" srcId="{1E209E62-D023-4F5A-976D-EE6D09E4E530}" destId="{AE570DBA-1106-4E40-BF88-DD9DAC0963B6}" srcOrd="0" destOrd="0" presId="urn:microsoft.com/office/officeart/2005/8/layout/process5"/>
    <dgm:cxn modelId="{46CB2EBA-D66D-49CE-B188-B6B2A01745BE}" type="presParOf" srcId="{31721D29-3528-496F-AFA4-023BE18CDC18}" destId="{47654CAF-B18A-46CD-ACDE-5BC8A5722754}" srcOrd="2" destOrd="0" presId="urn:microsoft.com/office/officeart/2005/8/layout/process5"/>
    <dgm:cxn modelId="{69845F4B-2879-4439-AC1D-0AACECA0CEC5}" type="presParOf" srcId="{31721D29-3528-496F-AFA4-023BE18CDC18}" destId="{370C0939-5992-48D1-A451-526CF5C4889A}" srcOrd="3" destOrd="0" presId="urn:microsoft.com/office/officeart/2005/8/layout/process5"/>
    <dgm:cxn modelId="{ADB8B8D7-C7D1-4A6D-8B0B-5731643B36A1}" type="presParOf" srcId="{370C0939-5992-48D1-A451-526CF5C4889A}" destId="{8226E714-B36B-459F-B28B-B2EA7617EF45}" srcOrd="0" destOrd="0" presId="urn:microsoft.com/office/officeart/2005/8/layout/process5"/>
    <dgm:cxn modelId="{A6D8F360-1AA0-4E42-ACAB-F91EFF4277ED}" type="presParOf" srcId="{31721D29-3528-496F-AFA4-023BE18CDC18}" destId="{96B4BE24-45BC-45FC-B4E6-9638B5B4D178}" srcOrd="4" destOrd="0" presId="urn:microsoft.com/office/officeart/2005/8/layout/process5"/>
    <dgm:cxn modelId="{C439952F-826A-45FA-B196-53929A593FC3}" type="presParOf" srcId="{31721D29-3528-496F-AFA4-023BE18CDC18}" destId="{D31F2A72-6BC5-4889-9788-C2581B83D136}" srcOrd="5" destOrd="0" presId="urn:microsoft.com/office/officeart/2005/8/layout/process5"/>
    <dgm:cxn modelId="{1F625E3B-338B-44A6-A1FA-D0977C91034B}" type="presParOf" srcId="{D31F2A72-6BC5-4889-9788-C2581B83D136}" destId="{B2421A90-B1AF-4B17-8C1F-3CC6C34FFC9D}" srcOrd="0" destOrd="0" presId="urn:microsoft.com/office/officeart/2005/8/layout/process5"/>
    <dgm:cxn modelId="{C818244E-E59C-47F9-8CFD-8357184593C3}" type="presParOf" srcId="{31721D29-3528-496F-AFA4-023BE18CDC18}" destId="{A04C2F0D-E1DE-482A-BC64-6D40C5783114}" srcOrd="6" destOrd="0" presId="urn:microsoft.com/office/officeart/2005/8/layout/process5"/>
    <dgm:cxn modelId="{87F11359-5518-404E-8E3C-732145817A85}" type="presParOf" srcId="{31721D29-3528-496F-AFA4-023BE18CDC18}" destId="{75AC7740-78C9-4D78-98FE-6D32190BDFC1}" srcOrd="7" destOrd="0" presId="urn:microsoft.com/office/officeart/2005/8/layout/process5"/>
    <dgm:cxn modelId="{F5C6D055-7F04-40CB-8089-60287418EAF3}" type="presParOf" srcId="{75AC7740-78C9-4D78-98FE-6D32190BDFC1}" destId="{55B04A4A-9513-42F3-9F79-13FA9AF8B955}" srcOrd="0" destOrd="0" presId="urn:microsoft.com/office/officeart/2005/8/layout/process5"/>
    <dgm:cxn modelId="{3764CDC3-E389-43C3-ADA7-BCC62841FA79}" type="presParOf" srcId="{31721D29-3528-496F-AFA4-023BE18CDC18}" destId="{F2037438-08A3-46AD-AF24-9EDDFD00DF51}"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8F2619-EDBA-48D7-AD79-122E4319DC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F023BF-D9CA-474E-967C-B35C0094EA3B}">
      <dgm:prSet phldrT="[Text]" custT="1"/>
      <dgm:spPr>
        <a:solidFill>
          <a:schemeClr val="accent5">
            <a:lumMod val="75000"/>
          </a:schemeClr>
        </a:solidFill>
        <a:ln>
          <a:solidFill>
            <a:schemeClr val="tx1"/>
          </a:solidFill>
        </a:ln>
      </dgm:spPr>
      <dgm:t>
        <a:bodyPr/>
        <a:lstStyle/>
        <a:p>
          <a:r>
            <a:rPr lang="en-US" sz="2400" dirty="0" smtClean="0"/>
            <a:t>What is Rematerialisation?</a:t>
          </a:r>
          <a:endParaRPr lang="en-US" sz="2400" dirty="0"/>
        </a:p>
      </dgm:t>
    </dgm:pt>
    <dgm:pt modelId="{4B69DF76-340A-4ABF-AB87-DE7E5A478599}" type="parTrans" cxnId="{FB2917FB-F781-4075-A73B-7B2B257AFDA6}">
      <dgm:prSet/>
      <dgm:spPr/>
      <dgm:t>
        <a:bodyPr/>
        <a:lstStyle/>
        <a:p>
          <a:endParaRPr lang="en-US"/>
        </a:p>
      </dgm:t>
    </dgm:pt>
    <dgm:pt modelId="{671BA88F-8E82-460B-83BA-4499EED1BA99}" type="sibTrans" cxnId="{FB2917FB-F781-4075-A73B-7B2B257AFDA6}">
      <dgm:prSet/>
      <dgm:spPr/>
      <dgm:t>
        <a:bodyPr/>
        <a:lstStyle/>
        <a:p>
          <a:endParaRPr lang="en-US"/>
        </a:p>
      </dgm:t>
    </dgm:pt>
    <dgm:pt modelId="{DB17F7B6-D36F-4F6C-9655-F9D4A2F57527}">
      <dgm:prSet phldrT="[Text]" custT="1"/>
      <dgm:spPr/>
      <dgm:t>
        <a:bodyPr/>
        <a:lstStyle/>
        <a:p>
          <a:r>
            <a:rPr lang="en-US" sz="2000" dirty="0" smtClean="0"/>
            <a:t>Conversion of securities held in </a:t>
          </a:r>
          <a:r>
            <a:rPr lang="en-US" sz="2000" dirty="0" err="1" smtClean="0"/>
            <a:t>Demat</a:t>
          </a:r>
          <a:r>
            <a:rPr lang="en-US" sz="2000" dirty="0" smtClean="0"/>
            <a:t> form to physical form</a:t>
          </a:r>
          <a:endParaRPr lang="en-US" sz="2000" dirty="0"/>
        </a:p>
      </dgm:t>
    </dgm:pt>
    <dgm:pt modelId="{424DC185-2A41-43C4-8D34-659BDC34CAD6}" type="parTrans" cxnId="{FA05EA07-9E7D-4B64-BD90-7125EA732405}">
      <dgm:prSet/>
      <dgm:spPr/>
      <dgm:t>
        <a:bodyPr/>
        <a:lstStyle/>
        <a:p>
          <a:endParaRPr lang="en-US"/>
        </a:p>
      </dgm:t>
    </dgm:pt>
    <dgm:pt modelId="{959E492D-E883-466E-A83B-BB3D1587177A}" type="sibTrans" cxnId="{FA05EA07-9E7D-4B64-BD90-7125EA732405}">
      <dgm:prSet/>
      <dgm:spPr/>
      <dgm:t>
        <a:bodyPr/>
        <a:lstStyle/>
        <a:p>
          <a:endParaRPr lang="en-US"/>
        </a:p>
      </dgm:t>
    </dgm:pt>
    <dgm:pt modelId="{47528107-0424-416C-9F1F-1F2EC9001BE7}">
      <dgm:prSet phldrT="[Text]" custT="1"/>
      <dgm:spPr>
        <a:solidFill>
          <a:schemeClr val="accent5">
            <a:lumMod val="75000"/>
          </a:schemeClr>
        </a:solidFill>
        <a:ln>
          <a:solidFill>
            <a:schemeClr val="tx1"/>
          </a:solidFill>
        </a:ln>
      </dgm:spPr>
      <dgm:t>
        <a:bodyPr/>
        <a:lstStyle/>
        <a:p>
          <a:r>
            <a:rPr lang="en-US" sz="2400" dirty="0" smtClean="0"/>
            <a:t>Process</a:t>
          </a:r>
          <a:endParaRPr lang="en-US" sz="2400" dirty="0"/>
        </a:p>
      </dgm:t>
    </dgm:pt>
    <dgm:pt modelId="{CEC6B0E9-1133-4CBB-BC39-9C3F6206916C}" type="parTrans" cxnId="{1943DC48-5398-4F86-8C70-05775590ACD7}">
      <dgm:prSet/>
      <dgm:spPr/>
      <dgm:t>
        <a:bodyPr/>
        <a:lstStyle/>
        <a:p>
          <a:endParaRPr lang="en-US"/>
        </a:p>
      </dgm:t>
    </dgm:pt>
    <dgm:pt modelId="{A0D3E510-03CF-41CD-A633-1CD386AB1F47}" type="sibTrans" cxnId="{1943DC48-5398-4F86-8C70-05775590ACD7}">
      <dgm:prSet/>
      <dgm:spPr/>
      <dgm:t>
        <a:bodyPr/>
        <a:lstStyle/>
        <a:p>
          <a:endParaRPr lang="en-US"/>
        </a:p>
      </dgm:t>
    </dgm:pt>
    <dgm:pt modelId="{501F0BE7-0463-43CD-9C8E-E1290A8B8BCF}">
      <dgm:prSet phldrT="[Text]" custT="1"/>
      <dgm:spPr/>
      <dgm:t>
        <a:bodyPr/>
        <a:lstStyle/>
        <a:p>
          <a:endParaRPr lang="en-US" sz="2000" dirty="0"/>
        </a:p>
      </dgm:t>
    </dgm:pt>
    <dgm:pt modelId="{D3C2DEA9-A322-4C24-8C96-A64CCEB15086}" type="parTrans" cxnId="{BFD37342-94FD-4450-9192-95126295E9F4}">
      <dgm:prSet/>
      <dgm:spPr/>
      <dgm:t>
        <a:bodyPr/>
        <a:lstStyle/>
        <a:p>
          <a:endParaRPr lang="en-US"/>
        </a:p>
      </dgm:t>
    </dgm:pt>
    <dgm:pt modelId="{5F772571-13A2-43F7-95B7-9A7B1E0B10E4}" type="sibTrans" cxnId="{BFD37342-94FD-4450-9192-95126295E9F4}">
      <dgm:prSet/>
      <dgm:spPr/>
      <dgm:t>
        <a:bodyPr/>
        <a:lstStyle/>
        <a:p>
          <a:endParaRPr lang="en-US"/>
        </a:p>
      </dgm:t>
    </dgm:pt>
    <dgm:pt modelId="{0B06B3F2-3362-4EDF-8528-710A8C9C9A1E}">
      <dgm:prSet custT="1"/>
      <dgm:spPr>
        <a:solidFill>
          <a:schemeClr val="accent5">
            <a:lumMod val="75000"/>
          </a:schemeClr>
        </a:solidFill>
        <a:ln>
          <a:solidFill>
            <a:schemeClr val="tx1"/>
          </a:solidFill>
        </a:ln>
      </dgm:spPr>
      <dgm:t>
        <a:bodyPr/>
        <a:lstStyle/>
        <a:p>
          <a:r>
            <a:rPr lang="en-US" sz="2400" dirty="0" smtClean="0"/>
            <a:t>Pre-requisite of Rematerialisation</a:t>
          </a:r>
          <a:endParaRPr lang="en-US" sz="2400" dirty="0"/>
        </a:p>
      </dgm:t>
    </dgm:pt>
    <dgm:pt modelId="{778AAF4D-4AD6-4345-8FA9-843DF0096D84}" type="parTrans" cxnId="{FF0EAF33-8AF1-4824-9A8C-D1AE36BB922D}">
      <dgm:prSet/>
      <dgm:spPr/>
      <dgm:t>
        <a:bodyPr/>
        <a:lstStyle/>
        <a:p>
          <a:endParaRPr lang="en-US"/>
        </a:p>
      </dgm:t>
    </dgm:pt>
    <dgm:pt modelId="{E8351416-87B2-461A-B934-C454CED511EE}" type="sibTrans" cxnId="{FF0EAF33-8AF1-4824-9A8C-D1AE36BB922D}">
      <dgm:prSet/>
      <dgm:spPr/>
      <dgm:t>
        <a:bodyPr/>
        <a:lstStyle/>
        <a:p>
          <a:endParaRPr lang="en-US"/>
        </a:p>
      </dgm:t>
    </dgm:pt>
    <dgm:pt modelId="{0A1239DF-81E0-42D8-B63E-07E212CB0114}">
      <dgm:prSet custT="1"/>
      <dgm:spPr/>
      <dgm:t>
        <a:bodyPr/>
        <a:lstStyle/>
        <a:p>
          <a:r>
            <a:rPr lang="en-US" sz="2000" dirty="0" smtClean="0"/>
            <a:t>Sufficient Balance of Securities in </a:t>
          </a:r>
          <a:r>
            <a:rPr lang="en-US" sz="2000" dirty="0" err="1" smtClean="0"/>
            <a:t>Demat</a:t>
          </a:r>
          <a:r>
            <a:rPr lang="en-US" sz="2000" dirty="0" smtClean="0"/>
            <a:t> Account.</a:t>
          </a:r>
          <a:endParaRPr lang="en-US" sz="2000" dirty="0"/>
        </a:p>
      </dgm:t>
    </dgm:pt>
    <dgm:pt modelId="{0AE566E9-3902-4DFF-AC20-0FD47CE9F3AB}" type="parTrans" cxnId="{AAC7C36F-36D1-4052-8678-D2367F5F4B3E}">
      <dgm:prSet/>
      <dgm:spPr/>
      <dgm:t>
        <a:bodyPr/>
        <a:lstStyle/>
        <a:p>
          <a:endParaRPr lang="en-US"/>
        </a:p>
      </dgm:t>
    </dgm:pt>
    <dgm:pt modelId="{17B3B900-93DD-494F-A9A6-BCEB6F2C8320}" type="sibTrans" cxnId="{AAC7C36F-36D1-4052-8678-D2367F5F4B3E}">
      <dgm:prSet/>
      <dgm:spPr/>
      <dgm:t>
        <a:bodyPr/>
        <a:lstStyle/>
        <a:p>
          <a:endParaRPr lang="en-US"/>
        </a:p>
      </dgm:t>
    </dgm:pt>
    <dgm:pt modelId="{B7256F39-2805-4503-8DDB-AF54E416CE34}">
      <dgm:prSet custT="1"/>
      <dgm:spPr/>
      <dgm:t>
        <a:bodyPr/>
        <a:lstStyle/>
        <a:p>
          <a:endParaRPr lang="en-US" sz="2000" dirty="0" smtClean="0"/>
        </a:p>
      </dgm:t>
    </dgm:pt>
    <dgm:pt modelId="{F2EFCCFE-56FA-41AF-A8B9-EC440CAA9A35}" type="parTrans" cxnId="{4580E328-0BA2-4767-BE04-51F358EA9C4F}">
      <dgm:prSet/>
      <dgm:spPr/>
      <dgm:t>
        <a:bodyPr/>
        <a:lstStyle/>
        <a:p>
          <a:endParaRPr lang="en-US"/>
        </a:p>
      </dgm:t>
    </dgm:pt>
    <dgm:pt modelId="{9B0F3ED2-4986-4BE8-B8B0-E8A46B2CFF55}" type="sibTrans" cxnId="{4580E328-0BA2-4767-BE04-51F358EA9C4F}">
      <dgm:prSet/>
      <dgm:spPr/>
      <dgm:t>
        <a:bodyPr/>
        <a:lstStyle/>
        <a:p>
          <a:endParaRPr lang="en-US"/>
        </a:p>
      </dgm:t>
    </dgm:pt>
    <dgm:pt modelId="{540984A9-5CD7-4F13-BD7E-5B9A23D9461A}" type="pres">
      <dgm:prSet presAssocID="{B98F2619-EDBA-48D7-AD79-122E4319DCBA}" presName="linear" presStyleCnt="0">
        <dgm:presLayoutVars>
          <dgm:animLvl val="lvl"/>
          <dgm:resizeHandles val="exact"/>
        </dgm:presLayoutVars>
      </dgm:prSet>
      <dgm:spPr/>
      <dgm:t>
        <a:bodyPr/>
        <a:lstStyle/>
        <a:p>
          <a:endParaRPr lang="en-US"/>
        </a:p>
      </dgm:t>
    </dgm:pt>
    <dgm:pt modelId="{12B57494-141E-488A-A4CE-43FB14708ADD}" type="pres">
      <dgm:prSet presAssocID="{11F023BF-D9CA-474E-967C-B35C0094EA3B}" presName="parentText" presStyleLbl="node1" presStyleIdx="0" presStyleCnt="3" custScaleY="47227" custLinFactNeighborY="-62554">
        <dgm:presLayoutVars>
          <dgm:chMax val="0"/>
          <dgm:bulletEnabled val="1"/>
        </dgm:presLayoutVars>
      </dgm:prSet>
      <dgm:spPr/>
      <dgm:t>
        <a:bodyPr/>
        <a:lstStyle/>
        <a:p>
          <a:endParaRPr lang="en-US"/>
        </a:p>
      </dgm:t>
    </dgm:pt>
    <dgm:pt modelId="{9CD09173-1239-4CC1-B3A5-332945DD1428}" type="pres">
      <dgm:prSet presAssocID="{11F023BF-D9CA-474E-967C-B35C0094EA3B}" presName="childText" presStyleLbl="revTx" presStyleIdx="0" presStyleCnt="3" custScaleY="55299" custLinFactNeighborY="-54931">
        <dgm:presLayoutVars>
          <dgm:bulletEnabled val="1"/>
        </dgm:presLayoutVars>
      </dgm:prSet>
      <dgm:spPr/>
      <dgm:t>
        <a:bodyPr/>
        <a:lstStyle/>
        <a:p>
          <a:endParaRPr lang="en-US"/>
        </a:p>
      </dgm:t>
    </dgm:pt>
    <dgm:pt modelId="{BC1390A1-2D08-4BAD-B2D4-94C527A0CE1C}" type="pres">
      <dgm:prSet presAssocID="{0B06B3F2-3362-4EDF-8528-710A8C9C9A1E}" presName="parentText" presStyleLbl="node1" presStyleIdx="1" presStyleCnt="3" custScaleY="44396" custLinFactNeighborY="-69832">
        <dgm:presLayoutVars>
          <dgm:chMax val="0"/>
          <dgm:bulletEnabled val="1"/>
        </dgm:presLayoutVars>
      </dgm:prSet>
      <dgm:spPr/>
      <dgm:t>
        <a:bodyPr/>
        <a:lstStyle/>
        <a:p>
          <a:endParaRPr lang="en-US"/>
        </a:p>
      </dgm:t>
    </dgm:pt>
    <dgm:pt modelId="{DB1C430F-4595-4225-AE24-C56832F7872D}" type="pres">
      <dgm:prSet presAssocID="{0B06B3F2-3362-4EDF-8528-710A8C9C9A1E}" presName="childText" presStyleLbl="revTx" presStyleIdx="1" presStyleCnt="3" custScaleY="47033" custLinFactNeighborY="-56404">
        <dgm:presLayoutVars>
          <dgm:bulletEnabled val="1"/>
        </dgm:presLayoutVars>
      </dgm:prSet>
      <dgm:spPr/>
      <dgm:t>
        <a:bodyPr/>
        <a:lstStyle/>
        <a:p>
          <a:endParaRPr lang="en-US"/>
        </a:p>
      </dgm:t>
    </dgm:pt>
    <dgm:pt modelId="{B99FD1F0-D9E8-4D76-AC30-C21D4B8756FD}" type="pres">
      <dgm:prSet presAssocID="{47528107-0424-416C-9F1F-1F2EC9001BE7}" presName="parentText" presStyleLbl="node1" presStyleIdx="2" presStyleCnt="3" custScaleY="39936" custLinFactNeighborY="-52953">
        <dgm:presLayoutVars>
          <dgm:chMax val="0"/>
          <dgm:bulletEnabled val="1"/>
        </dgm:presLayoutVars>
      </dgm:prSet>
      <dgm:spPr/>
      <dgm:t>
        <a:bodyPr/>
        <a:lstStyle/>
        <a:p>
          <a:endParaRPr lang="en-US"/>
        </a:p>
      </dgm:t>
    </dgm:pt>
    <dgm:pt modelId="{3BE18F3F-B208-41B8-86D1-17738C67E58E}" type="pres">
      <dgm:prSet presAssocID="{47528107-0424-416C-9F1F-1F2EC9001BE7}" presName="childText" presStyleLbl="revTx" presStyleIdx="2" presStyleCnt="3" custLinFactY="2117" custLinFactNeighborX="-245" custLinFactNeighborY="100000">
        <dgm:presLayoutVars>
          <dgm:bulletEnabled val="1"/>
        </dgm:presLayoutVars>
      </dgm:prSet>
      <dgm:spPr/>
      <dgm:t>
        <a:bodyPr/>
        <a:lstStyle/>
        <a:p>
          <a:endParaRPr lang="en-US"/>
        </a:p>
      </dgm:t>
    </dgm:pt>
  </dgm:ptLst>
  <dgm:cxnLst>
    <dgm:cxn modelId="{E116F890-99A5-4B69-A8DE-DE6A5E6DC730}" type="presOf" srcId="{B98F2619-EDBA-48D7-AD79-122E4319DCBA}" destId="{540984A9-5CD7-4F13-BD7E-5B9A23D9461A}" srcOrd="0" destOrd="0" presId="urn:microsoft.com/office/officeart/2005/8/layout/vList2"/>
    <dgm:cxn modelId="{1943DC48-5398-4F86-8C70-05775590ACD7}" srcId="{B98F2619-EDBA-48D7-AD79-122E4319DCBA}" destId="{47528107-0424-416C-9F1F-1F2EC9001BE7}" srcOrd="2" destOrd="0" parTransId="{CEC6B0E9-1133-4CBB-BC39-9C3F6206916C}" sibTransId="{A0D3E510-03CF-41CD-A633-1CD386AB1F47}"/>
    <dgm:cxn modelId="{F5957968-9B74-4A08-8CA6-DDD43DE01255}" type="presOf" srcId="{0B06B3F2-3362-4EDF-8528-710A8C9C9A1E}" destId="{BC1390A1-2D08-4BAD-B2D4-94C527A0CE1C}" srcOrd="0" destOrd="0" presId="urn:microsoft.com/office/officeart/2005/8/layout/vList2"/>
    <dgm:cxn modelId="{7ADE9661-682B-4358-8396-D756086F6278}" type="presOf" srcId="{47528107-0424-416C-9F1F-1F2EC9001BE7}" destId="{B99FD1F0-D9E8-4D76-AC30-C21D4B8756FD}" srcOrd="0" destOrd="0" presId="urn:microsoft.com/office/officeart/2005/8/layout/vList2"/>
    <dgm:cxn modelId="{FA05EA07-9E7D-4B64-BD90-7125EA732405}" srcId="{11F023BF-D9CA-474E-967C-B35C0094EA3B}" destId="{DB17F7B6-D36F-4F6C-9655-F9D4A2F57527}" srcOrd="0" destOrd="0" parTransId="{424DC185-2A41-43C4-8D34-659BDC34CAD6}" sibTransId="{959E492D-E883-466E-A83B-BB3D1587177A}"/>
    <dgm:cxn modelId="{BFD37342-94FD-4450-9192-95126295E9F4}" srcId="{47528107-0424-416C-9F1F-1F2EC9001BE7}" destId="{501F0BE7-0463-43CD-9C8E-E1290A8B8BCF}" srcOrd="0" destOrd="0" parTransId="{D3C2DEA9-A322-4C24-8C96-A64CCEB15086}" sibTransId="{5F772571-13A2-43F7-95B7-9A7B1E0B10E4}"/>
    <dgm:cxn modelId="{AAC7C36F-36D1-4052-8678-D2367F5F4B3E}" srcId="{0B06B3F2-3362-4EDF-8528-710A8C9C9A1E}" destId="{0A1239DF-81E0-42D8-B63E-07E212CB0114}" srcOrd="0" destOrd="0" parTransId="{0AE566E9-3902-4DFF-AC20-0FD47CE9F3AB}" sibTransId="{17B3B900-93DD-494F-A9A6-BCEB6F2C8320}"/>
    <dgm:cxn modelId="{4580E328-0BA2-4767-BE04-51F358EA9C4F}" srcId="{11F023BF-D9CA-474E-967C-B35C0094EA3B}" destId="{B7256F39-2805-4503-8DDB-AF54E416CE34}" srcOrd="1" destOrd="0" parTransId="{F2EFCCFE-56FA-41AF-A8B9-EC440CAA9A35}" sibTransId="{9B0F3ED2-4986-4BE8-B8B0-E8A46B2CFF55}"/>
    <dgm:cxn modelId="{AE8B7A70-45D8-4B77-A80A-FF5B75C36194}" type="presOf" srcId="{DB17F7B6-D36F-4F6C-9655-F9D4A2F57527}" destId="{9CD09173-1239-4CC1-B3A5-332945DD1428}" srcOrd="0" destOrd="0" presId="urn:microsoft.com/office/officeart/2005/8/layout/vList2"/>
    <dgm:cxn modelId="{BB711B30-D33B-47EE-90F1-9166C001C6F3}" type="presOf" srcId="{0A1239DF-81E0-42D8-B63E-07E212CB0114}" destId="{DB1C430F-4595-4225-AE24-C56832F7872D}" srcOrd="0" destOrd="0" presId="urn:microsoft.com/office/officeart/2005/8/layout/vList2"/>
    <dgm:cxn modelId="{F35F1886-223F-4CA1-AACD-6223DD658044}" type="presOf" srcId="{11F023BF-D9CA-474E-967C-B35C0094EA3B}" destId="{12B57494-141E-488A-A4CE-43FB14708ADD}" srcOrd="0" destOrd="0" presId="urn:microsoft.com/office/officeart/2005/8/layout/vList2"/>
    <dgm:cxn modelId="{FCD13BFD-6893-4E01-83C6-7660D00D1F89}" type="presOf" srcId="{501F0BE7-0463-43CD-9C8E-E1290A8B8BCF}" destId="{3BE18F3F-B208-41B8-86D1-17738C67E58E}" srcOrd="0" destOrd="0" presId="urn:microsoft.com/office/officeart/2005/8/layout/vList2"/>
    <dgm:cxn modelId="{206E0E87-018F-4194-9E20-B2D0D3E349AE}" type="presOf" srcId="{B7256F39-2805-4503-8DDB-AF54E416CE34}" destId="{9CD09173-1239-4CC1-B3A5-332945DD1428}" srcOrd="0" destOrd="1" presId="urn:microsoft.com/office/officeart/2005/8/layout/vList2"/>
    <dgm:cxn modelId="{FB2917FB-F781-4075-A73B-7B2B257AFDA6}" srcId="{B98F2619-EDBA-48D7-AD79-122E4319DCBA}" destId="{11F023BF-D9CA-474E-967C-B35C0094EA3B}" srcOrd="0" destOrd="0" parTransId="{4B69DF76-340A-4ABF-AB87-DE7E5A478599}" sibTransId="{671BA88F-8E82-460B-83BA-4499EED1BA99}"/>
    <dgm:cxn modelId="{FF0EAF33-8AF1-4824-9A8C-D1AE36BB922D}" srcId="{B98F2619-EDBA-48D7-AD79-122E4319DCBA}" destId="{0B06B3F2-3362-4EDF-8528-710A8C9C9A1E}" srcOrd="1" destOrd="0" parTransId="{778AAF4D-4AD6-4345-8FA9-843DF0096D84}" sibTransId="{E8351416-87B2-461A-B934-C454CED511EE}"/>
    <dgm:cxn modelId="{ED372C29-7464-4200-B7A3-5F05E4FE35CF}" type="presParOf" srcId="{540984A9-5CD7-4F13-BD7E-5B9A23D9461A}" destId="{12B57494-141E-488A-A4CE-43FB14708ADD}" srcOrd="0" destOrd="0" presId="urn:microsoft.com/office/officeart/2005/8/layout/vList2"/>
    <dgm:cxn modelId="{DBED7A41-CF3B-466D-8946-BFC151E55BC6}" type="presParOf" srcId="{540984A9-5CD7-4F13-BD7E-5B9A23D9461A}" destId="{9CD09173-1239-4CC1-B3A5-332945DD1428}" srcOrd="1" destOrd="0" presId="urn:microsoft.com/office/officeart/2005/8/layout/vList2"/>
    <dgm:cxn modelId="{A34869B0-01BC-4041-9FC2-711582CD9FD0}" type="presParOf" srcId="{540984A9-5CD7-4F13-BD7E-5B9A23D9461A}" destId="{BC1390A1-2D08-4BAD-B2D4-94C527A0CE1C}" srcOrd="2" destOrd="0" presId="urn:microsoft.com/office/officeart/2005/8/layout/vList2"/>
    <dgm:cxn modelId="{8F107F4C-6297-47FB-AC85-C794CD3D9611}" type="presParOf" srcId="{540984A9-5CD7-4F13-BD7E-5B9A23D9461A}" destId="{DB1C430F-4595-4225-AE24-C56832F7872D}" srcOrd="3" destOrd="0" presId="urn:microsoft.com/office/officeart/2005/8/layout/vList2"/>
    <dgm:cxn modelId="{5796FA44-19C3-4DCE-BF5F-5B9A85ADA119}" type="presParOf" srcId="{540984A9-5CD7-4F13-BD7E-5B9A23D9461A}" destId="{B99FD1F0-D9E8-4D76-AC30-C21D4B8756FD}" srcOrd="4" destOrd="0" presId="urn:microsoft.com/office/officeart/2005/8/layout/vList2"/>
    <dgm:cxn modelId="{791AC233-85B5-4895-B317-2C4AB9EF53C3}" type="presParOf" srcId="{540984A9-5CD7-4F13-BD7E-5B9A23D9461A}" destId="{3BE18F3F-B208-41B8-86D1-17738C67E58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3B23D7-D8C2-4E24-9CA4-21462DB996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75DFB88-495A-47C9-8849-93DA139576D0}">
      <dgm:prSet phldrT="[Text]"/>
      <dgm:spPr>
        <a:ln>
          <a:solidFill>
            <a:schemeClr val="tx1"/>
          </a:solidFill>
        </a:ln>
      </dgm:spPr>
      <dgm:t>
        <a:bodyPr/>
        <a:lstStyle/>
        <a:p>
          <a:r>
            <a:rPr lang="en-US" dirty="0" smtClean="0"/>
            <a:t>Incomplete or incorrect RRF</a:t>
          </a:r>
          <a:endParaRPr lang="en-US" dirty="0"/>
        </a:p>
      </dgm:t>
    </dgm:pt>
    <dgm:pt modelId="{91DA5C5D-850D-4C8D-850D-5D02C5F191D3}" type="parTrans" cxnId="{D36CBE7D-2035-4FAA-87A7-99D5002C1E58}">
      <dgm:prSet/>
      <dgm:spPr/>
      <dgm:t>
        <a:bodyPr/>
        <a:lstStyle/>
        <a:p>
          <a:endParaRPr lang="en-US"/>
        </a:p>
      </dgm:t>
    </dgm:pt>
    <dgm:pt modelId="{1BCC30B5-B3D8-458B-AEF9-ACA6458846A1}" type="sibTrans" cxnId="{D36CBE7D-2035-4FAA-87A7-99D5002C1E58}">
      <dgm:prSet/>
      <dgm:spPr/>
      <dgm:t>
        <a:bodyPr/>
        <a:lstStyle/>
        <a:p>
          <a:endParaRPr lang="en-US"/>
        </a:p>
      </dgm:t>
    </dgm:pt>
    <dgm:pt modelId="{B53BEBFA-C466-4843-AD8B-6D0417D19A29}">
      <dgm:prSet phldrT="[Text]"/>
      <dgm:spPr>
        <a:solidFill>
          <a:schemeClr val="accent2">
            <a:lumMod val="60000"/>
            <a:lumOff val="40000"/>
          </a:schemeClr>
        </a:solidFill>
        <a:ln>
          <a:solidFill>
            <a:schemeClr val="tx1"/>
          </a:solidFill>
        </a:ln>
      </dgm:spPr>
      <dgm:t>
        <a:bodyPr/>
        <a:lstStyle/>
        <a:p>
          <a:r>
            <a:rPr lang="en-US" dirty="0" smtClean="0">
              <a:solidFill>
                <a:schemeClr val="tx1"/>
              </a:solidFill>
            </a:rPr>
            <a:t>RRF details mismatch with electronic request</a:t>
          </a:r>
          <a:endParaRPr lang="en-US" dirty="0">
            <a:solidFill>
              <a:schemeClr val="tx1"/>
            </a:solidFill>
          </a:endParaRPr>
        </a:p>
      </dgm:t>
    </dgm:pt>
    <dgm:pt modelId="{BE7A684E-508E-4D12-89A9-D945B741B208}" type="parTrans" cxnId="{1BD54F14-BAD8-43AE-B440-BA676656551E}">
      <dgm:prSet/>
      <dgm:spPr/>
      <dgm:t>
        <a:bodyPr/>
        <a:lstStyle/>
        <a:p>
          <a:endParaRPr lang="en-US"/>
        </a:p>
      </dgm:t>
    </dgm:pt>
    <dgm:pt modelId="{21EA0570-5DA2-4798-BB17-44A3E97A2372}" type="sibTrans" cxnId="{1BD54F14-BAD8-43AE-B440-BA676656551E}">
      <dgm:prSet/>
      <dgm:spPr/>
      <dgm:t>
        <a:bodyPr/>
        <a:lstStyle/>
        <a:p>
          <a:endParaRPr lang="en-US"/>
        </a:p>
      </dgm:t>
    </dgm:pt>
    <dgm:pt modelId="{08620B03-FAB2-40FC-9822-C0B02E58306A}">
      <dgm:prSet phldrT="[Text]"/>
      <dgm:spPr>
        <a:ln>
          <a:solidFill>
            <a:schemeClr val="tx1"/>
          </a:solidFill>
        </a:ln>
      </dgm:spPr>
      <dgm:t>
        <a:bodyPr/>
        <a:lstStyle/>
        <a:p>
          <a:r>
            <a:rPr lang="en-US" dirty="0" smtClean="0"/>
            <a:t>Non receipt of RRF by Issuer / RTA</a:t>
          </a:r>
          <a:endParaRPr lang="en-US" dirty="0"/>
        </a:p>
      </dgm:t>
    </dgm:pt>
    <dgm:pt modelId="{80DD5023-7C85-4050-9314-AAB711F733FC}" type="parTrans" cxnId="{B6C651D9-DA75-4EFA-BBA9-0ABEBDBB6E4A}">
      <dgm:prSet/>
      <dgm:spPr/>
      <dgm:t>
        <a:bodyPr/>
        <a:lstStyle/>
        <a:p>
          <a:endParaRPr lang="en-US"/>
        </a:p>
      </dgm:t>
    </dgm:pt>
    <dgm:pt modelId="{7DDCDAC8-0BF8-4135-A3C0-80F6D61B0781}" type="sibTrans" cxnId="{B6C651D9-DA75-4EFA-BBA9-0ABEBDBB6E4A}">
      <dgm:prSet/>
      <dgm:spPr/>
      <dgm:t>
        <a:bodyPr/>
        <a:lstStyle/>
        <a:p>
          <a:endParaRPr lang="en-US"/>
        </a:p>
      </dgm:t>
    </dgm:pt>
    <dgm:pt modelId="{54100AB1-F15D-41EF-952D-70BBF6828DBD}" type="pres">
      <dgm:prSet presAssocID="{1C3B23D7-D8C2-4E24-9CA4-21462DB9967C}" presName="diagram" presStyleCnt="0">
        <dgm:presLayoutVars>
          <dgm:dir/>
          <dgm:resizeHandles val="exact"/>
        </dgm:presLayoutVars>
      </dgm:prSet>
      <dgm:spPr/>
      <dgm:t>
        <a:bodyPr/>
        <a:lstStyle/>
        <a:p>
          <a:endParaRPr lang="en-US"/>
        </a:p>
      </dgm:t>
    </dgm:pt>
    <dgm:pt modelId="{973B0788-4277-4540-B12D-7421E974D0FC}" type="pres">
      <dgm:prSet presAssocID="{375DFB88-495A-47C9-8849-93DA139576D0}" presName="node" presStyleLbl="node1" presStyleIdx="0" presStyleCnt="3">
        <dgm:presLayoutVars>
          <dgm:bulletEnabled val="1"/>
        </dgm:presLayoutVars>
      </dgm:prSet>
      <dgm:spPr>
        <a:prstGeom prst="roundRect">
          <a:avLst/>
        </a:prstGeom>
      </dgm:spPr>
      <dgm:t>
        <a:bodyPr/>
        <a:lstStyle/>
        <a:p>
          <a:endParaRPr lang="en-US"/>
        </a:p>
      </dgm:t>
    </dgm:pt>
    <dgm:pt modelId="{33482056-55F2-44C2-8554-7ECCABBAF8C6}" type="pres">
      <dgm:prSet presAssocID="{1BCC30B5-B3D8-458B-AEF9-ACA6458846A1}" presName="sibTrans" presStyleCnt="0"/>
      <dgm:spPr/>
    </dgm:pt>
    <dgm:pt modelId="{494C3D8E-1169-4035-976B-0E1A502A2327}" type="pres">
      <dgm:prSet presAssocID="{B53BEBFA-C466-4843-AD8B-6D0417D19A29}" presName="node" presStyleLbl="node1" presStyleIdx="1" presStyleCnt="3">
        <dgm:presLayoutVars>
          <dgm:bulletEnabled val="1"/>
        </dgm:presLayoutVars>
      </dgm:prSet>
      <dgm:spPr>
        <a:prstGeom prst="roundRect">
          <a:avLst/>
        </a:prstGeom>
      </dgm:spPr>
      <dgm:t>
        <a:bodyPr/>
        <a:lstStyle/>
        <a:p>
          <a:endParaRPr lang="en-US"/>
        </a:p>
      </dgm:t>
    </dgm:pt>
    <dgm:pt modelId="{50BB0850-B48F-4922-AE11-61EDD82761DC}" type="pres">
      <dgm:prSet presAssocID="{21EA0570-5DA2-4798-BB17-44A3E97A2372}" presName="sibTrans" presStyleCnt="0"/>
      <dgm:spPr/>
    </dgm:pt>
    <dgm:pt modelId="{50662D45-C6EB-4B2D-BDAD-6615A6991B95}" type="pres">
      <dgm:prSet presAssocID="{08620B03-FAB2-40FC-9822-C0B02E58306A}" presName="node" presStyleLbl="node1" presStyleIdx="2" presStyleCnt="3">
        <dgm:presLayoutVars>
          <dgm:bulletEnabled val="1"/>
        </dgm:presLayoutVars>
      </dgm:prSet>
      <dgm:spPr>
        <a:prstGeom prst="roundRect">
          <a:avLst/>
        </a:prstGeom>
      </dgm:spPr>
      <dgm:t>
        <a:bodyPr/>
        <a:lstStyle/>
        <a:p>
          <a:endParaRPr lang="en-US"/>
        </a:p>
      </dgm:t>
    </dgm:pt>
  </dgm:ptLst>
  <dgm:cxnLst>
    <dgm:cxn modelId="{D36CBE7D-2035-4FAA-87A7-99D5002C1E58}" srcId="{1C3B23D7-D8C2-4E24-9CA4-21462DB9967C}" destId="{375DFB88-495A-47C9-8849-93DA139576D0}" srcOrd="0" destOrd="0" parTransId="{91DA5C5D-850D-4C8D-850D-5D02C5F191D3}" sibTransId="{1BCC30B5-B3D8-458B-AEF9-ACA6458846A1}"/>
    <dgm:cxn modelId="{0B2DDFD3-49C1-48A7-8ED9-BBECF5B58763}" type="presOf" srcId="{08620B03-FAB2-40FC-9822-C0B02E58306A}" destId="{50662D45-C6EB-4B2D-BDAD-6615A6991B95}" srcOrd="0" destOrd="0" presId="urn:microsoft.com/office/officeart/2005/8/layout/default"/>
    <dgm:cxn modelId="{3CAF7FC7-B6FA-46FD-AC05-0D0361848531}" type="presOf" srcId="{B53BEBFA-C466-4843-AD8B-6D0417D19A29}" destId="{494C3D8E-1169-4035-976B-0E1A502A2327}" srcOrd="0" destOrd="0" presId="urn:microsoft.com/office/officeart/2005/8/layout/default"/>
    <dgm:cxn modelId="{1BD54F14-BAD8-43AE-B440-BA676656551E}" srcId="{1C3B23D7-D8C2-4E24-9CA4-21462DB9967C}" destId="{B53BEBFA-C466-4843-AD8B-6D0417D19A29}" srcOrd="1" destOrd="0" parTransId="{BE7A684E-508E-4D12-89A9-D945B741B208}" sibTransId="{21EA0570-5DA2-4798-BB17-44A3E97A2372}"/>
    <dgm:cxn modelId="{D052596C-111C-4700-A0EE-261F44793F3F}" type="presOf" srcId="{375DFB88-495A-47C9-8849-93DA139576D0}" destId="{973B0788-4277-4540-B12D-7421E974D0FC}" srcOrd="0" destOrd="0" presId="urn:microsoft.com/office/officeart/2005/8/layout/default"/>
    <dgm:cxn modelId="{339EA0C3-D8F3-4BC8-8970-0F049C41DE89}" type="presOf" srcId="{1C3B23D7-D8C2-4E24-9CA4-21462DB9967C}" destId="{54100AB1-F15D-41EF-952D-70BBF6828DBD}" srcOrd="0" destOrd="0" presId="urn:microsoft.com/office/officeart/2005/8/layout/default"/>
    <dgm:cxn modelId="{B6C651D9-DA75-4EFA-BBA9-0ABEBDBB6E4A}" srcId="{1C3B23D7-D8C2-4E24-9CA4-21462DB9967C}" destId="{08620B03-FAB2-40FC-9822-C0B02E58306A}" srcOrd="2" destOrd="0" parTransId="{80DD5023-7C85-4050-9314-AAB711F733FC}" sibTransId="{7DDCDAC8-0BF8-4135-A3C0-80F6D61B0781}"/>
    <dgm:cxn modelId="{BB4DF504-CE7E-4454-BC29-1E66AE0EA97B}" type="presParOf" srcId="{54100AB1-F15D-41EF-952D-70BBF6828DBD}" destId="{973B0788-4277-4540-B12D-7421E974D0FC}" srcOrd="0" destOrd="0" presId="urn:microsoft.com/office/officeart/2005/8/layout/default"/>
    <dgm:cxn modelId="{1341C2F6-B039-4E9A-BB95-7DC4EF5E1ABB}" type="presParOf" srcId="{54100AB1-F15D-41EF-952D-70BBF6828DBD}" destId="{33482056-55F2-44C2-8554-7ECCABBAF8C6}" srcOrd="1" destOrd="0" presId="urn:microsoft.com/office/officeart/2005/8/layout/default"/>
    <dgm:cxn modelId="{C2CA85AE-9E30-4A23-9B18-4383CC46AA15}" type="presParOf" srcId="{54100AB1-F15D-41EF-952D-70BBF6828DBD}" destId="{494C3D8E-1169-4035-976B-0E1A502A2327}" srcOrd="2" destOrd="0" presId="urn:microsoft.com/office/officeart/2005/8/layout/default"/>
    <dgm:cxn modelId="{FCBE169D-AC65-4AC1-BC80-D560F1FB7A38}" type="presParOf" srcId="{54100AB1-F15D-41EF-952D-70BBF6828DBD}" destId="{50BB0850-B48F-4922-AE11-61EDD82761DC}" srcOrd="3" destOrd="0" presId="urn:microsoft.com/office/officeart/2005/8/layout/default"/>
    <dgm:cxn modelId="{8334A364-C372-4D86-BF0E-0B7186D04E5B}" type="presParOf" srcId="{54100AB1-F15D-41EF-952D-70BBF6828DBD}" destId="{50662D45-C6EB-4B2D-BDAD-6615A6991B9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02DDDA-B63B-4B62-A1AA-E68525A5D709}" type="doc">
      <dgm:prSet loTypeId="urn:microsoft.com/office/officeart/2005/8/layout/process2" loCatId="process" qsTypeId="urn:microsoft.com/office/officeart/2005/8/quickstyle/simple1" qsCatId="simple" csTypeId="urn:microsoft.com/office/officeart/2005/8/colors/accent1_2" csCatId="accent1" phldr="1"/>
      <dgm:spPr/>
    </dgm:pt>
    <dgm:pt modelId="{0B2C4671-B980-4FE9-ABC3-5A524A1253E7}">
      <dgm:prSet/>
      <dgm:spPr>
        <a:solidFill>
          <a:schemeClr val="accent2">
            <a:lumMod val="60000"/>
            <a:lumOff val="40000"/>
          </a:schemeClr>
        </a:solidFill>
        <a:ln>
          <a:solidFill>
            <a:schemeClr val="tx1"/>
          </a:solidFill>
        </a:ln>
      </dgm:spPr>
      <dgm:t>
        <a:bodyPr/>
        <a:lstStyle/>
        <a:p>
          <a:r>
            <a:rPr lang="en-US" dirty="0" smtClean="0">
              <a:solidFill>
                <a:schemeClr val="tx1"/>
              </a:solidFill>
            </a:rPr>
            <a:t>Surviving joint holder/s, nominee or legal heirs of deceased account holder to approach the Depository Participant (DP) </a:t>
          </a:r>
        </a:p>
      </dgm:t>
    </dgm:pt>
    <dgm:pt modelId="{D6C56868-F94A-401E-86BD-CB22F40FAA85}" type="parTrans" cxnId="{AD8AEBDB-7ABE-47A6-A801-40741807915F}">
      <dgm:prSet/>
      <dgm:spPr/>
      <dgm:t>
        <a:bodyPr/>
        <a:lstStyle/>
        <a:p>
          <a:endParaRPr lang="en-US"/>
        </a:p>
      </dgm:t>
    </dgm:pt>
    <dgm:pt modelId="{542663CE-95DD-4FC6-BA3A-109BBD2F7E29}" type="sibTrans" cxnId="{AD8AEBDB-7ABE-47A6-A801-40741807915F}">
      <dgm:prSet/>
      <dgm:spPr/>
      <dgm:t>
        <a:bodyPr/>
        <a:lstStyle/>
        <a:p>
          <a:endParaRPr lang="en-US" dirty="0"/>
        </a:p>
      </dgm:t>
    </dgm:pt>
    <dgm:pt modelId="{C2E3F4F6-ECBC-438F-9098-77D11AE7EF3A}">
      <dgm:prSet/>
      <dgm:spPr>
        <a:solidFill>
          <a:schemeClr val="accent2">
            <a:lumMod val="60000"/>
            <a:lumOff val="40000"/>
          </a:schemeClr>
        </a:solidFill>
        <a:ln>
          <a:solidFill>
            <a:schemeClr val="tx1"/>
          </a:solidFill>
        </a:ln>
      </dgm:spPr>
      <dgm:t>
        <a:bodyPr/>
        <a:lstStyle/>
        <a:p>
          <a:r>
            <a:rPr lang="en-US" dirty="0" smtClean="0">
              <a:solidFill>
                <a:schemeClr val="tx1"/>
              </a:solidFill>
            </a:rPr>
            <a:t>For shares held in physical form - Approach each Company and their respective RTAs.</a:t>
          </a:r>
          <a:endParaRPr lang="en-US" dirty="0">
            <a:solidFill>
              <a:schemeClr val="tx1"/>
            </a:solidFill>
          </a:endParaRPr>
        </a:p>
      </dgm:t>
    </dgm:pt>
    <dgm:pt modelId="{2D65CF36-B774-4E32-8875-E4FE1F0011DB}" type="parTrans" cxnId="{A9355FDE-8AB8-4D86-B628-76F129664D5E}">
      <dgm:prSet/>
      <dgm:spPr/>
      <dgm:t>
        <a:bodyPr/>
        <a:lstStyle/>
        <a:p>
          <a:endParaRPr lang="en-US"/>
        </a:p>
      </dgm:t>
    </dgm:pt>
    <dgm:pt modelId="{DF625D82-176C-4EA4-A9A5-482592CFD188}" type="sibTrans" cxnId="{A9355FDE-8AB8-4D86-B628-76F129664D5E}">
      <dgm:prSet/>
      <dgm:spPr/>
      <dgm:t>
        <a:bodyPr/>
        <a:lstStyle/>
        <a:p>
          <a:endParaRPr lang="en-US"/>
        </a:p>
      </dgm:t>
    </dgm:pt>
    <dgm:pt modelId="{64D3306C-D88E-4CCF-911C-81462CA6AF8D}" type="pres">
      <dgm:prSet presAssocID="{1C02DDDA-B63B-4B62-A1AA-E68525A5D709}" presName="linearFlow" presStyleCnt="0">
        <dgm:presLayoutVars>
          <dgm:resizeHandles val="exact"/>
        </dgm:presLayoutVars>
      </dgm:prSet>
      <dgm:spPr/>
    </dgm:pt>
    <dgm:pt modelId="{88C00D2D-6C58-414D-9266-F8FD3EA676A3}" type="pres">
      <dgm:prSet presAssocID="{0B2C4671-B980-4FE9-ABC3-5A524A1253E7}" presName="node" presStyleLbl="node1" presStyleIdx="0" presStyleCnt="2" custScaleX="296023">
        <dgm:presLayoutVars>
          <dgm:bulletEnabled val="1"/>
        </dgm:presLayoutVars>
      </dgm:prSet>
      <dgm:spPr/>
      <dgm:t>
        <a:bodyPr/>
        <a:lstStyle/>
        <a:p>
          <a:endParaRPr lang="en-US"/>
        </a:p>
      </dgm:t>
    </dgm:pt>
    <dgm:pt modelId="{2736519F-908A-4FB1-A3C2-421B5ADFA04F}" type="pres">
      <dgm:prSet presAssocID="{542663CE-95DD-4FC6-BA3A-109BBD2F7E29}" presName="sibTrans" presStyleLbl="sibTrans2D1" presStyleIdx="0" presStyleCnt="1"/>
      <dgm:spPr/>
      <dgm:t>
        <a:bodyPr/>
        <a:lstStyle/>
        <a:p>
          <a:endParaRPr lang="en-US"/>
        </a:p>
      </dgm:t>
    </dgm:pt>
    <dgm:pt modelId="{5CED8011-1E5D-49C4-8299-E46371407E86}" type="pres">
      <dgm:prSet presAssocID="{542663CE-95DD-4FC6-BA3A-109BBD2F7E29}" presName="connectorText" presStyleLbl="sibTrans2D1" presStyleIdx="0" presStyleCnt="1"/>
      <dgm:spPr/>
      <dgm:t>
        <a:bodyPr/>
        <a:lstStyle/>
        <a:p>
          <a:endParaRPr lang="en-US"/>
        </a:p>
      </dgm:t>
    </dgm:pt>
    <dgm:pt modelId="{C988EA0B-B020-4A90-A8F9-FB7E5B631AC9}" type="pres">
      <dgm:prSet presAssocID="{C2E3F4F6-ECBC-438F-9098-77D11AE7EF3A}" presName="node" presStyleLbl="node1" presStyleIdx="1" presStyleCnt="2" custScaleX="296023">
        <dgm:presLayoutVars>
          <dgm:bulletEnabled val="1"/>
        </dgm:presLayoutVars>
      </dgm:prSet>
      <dgm:spPr/>
      <dgm:t>
        <a:bodyPr/>
        <a:lstStyle/>
        <a:p>
          <a:endParaRPr lang="en-US"/>
        </a:p>
      </dgm:t>
    </dgm:pt>
  </dgm:ptLst>
  <dgm:cxnLst>
    <dgm:cxn modelId="{623AEC27-6621-4E6F-A0B1-9BCC29191F87}" type="presOf" srcId="{C2E3F4F6-ECBC-438F-9098-77D11AE7EF3A}" destId="{C988EA0B-B020-4A90-A8F9-FB7E5B631AC9}" srcOrd="0" destOrd="0" presId="urn:microsoft.com/office/officeart/2005/8/layout/process2"/>
    <dgm:cxn modelId="{AD8AEBDB-7ABE-47A6-A801-40741807915F}" srcId="{1C02DDDA-B63B-4B62-A1AA-E68525A5D709}" destId="{0B2C4671-B980-4FE9-ABC3-5A524A1253E7}" srcOrd="0" destOrd="0" parTransId="{D6C56868-F94A-401E-86BD-CB22F40FAA85}" sibTransId="{542663CE-95DD-4FC6-BA3A-109BBD2F7E29}"/>
    <dgm:cxn modelId="{778DA185-918A-4FFA-904F-9B7FE2988ADE}" type="presOf" srcId="{542663CE-95DD-4FC6-BA3A-109BBD2F7E29}" destId="{2736519F-908A-4FB1-A3C2-421B5ADFA04F}" srcOrd="0" destOrd="0" presId="urn:microsoft.com/office/officeart/2005/8/layout/process2"/>
    <dgm:cxn modelId="{116732FA-B1BB-4B19-9A71-DA3E7DD35CC3}" type="presOf" srcId="{0B2C4671-B980-4FE9-ABC3-5A524A1253E7}" destId="{88C00D2D-6C58-414D-9266-F8FD3EA676A3}" srcOrd="0" destOrd="0" presId="urn:microsoft.com/office/officeart/2005/8/layout/process2"/>
    <dgm:cxn modelId="{A9355FDE-8AB8-4D86-B628-76F129664D5E}" srcId="{1C02DDDA-B63B-4B62-A1AA-E68525A5D709}" destId="{C2E3F4F6-ECBC-438F-9098-77D11AE7EF3A}" srcOrd="1" destOrd="0" parTransId="{2D65CF36-B774-4E32-8875-E4FE1F0011DB}" sibTransId="{DF625D82-176C-4EA4-A9A5-482592CFD188}"/>
    <dgm:cxn modelId="{41B20F02-C418-4847-ACB2-986436C57A29}" type="presOf" srcId="{1C02DDDA-B63B-4B62-A1AA-E68525A5D709}" destId="{64D3306C-D88E-4CCF-911C-81462CA6AF8D}" srcOrd="0" destOrd="0" presId="urn:microsoft.com/office/officeart/2005/8/layout/process2"/>
    <dgm:cxn modelId="{19CFA945-E2C3-4385-872E-CD460B5011EE}" type="presOf" srcId="{542663CE-95DD-4FC6-BA3A-109BBD2F7E29}" destId="{5CED8011-1E5D-49C4-8299-E46371407E86}" srcOrd="1" destOrd="0" presId="urn:microsoft.com/office/officeart/2005/8/layout/process2"/>
    <dgm:cxn modelId="{EEDDDE7B-E329-4585-91F7-64836F63FA3E}" type="presParOf" srcId="{64D3306C-D88E-4CCF-911C-81462CA6AF8D}" destId="{88C00D2D-6C58-414D-9266-F8FD3EA676A3}" srcOrd="0" destOrd="0" presId="urn:microsoft.com/office/officeart/2005/8/layout/process2"/>
    <dgm:cxn modelId="{9056C748-EA2B-4B97-82A5-DBE3A6ACBC76}" type="presParOf" srcId="{64D3306C-D88E-4CCF-911C-81462CA6AF8D}" destId="{2736519F-908A-4FB1-A3C2-421B5ADFA04F}" srcOrd="1" destOrd="0" presId="urn:microsoft.com/office/officeart/2005/8/layout/process2"/>
    <dgm:cxn modelId="{E474B3D9-F718-4A2C-A1A0-3A2EAB56B9B3}" type="presParOf" srcId="{2736519F-908A-4FB1-A3C2-421B5ADFA04F}" destId="{5CED8011-1E5D-49C4-8299-E46371407E86}" srcOrd="0" destOrd="0" presId="urn:microsoft.com/office/officeart/2005/8/layout/process2"/>
    <dgm:cxn modelId="{581C1876-0D26-4ECF-8048-79F242AC4F66}" type="presParOf" srcId="{64D3306C-D88E-4CCF-911C-81462CA6AF8D}" destId="{C988EA0B-B020-4A90-A8F9-FB7E5B631AC9}"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2EE23-96E4-41F9-90BE-EDA687F6CE34}">
      <dsp:nvSpPr>
        <dsp:cNvPr id="0" name=""/>
        <dsp:cNvSpPr/>
      </dsp:nvSpPr>
      <dsp:spPr>
        <a:xfrm>
          <a:off x="2454" y="588989"/>
          <a:ext cx="1947485" cy="11684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Equity Shares</a:t>
          </a:r>
          <a:endParaRPr lang="en-US" sz="2500" kern="1200" dirty="0"/>
        </a:p>
      </dsp:txBody>
      <dsp:txXfrm>
        <a:off x="2454" y="588989"/>
        <a:ext cx="1947485" cy="1168491"/>
      </dsp:txXfrm>
    </dsp:sp>
    <dsp:sp modelId="{F5E48CF2-0811-4C74-8363-7127E1EE5223}">
      <dsp:nvSpPr>
        <dsp:cNvPr id="0" name=""/>
        <dsp:cNvSpPr/>
      </dsp:nvSpPr>
      <dsp:spPr>
        <a:xfrm>
          <a:off x="2144689" y="588989"/>
          <a:ext cx="1947485" cy="1168491"/>
        </a:xfrm>
        <a:prstGeom prst="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Preference Shares</a:t>
          </a:r>
          <a:endParaRPr lang="en-US" sz="2500" kern="1200" dirty="0"/>
        </a:p>
      </dsp:txBody>
      <dsp:txXfrm>
        <a:off x="2144689" y="588989"/>
        <a:ext cx="1947485" cy="1168491"/>
      </dsp:txXfrm>
    </dsp:sp>
    <dsp:sp modelId="{C89DF596-AB1C-490E-878F-EE9231B66F80}">
      <dsp:nvSpPr>
        <dsp:cNvPr id="0" name=""/>
        <dsp:cNvSpPr/>
      </dsp:nvSpPr>
      <dsp:spPr>
        <a:xfrm>
          <a:off x="4286923" y="588989"/>
          <a:ext cx="1947485" cy="11684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Debentures</a:t>
          </a:r>
          <a:endParaRPr lang="en-US" sz="2500" kern="1200" dirty="0"/>
        </a:p>
      </dsp:txBody>
      <dsp:txXfrm>
        <a:off x="4286923" y="588989"/>
        <a:ext cx="1947485" cy="1168491"/>
      </dsp:txXfrm>
    </dsp:sp>
    <dsp:sp modelId="{35A3115C-E874-4ED9-9805-87EEFE46487E}">
      <dsp:nvSpPr>
        <dsp:cNvPr id="0" name=""/>
        <dsp:cNvSpPr/>
      </dsp:nvSpPr>
      <dsp:spPr>
        <a:xfrm>
          <a:off x="6429157" y="588989"/>
          <a:ext cx="1947485" cy="1168491"/>
        </a:xfrm>
        <a:prstGeom prst="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Bonds</a:t>
          </a:r>
          <a:endParaRPr lang="en-US" sz="2500" kern="1200" dirty="0"/>
        </a:p>
      </dsp:txBody>
      <dsp:txXfrm>
        <a:off x="6429157" y="588989"/>
        <a:ext cx="1947485" cy="1168491"/>
      </dsp:txXfrm>
    </dsp:sp>
    <dsp:sp modelId="{7E691BBD-E0A2-4159-9235-6740C5F39091}">
      <dsp:nvSpPr>
        <dsp:cNvPr id="0" name=""/>
        <dsp:cNvSpPr/>
      </dsp:nvSpPr>
      <dsp:spPr>
        <a:xfrm>
          <a:off x="1073571" y="1952229"/>
          <a:ext cx="1947485" cy="11684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Mutual Fund Units</a:t>
          </a:r>
          <a:endParaRPr lang="en-US" sz="2500" kern="1200" dirty="0"/>
        </a:p>
      </dsp:txBody>
      <dsp:txXfrm>
        <a:off x="1073571" y="1952229"/>
        <a:ext cx="1947485" cy="1168491"/>
      </dsp:txXfrm>
    </dsp:sp>
    <dsp:sp modelId="{FD70BA8E-D5B0-412B-B41A-1B4139B6A12C}">
      <dsp:nvSpPr>
        <dsp:cNvPr id="0" name=""/>
        <dsp:cNvSpPr/>
      </dsp:nvSpPr>
      <dsp:spPr>
        <a:xfrm>
          <a:off x="3215806" y="1952229"/>
          <a:ext cx="1947485" cy="1168491"/>
        </a:xfrm>
        <a:prstGeom prst="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Government Securities</a:t>
          </a:r>
          <a:endParaRPr lang="en-US" sz="2500" kern="1200" dirty="0"/>
        </a:p>
      </dsp:txBody>
      <dsp:txXfrm>
        <a:off x="3215806" y="1952229"/>
        <a:ext cx="1947485" cy="1168491"/>
      </dsp:txXfrm>
    </dsp:sp>
    <dsp:sp modelId="{E4570527-0C8F-434D-B398-3527938B967D}">
      <dsp:nvSpPr>
        <dsp:cNvPr id="0" name=""/>
        <dsp:cNvSpPr/>
      </dsp:nvSpPr>
      <dsp:spPr>
        <a:xfrm>
          <a:off x="5358040" y="1952229"/>
          <a:ext cx="1947485" cy="11684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Sovereign Gold Bonds</a:t>
          </a:r>
          <a:endParaRPr lang="en-US" sz="2500" kern="1200" dirty="0"/>
        </a:p>
      </dsp:txBody>
      <dsp:txXfrm>
        <a:off x="5358040" y="1952229"/>
        <a:ext cx="1947485" cy="1168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DDED6-0245-496F-9891-E39B8BEBA151}">
      <dsp:nvSpPr>
        <dsp:cNvPr id="0" name=""/>
        <dsp:cNvSpPr/>
      </dsp:nvSpPr>
      <dsp:spPr>
        <a:xfrm>
          <a:off x="3823" y="76071"/>
          <a:ext cx="3343160" cy="1337264"/>
        </a:xfrm>
        <a:prstGeom prst="homePlate">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Obtain </a:t>
          </a:r>
          <a:r>
            <a:rPr lang="en-US" sz="2300" kern="1200" dirty="0" err="1" smtClean="0"/>
            <a:t>Demat</a:t>
          </a:r>
          <a:r>
            <a:rPr lang="en-US" sz="2300" kern="1200" dirty="0" smtClean="0"/>
            <a:t> Request Form (DRF) from DP</a:t>
          </a:r>
          <a:endParaRPr lang="en-US" sz="2300" kern="1200" dirty="0"/>
        </a:p>
      </dsp:txBody>
      <dsp:txXfrm>
        <a:off x="3823" y="76071"/>
        <a:ext cx="3008844" cy="1337264"/>
      </dsp:txXfrm>
    </dsp:sp>
    <dsp:sp modelId="{F671B72D-F2AE-407A-BB8A-45A6D2CE0524}">
      <dsp:nvSpPr>
        <dsp:cNvPr id="0" name=""/>
        <dsp:cNvSpPr/>
      </dsp:nvSpPr>
      <dsp:spPr>
        <a:xfrm>
          <a:off x="2678351" y="76071"/>
          <a:ext cx="3343160" cy="1337264"/>
        </a:xfrm>
        <a:prstGeom prst="chevron">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Fill DRF properly and sign</a:t>
          </a:r>
          <a:endParaRPr lang="en-US" sz="2300" kern="1200" dirty="0"/>
        </a:p>
      </dsp:txBody>
      <dsp:txXfrm>
        <a:off x="3346983" y="76071"/>
        <a:ext cx="2005896" cy="1337264"/>
      </dsp:txXfrm>
    </dsp:sp>
    <dsp:sp modelId="{29FCE023-FC4F-4239-B293-AA3DDA3C82FB}">
      <dsp:nvSpPr>
        <dsp:cNvPr id="0" name=""/>
        <dsp:cNvSpPr/>
      </dsp:nvSpPr>
      <dsp:spPr>
        <a:xfrm>
          <a:off x="5352879" y="76071"/>
          <a:ext cx="3343160" cy="1337264"/>
        </a:xfrm>
        <a:prstGeom prst="chevron">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Submit DRF and physical certificates to DP</a:t>
          </a:r>
          <a:endParaRPr lang="en-US" sz="2300" kern="1200" dirty="0"/>
        </a:p>
      </dsp:txBody>
      <dsp:txXfrm>
        <a:off x="6021511" y="76071"/>
        <a:ext cx="2005896" cy="1337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C3DF5-6CC7-47F1-97ED-A7313230662B}">
      <dsp:nvSpPr>
        <dsp:cNvPr id="0" name=""/>
        <dsp:cNvSpPr/>
      </dsp:nvSpPr>
      <dsp:spPr>
        <a:xfrm>
          <a:off x="7856" y="144269"/>
          <a:ext cx="2348325" cy="1408995"/>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DP informs investor about rejection of </a:t>
          </a:r>
          <a:r>
            <a:rPr lang="en-US" sz="1800" kern="1200" dirty="0" err="1" smtClean="0">
              <a:solidFill>
                <a:schemeClr val="tx1"/>
              </a:solidFill>
            </a:rPr>
            <a:t>Demat</a:t>
          </a:r>
          <a:r>
            <a:rPr lang="en-US" sz="1800" kern="1200" dirty="0" smtClean="0">
              <a:solidFill>
                <a:schemeClr val="tx1"/>
              </a:solidFill>
            </a:rPr>
            <a:t> request.</a:t>
          </a:r>
          <a:endParaRPr lang="en-US" sz="1800" kern="1200" dirty="0">
            <a:solidFill>
              <a:schemeClr val="tx1"/>
            </a:solidFill>
          </a:endParaRPr>
        </a:p>
      </dsp:txBody>
      <dsp:txXfrm>
        <a:off x="49124" y="185537"/>
        <a:ext cx="2265789" cy="1326459"/>
      </dsp:txXfrm>
    </dsp:sp>
    <dsp:sp modelId="{1E209E62-D023-4F5A-976D-EE6D09E4E530}">
      <dsp:nvSpPr>
        <dsp:cNvPr id="0" name=""/>
        <dsp:cNvSpPr/>
      </dsp:nvSpPr>
      <dsp:spPr>
        <a:xfrm>
          <a:off x="2562834" y="557574"/>
          <a:ext cx="497844" cy="5823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562834" y="674051"/>
        <a:ext cx="348491" cy="349430"/>
      </dsp:txXfrm>
    </dsp:sp>
    <dsp:sp modelId="{47654CAF-B18A-46CD-ACDE-5BC8A5722754}">
      <dsp:nvSpPr>
        <dsp:cNvPr id="0" name=""/>
        <dsp:cNvSpPr/>
      </dsp:nvSpPr>
      <dsp:spPr>
        <a:xfrm>
          <a:off x="3295511" y="144269"/>
          <a:ext cx="2348325" cy="1408995"/>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Investor can see transaction status in statement of transactions.</a:t>
          </a:r>
          <a:endParaRPr lang="en-US" sz="1800" kern="1200" dirty="0">
            <a:solidFill>
              <a:schemeClr val="tx1"/>
            </a:solidFill>
          </a:endParaRPr>
        </a:p>
      </dsp:txBody>
      <dsp:txXfrm>
        <a:off x="3336779" y="185537"/>
        <a:ext cx="2265789" cy="1326459"/>
      </dsp:txXfrm>
    </dsp:sp>
    <dsp:sp modelId="{370C0939-5992-48D1-A451-526CF5C4889A}">
      <dsp:nvSpPr>
        <dsp:cNvPr id="0" name=""/>
        <dsp:cNvSpPr/>
      </dsp:nvSpPr>
      <dsp:spPr>
        <a:xfrm>
          <a:off x="5850489" y="557574"/>
          <a:ext cx="497844" cy="5823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850489" y="674051"/>
        <a:ext cx="348491" cy="349430"/>
      </dsp:txXfrm>
    </dsp:sp>
    <dsp:sp modelId="{96B4BE24-45BC-45FC-B4E6-9638B5B4D178}">
      <dsp:nvSpPr>
        <dsp:cNvPr id="0" name=""/>
        <dsp:cNvSpPr/>
      </dsp:nvSpPr>
      <dsp:spPr>
        <a:xfrm>
          <a:off x="6583167" y="144269"/>
          <a:ext cx="2348325" cy="1408995"/>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Issuer / RTA sends an Objection Memo containing reasons of rejection of request</a:t>
          </a:r>
          <a:endParaRPr lang="en-US" sz="1800" kern="1200" dirty="0">
            <a:solidFill>
              <a:schemeClr val="tx1"/>
            </a:solidFill>
          </a:endParaRPr>
        </a:p>
      </dsp:txBody>
      <dsp:txXfrm>
        <a:off x="6624435" y="185537"/>
        <a:ext cx="2265789" cy="1326459"/>
      </dsp:txXfrm>
    </dsp:sp>
    <dsp:sp modelId="{D31F2A72-6BC5-4889-9788-C2581B83D136}">
      <dsp:nvSpPr>
        <dsp:cNvPr id="0" name=""/>
        <dsp:cNvSpPr/>
      </dsp:nvSpPr>
      <dsp:spPr>
        <a:xfrm rot="5400000">
          <a:off x="7508407" y="1717647"/>
          <a:ext cx="497844" cy="5823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7582615" y="1759917"/>
        <a:ext cx="349430" cy="348491"/>
      </dsp:txXfrm>
    </dsp:sp>
    <dsp:sp modelId="{A04C2F0D-E1DE-482A-BC64-6D40C5783114}">
      <dsp:nvSpPr>
        <dsp:cNvPr id="0" name=""/>
        <dsp:cNvSpPr/>
      </dsp:nvSpPr>
      <dsp:spPr>
        <a:xfrm>
          <a:off x="6583167" y="2492594"/>
          <a:ext cx="2348325" cy="1408995"/>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Investor needs to rectify the errors / remove deficiency in the documentation</a:t>
          </a:r>
          <a:endParaRPr lang="en-US" sz="1800" kern="1200" dirty="0">
            <a:solidFill>
              <a:schemeClr val="tx1"/>
            </a:solidFill>
          </a:endParaRPr>
        </a:p>
      </dsp:txBody>
      <dsp:txXfrm>
        <a:off x="6624435" y="2533862"/>
        <a:ext cx="2265789" cy="1326459"/>
      </dsp:txXfrm>
    </dsp:sp>
    <dsp:sp modelId="{75AC7740-78C9-4D78-98FE-6D32190BDFC1}">
      <dsp:nvSpPr>
        <dsp:cNvPr id="0" name=""/>
        <dsp:cNvSpPr/>
      </dsp:nvSpPr>
      <dsp:spPr>
        <a:xfrm rot="10800000">
          <a:off x="5878669" y="2905899"/>
          <a:ext cx="497844" cy="5823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6028022" y="3022376"/>
        <a:ext cx="348491" cy="349430"/>
      </dsp:txXfrm>
    </dsp:sp>
    <dsp:sp modelId="{F2037438-08A3-46AD-AF24-9EDDFD00DF51}">
      <dsp:nvSpPr>
        <dsp:cNvPr id="0" name=""/>
        <dsp:cNvSpPr/>
      </dsp:nvSpPr>
      <dsp:spPr>
        <a:xfrm>
          <a:off x="3295511" y="2492594"/>
          <a:ext cx="2348325" cy="1408995"/>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Finally, Submit the request for </a:t>
          </a:r>
          <a:r>
            <a:rPr lang="en-US" sz="1800" kern="1200" dirty="0" err="1" smtClean="0">
              <a:solidFill>
                <a:schemeClr val="tx1"/>
              </a:solidFill>
            </a:rPr>
            <a:t>Demat</a:t>
          </a:r>
          <a:r>
            <a:rPr lang="en-US" sz="1800" kern="1200" dirty="0" smtClean="0">
              <a:solidFill>
                <a:schemeClr val="tx1"/>
              </a:solidFill>
            </a:rPr>
            <a:t> once again through DP.</a:t>
          </a:r>
          <a:endParaRPr lang="en-US" sz="1800" kern="1200" dirty="0">
            <a:solidFill>
              <a:schemeClr val="tx1"/>
            </a:solidFill>
          </a:endParaRPr>
        </a:p>
      </dsp:txBody>
      <dsp:txXfrm>
        <a:off x="3336779" y="2533862"/>
        <a:ext cx="2265789" cy="13264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57494-141E-488A-A4CE-43FB14708ADD}">
      <dsp:nvSpPr>
        <dsp:cNvPr id="0" name=""/>
        <dsp:cNvSpPr/>
      </dsp:nvSpPr>
      <dsp:spPr>
        <a:xfrm>
          <a:off x="0" y="22859"/>
          <a:ext cx="9041304" cy="565264"/>
        </a:xfrm>
        <a:prstGeom prst="roundRect">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What is Rematerialisation?</a:t>
          </a:r>
          <a:endParaRPr lang="en-US" sz="2400" kern="1200" dirty="0"/>
        </a:p>
      </dsp:txBody>
      <dsp:txXfrm>
        <a:off x="27594" y="50453"/>
        <a:ext cx="8986116" cy="510076"/>
      </dsp:txXfrm>
    </dsp:sp>
    <dsp:sp modelId="{9CD09173-1239-4CC1-B3A5-332945DD1428}">
      <dsp:nvSpPr>
        <dsp:cNvPr id="0" name=""/>
        <dsp:cNvSpPr/>
      </dsp:nvSpPr>
      <dsp:spPr>
        <a:xfrm>
          <a:off x="0" y="592973"/>
          <a:ext cx="9041304" cy="585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6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Conversion of securities held in </a:t>
          </a:r>
          <a:r>
            <a:rPr lang="en-US" sz="2000" kern="1200" dirty="0" err="1" smtClean="0"/>
            <a:t>Demat</a:t>
          </a:r>
          <a:r>
            <a:rPr lang="en-US" sz="2000" kern="1200" dirty="0" smtClean="0"/>
            <a:t> form to physical form</a:t>
          </a:r>
          <a:endParaRPr lang="en-US" sz="2000" kern="1200" dirty="0"/>
        </a:p>
        <a:p>
          <a:pPr marL="228600" lvl="1" indent="-228600" algn="l" defTabSz="889000">
            <a:lnSpc>
              <a:spcPct val="90000"/>
            </a:lnSpc>
            <a:spcBef>
              <a:spcPct val="0"/>
            </a:spcBef>
            <a:spcAft>
              <a:spcPct val="20000"/>
            </a:spcAft>
            <a:buChar char="••"/>
          </a:pPr>
          <a:endParaRPr lang="en-US" sz="2000" kern="1200" dirty="0" smtClean="0"/>
        </a:p>
      </dsp:txBody>
      <dsp:txXfrm>
        <a:off x="0" y="592973"/>
        <a:ext cx="9041304" cy="585508"/>
      </dsp:txXfrm>
    </dsp:sp>
    <dsp:sp modelId="{BC1390A1-2D08-4BAD-B2D4-94C527A0CE1C}">
      <dsp:nvSpPr>
        <dsp:cNvPr id="0" name=""/>
        <dsp:cNvSpPr/>
      </dsp:nvSpPr>
      <dsp:spPr>
        <a:xfrm>
          <a:off x="0" y="1096572"/>
          <a:ext cx="9041304" cy="531380"/>
        </a:xfrm>
        <a:prstGeom prst="roundRect">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Pre-requisite of Rematerialisation</a:t>
          </a:r>
          <a:endParaRPr lang="en-US" sz="2400" kern="1200" dirty="0"/>
        </a:p>
      </dsp:txBody>
      <dsp:txXfrm>
        <a:off x="25940" y="1122512"/>
        <a:ext cx="8989424" cy="479500"/>
      </dsp:txXfrm>
    </dsp:sp>
    <dsp:sp modelId="{DB1C430F-4595-4225-AE24-C56832F7872D}">
      <dsp:nvSpPr>
        <dsp:cNvPr id="0" name=""/>
        <dsp:cNvSpPr/>
      </dsp:nvSpPr>
      <dsp:spPr>
        <a:xfrm>
          <a:off x="0" y="1692232"/>
          <a:ext cx="9041304" cy="497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6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Sufficient Balance of Securities in </a:t>
          </a:r>
          <a:r>
            <a:rPr lang="en-US" sz="2000" kern="1200" dirty="0" err="1" smtClean="0"/>
            <a:t>Demat</a:t>
          </a:r>
          <a:r>
            <a:rPr lang="en-US" sz="2000" kern="1200" dirty="0" smtClean="0"/>
            <a:t> Account.</a:t>
          </a:r>
          <a:endParaRPr lang="en-US" sz="2000" kern="1200" dirty="0"/>
        </a:p>
      </dsp:txBody>
      <dsp:txXfrm>
        <a:off x="0" y="1692232"/>
        <a:ext cx="9041304" cy="497987"/>
      </dsp:txXfrm>
    </dsp:sp>
    <dsp:sp modelId="{B99FD1F0-D9E8-4D76-AC30-C21D4B8756FD}">
      <dsp:nvSpPr>
        <dsp:cNvPr id="0" name=""/>
        <dsp:cNvSpPr/>
      </dsp:nvSpPr>
      <dsp:spPr>
        <a:xfrm>
          <a:off x="0" y="2304656"/>
          <a:ext cx="9041304" cy="477997"/>
        </a:xfrm>
        <a:prstGeom prst="roundRect">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Process</a:t>
          </a:r>
          <a:endParaRPr lang="en-US" sz="2400" kern="1200" dirty="0"/>
        </a:p>
      </dsp:txBody>
      <dsp:txXfrm>
        <a:off x="23334" y="2327990"/>
        <a:ext cx="8994636" cy="431329"/>
      </dsp:txXfrm>
    </dsp:sp>
    <dsp:sp modelId="{3BE18F3F-B208-41B8-86D1-17738C67E58E}">
      <dsp:nvSpPr>
        <dsp:cNvPr id="0" name=""/>
        <dsp:cNvSpPr/>
      </dsp:nvSpPr>
      <dsp:spPr>
        <a:xfrm>
          <a:off x="0" y="4028507"/>
          <a:ext cx="9041304" cy="105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61"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dsp:txBody>
      <dsp:txXfrm>
        <a:off x="0" y="4028507"/>
        <a:ext cx="9041304" cy="10588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B0788-4277-4540-B12D-7421E974D0FC}">
      <dsp:nvSpPr>
        <dsp:cNvPr id="0" name=""/>
        <dsp:cNvSpPr/>
      </dsp:nvSpPr>
      <dsp:spPr>
        <a:xfrm>
          <a:off x="1010799" y="976"/>
          <a:ext cx="3168811" cy="1901286"/>
        </a:xfrm>
        <a:prstGeom prst="round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Incomplete or incorrect RRF</a:t>
          </a:r>
          <a:endParaRPr lang="en-US" sz="2800" kern="1200" dirty="0"/>
        </a:p>
      </dsp:txBody>
      <dsp:txXfrm>
        <a:off x="1103612" y="93789"/>
        <a:ext cx="2983185" cy="1715660"/>
      </dsp:txXfrm>
    </dsp:sp>
    <dsp:sp modelId="{494C3D8E-1169-4035-976B-0E1A502A2327}">
      <dsp:nvSpPr>
        <dsp:cNvPr id="0" name=""/>
        <dsp:cNvSpPr/>
      </dsp:nvSpPr>
      <dsp:spPr>
        <a:xfrm>
          <a:off x="4496492" y="976"/>
          <a:ext cx="3168811" cy="1901286"/>
        </a:xfrm>
        <a:prstGeom prst="roundRect">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RRF details mismatch with electronic request</a:t>
          </a:r>
          <a:endParaRPr lang="en-US" sz="2800" kern="1200" dirty="0">
            <a:solidFill>
              <a:schemeClr val="tx1"/>
            </a:solidFill>
          </a:endParaRPr>
        </a:p>
      </dsp:txBody>
      <dsp:txXfrm>
        <a:off x="4589305" y="93789"/>
        <a:ext cx="2983185" cy="1715660"/>
      </dsp:txXfrm>
    </dsp:sp>
    <dsp:sp modelId="{50662D45-C6EB-4B2D-BDAD-6615A6991B95}">
      <dsp:nvSpPr>
        <dsp:cNvPr id="0" name=""/>
        <dsp:cNvSpPr/>
      </dsp:nvSpPr>
      <dsp:spPr>
        <a:xfrm>
          <a:off x="2753645" y="2219144"/>
          <a:ext cx="3168811" cy="1901286"/>
        </a:xfrm>
        <a:prstGeom prst="round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Non receipt of RRF by Issuer / RTA</a:t>
          </a:r>
          <a:endParaRPr lang="en-US" sz="2800" kern="1200" dirty="0"/>
        </a:p>
      </dsp:txBody>
      <dsp:txXfrm>
        <a:off x="2846458" y="2311957"/>
        <a:ext cx="2983185" cy="1715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00D2D-6C58-414D-9266-F8FD3EA676A3}">
      <dsp:nvSpPr>
        <dsp:cNvPr id="0" name=""/>
        <dsp:cNvSpPr/>
      </dsp:nvSpPr>
      <dsp:spPr>
        <a:xfrm>
          <a:off x="26117" y="511"/>
          <a:ext cx="8935011" cy="1676861"/>
        </a:xfrm>
        <a:prstGeom prst="roundRect">
          <a:avLst>
            <a:gd name="adj" fmla="val 1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Surviving joint holder/s, nominee or legal heirs of deceased account holder to approach the Depository Participant (DP) </a:t>
          </a:r>
        </a:p>
      </dsp:txBody>
      <dsp:txXfrm>
        <a:off x="75231" y="49625"/>
        <a:ext cx="8836783" cy="1578633"/>
      </dsp:txXfrm>
    </dsp:sp>
    <dsp:sp modelId="{2736519F-908A-4FB1-A3C2-421B5ADFA04F}">
      <dsp:nvSpPr>
        <dsp:cNvPr id="0" name=""/>
        <dsp:cNvSpPr/>
      </dsp:nvSpPr>
      <dsp:spPr>
        <a:xfrm rot="5400000">
          <a:off x="4179211" y="1719294"/>
          <a:ext cx="628822" cy="754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4267246" y="1782177"/>
        <a:ext cx="452753" cy="440175"/>
      </dsp:txXfrm>
    </dsp:sp>
    <dsp:sp modelId="{C988EA0B-B020-4A90-A8F9-FB7E5B631AC9}">
      <dsp:nvSpPr>
        <dsp:cNvPr id="0" name=""/>
        <dsp:cNvSpPr/>
      </dsp:nvSpPr>
      <dsp:spPr>
        <a:xfrm>
          <a:off x="26117" y="2515803"/>
          <a:ext cx="8935011" cy="1676861"/>
        </a:xfrm>
        <a:prstGeom prst="roundRect">
          <a:avLst>
            <a:gd name="adj" fmla="val 1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For shares held in physical form - Approach each Company and their respective RTAs.</a:t>
          </a:r>
          <a:endParaRPr lang="en-US" sz="2700" kern="1200" dirty="0">
            <a:solidFill>
              <a:schemeClr val="tx1"/>
            </a:solidFill>
          </a:endParaRPr>
        </a:p>
      </dsp:txBody>
      <dsp:txXfrm>
        <a:off x="75231" y="2564917"/>
        <a:ext cx="8836783" cy="15786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49" cy="498413"/>
          </a:xfrm>
          <a:prstGeom prst="rect">
            <a:avLst/>
          </a:prstGeom>
        </p:spPr>
        <p:txBody>
          <a:bodyPr vert="horz" lIns="83796" tIns="41898" rIns="83796" bIns="41898" rtlCol="0"/>
          <a:lstStyle>
            <a:lvl1pPr algn="l">
              <a:defRPr sz="1100"/>
            </a:lvl1pPr>
          </a:lstStyle>
          <a:p>
            <a:endParaRPr lang="en-IN" dirty="0"/>
          </a:p>
        </p:txBody>
      </p:sp>
      <p:sp>
        <p:nvSpPr>
          <p:cNvPr id="3" name="Date Placeholder 2"/>
          <p:cNvSpPr>
            <a:spLocks noGrp="1"/>
          </p:cNvSpPr>
          <p:nvPr>
            <p:ph type="dt" sz="quarter" idx="1"/>
          </p:nvPr>
        </p:nvSpPr>
        <p:spPr>
          <a:xfrm>
            <a:off x="3848125" y="1"/>
            <a:ext cx="2944949" cy="498413"/>
          </a:xfrm>
          <a:prstGeom prst="rect">
            <a:avLst/>
          </a:prstGeom>
        </p:spPr>
        <p:txBody>
          <a:bodyPr vert="horz" lIns="83796" tIns="41898" rIns="83796" bIns="41898" rtlCol="0"/>
          <a:lstStyle>
            <a:lvl1pPr algn="r">
              <a:defRPr sz="1100"/>
            </a:lvl1pPr>
          </a:lstStyle>
          <a:p>
            <a:fld id="{8DC73E4E-73B0-476C-869D-FA5483EE700D}" type="datetimeFigureOut">
              <a:rPr lang="en-IN" smtClean="0"/>
              <a:t>04/12/2020</a:t>
            </a:fld>
            <a:endParaRPr lang="en-IN" dirty="0"/>
          </a:p>
        </p:txBody>
      </p:sp>
      <p:sp>
        <p:nvSpPr>
          <p:cNvPr id="4" name="Footer Placeholder 3"/>
          <p:cNvSpPr>
            <a:spLocks noGrp="1"/>
          </p:cNvSpPr>
          <p:nvPr>
            <p:ph type="ftr" sz="quarter" idx="2"/>
          </p:nvPr>
        </p:nvSpPr>
        <p:spPr>
          <a:xfrm>
            <a:off x="0" y="9432987"/>
            <a:ext cx="2944949" cy="498413"/>
          </a:xfrm>
          <a:prstGeom prst="rect">
            <a:avLst/>
          </a:prstGeom>
        </p:spPr>
        <p:txBody>
          <a:bodyPr vert="horz" lIns="83796" tIns="41898" rIns="83796" bIns="41898" rtlCol="0" anchor="b"/>
          <a:lstStyle>
            <a:lvl1pPr algn="l">
              <a:defRPr sz="1100"/>
            </a:lvl1pPr>
          </a:lstStyle>
          <a:p>
            <a:endParaRPr lang="en-IN" dirty="0"/>
          </a:p>
        </p:txBody>
      </p:sp>
      <p:sp>
        <p:nvSpPr>
          <p:cNvPr id="5" name="Slide Number Placeholder 4"/>
          <p:cNvSpPr>
            <a:spLocks noGrp="1"/>
          </p:cNvSpPr>
          <p:nvPr>
            <p:ph type="sldNum" sz="quarter" idx="3"/>
          </p:nvPr>
        </p:nvSpPr>
        <p:spPr>
          <a:xfrm>
            <a:off x="3848125" y="9432987"/>
            <a:ext cx="2944949" cy="498413"/>
          </a:xfrm>
          <a:prstGeom prst="rect">
            <a:avLst/>
          </a:prstGeom>
        </p:spPr>
        <p:txBody>
          <a:bodyPr vert="horz" lIns="83796" tIns="41898" rIns="83796" bIns="41898" rtlCol="0" anchor="b"/>
          <a:lstStyle>
            <a:lvl1pPr algn="r">
              <a:defRPr sz="1100"/>
            </a:lvl1pPr>
          </a:lstStyle>
          <a:p>
            <a:fld id="{44C30701-AEB4-4B7D-A6DB-A44757E8EA88}" type="slidenum">
              <a:rPr lang="en-IN" smtClean="0"/>
              <a:t>‹#›</a:t>
            </a:fld>
            <a:endParaRPr lang="en-IN" dirty="0"/>
          </a:p>
        </p:txBody>
      </p:sp>
    </p:spTree>
    <p:extLst>
      <p:ext uri="{BB962C8B-B14F-4D97-AF65-F5344CB8AC3E}">
        <p14:creationId xmlns:p14="http://schemas.microsoft.com/office/powerpoint/2010/main" val="250523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49" cy="498413"/>
          </a:xfrm>
          <a:prstGeom prst="rect">
            <a:avLst/>
          </a:prstGeom>
        </p:spPr>
        <p:txBody>
          <a:bodyPr vert="horz" lIns="83796" tIns="41898" rIns="83796" bIns="41898" rtlCol="0"/>
          <a:lstStyle>
            <a:lvl1pPr algn="l">
              <a:defRPr sz="1100"/>
            </a:lvl1pPr>
          </a:lstStyle>
          <a:p>
            <a:endParaRPr lang="en-IN" dirty="0"/>
          </a:p>
        </p:txBody>
      </p:sp>
      <p:sp>
        <p:nvSpPr>
          <p:cNvPr id="3" name="Date Placeholder 2"/>
          <p:cNvSpPr>
            <a:spLocks noGrp="1"/>
          </p:cNvSpPr>
          <p:nvPr>
            <p:ph type="dt" idx="1"/>
          </p:nvPr>
        </p:nvSpPr>
        <p:spPr>
          <a:xfrm>
            <a:off x="3848125" y="1"/>
            <a:ext cx="2944949" cy="498413"/>
          </a:xfrm>
          <a:prstGeom prst="rect">
            <a:avLst/>
          </a:prstGeom>
        </p:spPr>
        <p:txBody>
          <a:bodyPr vert="horz" lIns="83796" tIns="41898" rIns="83796" bIns="41898" rtlCol="0"/>
          <a:lstStyle>
            <a:lvl1pPr algn="r">
              <a:defRPr sz="1100"/>
            </a:lvl1pPr>
          </a:lstStyle>
          <a:p>
            <a:fld id="{42FE3ADF-BF59-4134-B99A-EDC802708E50}" type="datetimeFigureOut">
              <a:rPr lang="en-IN" smtClean="0"/>
              <a:t>04/12/2020</a:t>
            </a:fld>
            <a:endParaRPr lang="en-IN" dirty="0"/>
          </a:p>
        </p:txBody>
      </p:sp>
      <p:sp>
        <p:nvSpPr>
          <p:cNvPr id="4" name="Slide Image Placeholder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83796" tIns="41898" rIns="83796" bIns="41898" rtlCol="0" anchor="ctr"/>
          <a:lstStyle/>
          <a:p>
            <a:endParaRPr lang="en-IN" dirty="0"/>
          </a:p>
        </p:txBody>
      </p:sp>
      <p:sp>
        <p:nvSpPr>
          <p:cNvPr id="5" name="Notes Placeholder 4"/>
          <p:cNvSpPr>
            <a:spLocks noGrp="1"/>
          </p:cNvSpPr>
          <p:nvPr>
            <p:ph type="body" sz="quarter" idx="3"/>
          </p:nvPr>
        </p:nvSpPr>
        <p:spPr>
          <a:xfrm>
            <a:off x="679165" y="4779164"/>
            <a:ext cx="5436171" cy="3910627"/>
          </a:xfrm>
          <a:prstGeom prst="rect">
            <a:avLst/>
          </a:prstGeom>
        </p:spPr>
        <p:txBody>
          <a:bodyPr vert="horz" lIns="83796" tIns="41898" rIns="83796" bIns="4189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32987"/>
            <a:ext cx="2944949" cy="498413"/>
          </a:xfrm>
          <a:prstGeom prst="rect">
            <a:avLst/>
          </a:prstGeom>
        </p:spPr>
        <p:txBody>
          <a:bodyPr vert="horz" lIns="83796" tIns="41898" rIns="83796" bIns="41898" rtlCol="0" anchor="b"/>
          <a:lstStyle>
            <a:lvl1pPr algn="l">
              <a:defRPr sz="1100"/>
            </a:lvl1pPr>
          </a:lstStyle>
          <a:p>
            <a:endParaRPr lang="en-IN" dirty="0"/>
          </a:p>
        </p:txBody>
      </p:sp>
      <p:sp>
        <p:nvSpPr>
          <p:cNvPr id="7" name="Slide Number Placeholder 6"/>
          <p:cNvSpPr>
            <a:spLocks noGrp="1"/>
          </p:cNvSpPr>
          <p:nvPr>
            <p:ph type="sldNum" sz="quarter" idx="5"/>
          </p:nvPr>
        </p:nvSpPr>
        <p:spPr>
          <a:xfrm>
            <a:off x="3848125" y="9432987"/>
            <a:ext cx="2944949" cy="498413"/>
          </a:xfrm>
          <a:prstGeom prst="rect">
            <a:avLst/>
          </a:prstGeom>
        </p:spPr>
        <p:txBody>
          <a:bodyPr vert="horz" lIns="83796" tIns="41898" rIns="83796" bIns="41898" rtlCol="0" anchor="b"/>
          <a:lstStyle>
            <a:lvl1pPr algn="r">
              <a:defRPr sz="1100"/>
            </a:lvl1pPr>
          </a:lstStyle>
          <a:p>
            <a:fld id="{92C3979C-F96A-4366-BC2E-1CDF5905F739}" type="slidenum">
              <a:rPr lang="en-IN" smtClean="0"/>
              <a:t>‹#›</a:t>
            </a:fld>
            <a:endParaRPr lang="en-IN" dirty="0"/>
          </a:p>
        </p:txBody>
      </p:sp>
    </p:spTree>
    <p:extLst>
      <p:ext uri="{BB962C8B-B14F-4D97-AF65-F5344CB8AC3E}">
        <p14:creationId xmlns:p14="http://schemas.microsoft.com/office/powerpoint/2010/main" val="12778670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2749550" y="471488"/>
            <a:ext cx="3422650" cy="2370137"/>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ln>
            <a:miter lim="800000"/>
            <a:headEnd/>
            <a:tailEnd/>
          </a:ln>
        </p:spPr>
        <p:txBody>
          <a:bodyPr/>
          <a:lstStyle/>
          <a:p>
            <a:fld id="{7BDF3239-CC68-4A3F-8E85-34C3089E0462}" type="slidenum">
              <a:rPr lang="en-US" altLang="en-US"/>
              <a:pPr/>
              <a:t>1</a:t>
            </a:fld>
            <a:endParaRPr lang="en-US" altLang="en-US" dirty="0"/>
          </a:p>
        </p:txBody>
      </p:sp>
    </p:spTree>
    <p:extLst>
      <p:ext uri="{BB962C8B-B14F-4D97-AF65-F5344CB8AC3E}">
        <p14:creationId xmlns:p14="http://schemas.microsoft.com/office/powerpoint/2010/main" val="415827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6DDC935-F2D4-4120-99F4-44600B024928}" type="slidenum">
              <a:rPr lang="en-US" smtClean="0"/>
              <a:pPr>
                <a:defRPr/>
              </a:pPr>
              <a:t>4</a:t>
            </a:fld>
            <a:endParaRPr lang="en-US" dirty="0"/>
          </a:p>
        </p:txBody>
      </p:sp>
    </p:spTree>
    <p:extLst>
      <p:ext uri="{BB962C8B-B14F-4D97-AF65-F5344CB8AC3E}">
        <p14:creationId xmlns:p14="http://schemas.microsoft.com/office/powerpoint/2010/main" val="200304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8"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29"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3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33"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34"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6"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7"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38"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9"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40"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41"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11"/>
          <p:cNvSpPr/>
          <p:nvPr userDrawn="1"/>
        </p:nvSpPr>
        <p:spPr>
          <a:xfrm>
            <a:off x="454025" y="5916614"/>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6" name="Rectangle 88"/>
          <p:cNvSpPr/>
          <p:nvPr userDrawn="1"/>
        </p:nvSpPr>
        <p:spPr>
          <a:xfrm>
            <a:off x="454025" y="59658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8" name="Rectangle 103"/>
          <p:cNvSpPr/>
          <p:nvPr userDrawn="1"/>
        </p:nvSpPr>
        <p:spPr>
          <a:xfrm>
            <a:off x="454025" y="11906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pic>
        <p:nvPicPr>
          <p:cNvPr id="12" name="Picture 6" descr="http://www.sebi.gov.in/cms/sebi_data/gimages/press_logo.jpg"/>
          <p:cNvPicPr>
            <a:picLocks noChangeAspect="1" noChangeArrowheads="1"/>
          </p:cNvPicPr>
          <p:nvPr userDrawn="1"/>
        </p:nvPicPr>
        <p:blipFill>
          <a:blip r:embed="rId2" cstate="print"/>
          <a:srcRect/>
          <a:stretch>
            <a:fillRect/>
          </a:stretch>
        </p:blipFill>
        <p:spPr bwMode="auto">
          <a:xfrm>
            <a:off x="457201" y="228600"/>
            <a:ext cx="6400800" cy="919818"/>
          </a:xfrm>
          <a:prstGeom prst="rect">
            <a:avLst/>
          </a:prstGeom>
          <a:noFill/>
          <a:ln w="9525">
            <a:noFill/>
            <a:miter lim="800000"/>
            <a:headEnd/>
            <a:tailEnd/>
          </a:ln>
        </p:spPr>
      </p:pic>
    </p:spTree>
    <p:extLst>
      <p:ext uri="{BB962C8B-B14F-4D97-AF65-F5344CB8AC3E}">
        <p14:creationId xmlns:p14="http://schemas.microsoft.com/office/powerpoint/2010/main" val="37209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49"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1"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3"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54"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8"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59"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60"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2"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63"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4"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6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8"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0"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71"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3"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74"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75"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76"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8"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79"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80"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81"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82"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83"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558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3"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5"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9"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7"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38"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3"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6"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8"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2"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4"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155"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160"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2"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3"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4"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5"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6"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7"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1"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2"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7"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8"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0"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2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2"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2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6"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1"/>
          <p:cNvGrpSpPr/>
          <p:nvPr/>
        </p:nvGrpSpPr>
        <p:grpSpPr>
          <a:xfrm>
            <a:off x="263520" y="663840"/>
            <a:ext cx="9145440" cy="222120"/>
            <a:chOff x="263520" y="663840"/>
            <a:chExt cx="9145440" cy="222120"/>
          </a:xfrm>
        </p:grpSpPr>
        <p:sp>
          <p:nvSpPr>
            <p:cNvPr id="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2"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3"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5"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2" name="Group 1"/>
          <p:cNvGrpSpPr/>
          <p:nvPr/>
        </p:nvGrpSpPr>
        <p:grpSpPr>
          <a:xfrm>
            <a:off x="263520" y="663840"/>
            <a:ext cx="9145440" cy="222120"/>
            <a:chOff x="263520" y="663840"/>
            <a:chExt cx="9145440" cy="222120"/>
          </a:xfrm>
        </p:grpSpPr>
        <p:sp>
          <p:nvSpPr>
            <p:cNvPr id="43"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4"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45"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6" name="PlaceHolder 5"/>
          <p:cNvSpPr>
            <a:spLocks noGrp="1"/>
          </p:cNvSpPr>
          <p:nvPr>
            <p:ph type="title"/>
          </p:nvPr>
        </p:nvSpPr>
        <p:spPr>
          <a:xfrm>
            <a:off x="495000" y="273600"/>
            <a:ext cx="8915040" cy="1144800"/>
          </a:xfrm>
          <a:prstGeom prst="rect">
            <a:avLst/>
          </a:prstGeom>
        </p:spPr>
        <p:txBody>
          <a:bodyPr lIns="0" tIns="0" rIns="0" bIns="0" anchor="ctr"/>
          <a:lstStyle/>
          <a:p>
            <a:pPr algn="ctr"/>
            <a:r>
              <a:rPr lang="en-IN" sz="4400" b="0" strike="noStrike" spc="-1">
                <a:latin typeface="Arial"/>
              </a:rPr>
              <a:t>Click to edit the title text format</a:t>
            </a:r>
          </a:p>
        </p:txBody>
      </p:sp>
      <p:sp>
        <p:nvSpPr>
          <p:cNvPr id="47" name="PlaceHolder 6"/>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latin typeface="Arial"/>
              </a:rPr>
              <a:t>Second Outline Level</a:t>
            </a:r>
          </a:p>
          <a:p>
            <a:pPr marL="1296000" lvl="2" indent="-288000">
              <a:spcBef>
                <a:spcPts val="850"/>
              </a:spcBef>
              <a:buClr>
                <a:srgbClr val="000000"/>
              </a:buClr>
              <a:buSzPct val="45000"/>
              <a:buFont typeface="Wingdings" charset="2"/>
              <a:buChar char=""/>
            </a:pPr>
            <a:r>
              <a:rPr lang="en-IN" sz="2400" b="0" strike="noStrike" spc="-1">
                <a:latin typeface="Arial"/>
              </a:rPr>
              <a:t>Third Outline Level</a:t>
            </a:r>
          </a:p>
          <a:p>
            <a:pPr marL="1728000" lvl="3" indent="-216000">
              <a:spcBef>
                <a:spcPts val="567"/>
              </a:spcBef>
              <a:buClr>
                <a:srgbClr val="000000"/>
              </a:buClr>
              <a:buSzPct val="75000"/>
              <a:buFont typeface="Symbol" charset="2"/>
              <a:buChar char=""/>
            </a:pPr>
            <a:r>
              <a:rPr lang="en-IN" sz="2000" b="0" strike="noStrike" spc="-1">
                <a:latin typeface="Arial"/>
              </a:rPr>
              <a:t>Fourth Outline Level</a:t>
            </a:r>
          </a:p>
          <a:p>
            <a:pPr marL="2160000" lvl="4" indent="-216000">
              <a:spcBef>
                <a:spcPts val="283"/>
              </a:spcBef>
              <a:buClr>
                <a:srgbClr val="000000"/>
              </a:buClr>
              <a:buSzPct val="45000"/>
              <a:buFont typeface="Wingdings" charset="2"/>
              <a:buChar char=""/>
            </a:pPr>
            <a:r>
              <a:rPr lang="en-IN" sz="2000" b="0" strike="noStrike" spc="-1">
                <a:latin typeface="Arial"/>
              </a:rPr>
              <a:t>Fifth Outline Level</a:t>
            </a:r>
          </a:p>
          <a:p>
            <a:pPr marL="2592000" lvl="5" indent="-216000">
              <a:spcBef>
                <a:spcPts val="283"/>
              </a:spcBef>
              <a:buClr>
                <a:srgbClr val="000000"/>
              </a:buClr>
              <a:buSzPct val="45000"/>
              <a:buFont typeface="Wingdings" charset="2"/>
              <a:buChar char=""/>
            </a:pPr>
            <a:r>
              <a:rPr lang="en-IN" sz="2000" b="0" strike="noStrike" spc="-1">
                <a:latin typeface="Arial"/>
              </a:rPr>
              <a:t>Sixth Outline Level</a:t>
            </a:r>
          </a:p>
          <a:p>
            <a:pPr marL="3024000" lvl="6" indent="-216000">
              <a:spcBef>
                <a:spcPts val="283"/>
              </a:spcBef>
              <a:buClr>
                <a:srgbClr val="000000"/>
              </a:buClr>
              <a:buSzPct val="45000"/>
              <a:buFont typeface="Wingdings" charset="2"/>
              <a:buChar char=""/>
            </a:pPr>
            <a:r>
              <a:rPr lang="en-IN"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2"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6" name="Group 1"/>
          <p:cNvGrpSpPr/>
          <p:nvPr/>
        </p:nvGrpSpPr>
        <p:grpSpPr>
          <a:xfrm>
            <a:off x="263520" y="663840"/>
            <a:ext cx="9145440" cy="222120"/>
            <a:chOff x="263520" y="663840"/>
            <a:chExt cx="9145440" cy="222120"/>
          </a:xfrm>
        </p:grpSpPr>
        <p:sp>
          <p:nvSpPr>
            <p:cNvPr id="12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28"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129"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30"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131"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visitsebi@sebi.gov.i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nsdl.co.in/master_search.php" TargetMode="External"/><Relationship Id="rId2" Type="http://schemas.openxmlformats.org/officeDocument/2006/relationships/hyperlink" Target="https://www.cdslindia.com/Investors/InvestorCorner.aspx" TargetMode="Externa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mages.jpg"/>
          <p:cNvPicPr>
            <a:picLocks noChangeAspect="1"/>
          </p:cNvPicPr>
          <p:nvPr/>
        </p:nvPicPr>
        <p:blipFill>
          <a:blip r:embed="rId3" cstate="print"/>
          <a:srcRect/>
          <a:stretch>
            <a:fillRect/>
          </a:stretch>
        </p:blipFill>
        <p:spPr bwMode="auto">
          <a:xfrm>
            <a:off x="457200" y="1447800"/>
            <a:ext cx="3071247" cy="4419600"/>
          </a:xfrm>
          <a:prstGeom prst="rect">
            <a:avLst/>
          </a:prstGeom>
          <a:noFill/>
          <a:ln w="9525">
            <a:noFill/>
            <a:miter lim="800000"/>
            <a:headEnd/>
            <a:tailEnd/>
          </a:ln>
        </p:spPr>
      </p:pic>
      <p:sp>
        <p:nvSpPr>
          <p:cNvPr id="2" name="TextBox 1"/>
          <p:cNvSpPr txBox="1"/>
          <p:nvPr/>
        </p:nvSpPr>
        <p:spPr>
          <a:xfrm>
            <a:off x="4032296" y="1687857"/>
            <a:ext cx="4985887" cy="2923877"/>
          </a:xfrm>
          <a:prstGeom prst="rect">
            <a:avLst/>
          </a:prstGeom>
          <a:noFill/>
        </p:spPr>
        <p:txBody>
          <a:bodyPr wrap="square" rtlCol="0">
            <a:spAutoFit/>
          </a:bodyPr>
          <a:lstStyle/>
          <a:p>
            <a:pPr algn="ctr"/>
            <a:endParaRPr lang="en-US" sz="4400" b="1" dirty="0" smtClean="0"/>
          </a:p>
          <a:p>
            <a:pPr algn="ctr"/>
            <a:r>
              <a:rPr lang="en-US" sz="6000" b="1" dirty="0" smtClean="0"/>
              <a:t>Depository Services</a:t>
            </a:r>
          </a:p>
          <a:p>
            <a:pPr algn="ctr"/>
            <a:r>
              <a:rPr lang="en-US" sz="2000" b="1" dirty="0" smtClean="0"/>
              <a:t>(Available to </a:t>
            </a:r>
            <a:r>
              <a:rPr lang="en-US" sz="2000" b="1" dirty="0" err="1" smtClean="0"/>
              <a:t>demat</a:t>
            </a:r>
            <a:r>
              <a:rPr lang="en-US" sz="2000" b="1" dirty="0" smtClean="0"/>
              <a:t> account holder)</a:t>
            </a:r>
            <a:endParaRPr lang="en-IN" sz="8800" b="1" dirty="0"/>
          </a:p>
        </p:txBody>
      </p:sp>
    </p:spTree>
    <p:extLst>
      <p:ext uri="{BB962C8B-B14F-4D97-AF65-F5344CB8AC3E}">
        <p14:creationId xmlns:p14="http://schemas.microsoft.com/office/powerpoint/2010/main" val="3396223332"/>
      </p:ext>
    </p:extLst>
  </p:cSld>
  <p:clrMapOvr>
    <a:masterClrMapping/>
  </p:clrMapOvr>
  <p:timing>
    <p:tnLst>
      <p:par>
        <p:cTn id="1" dur="indefinite" restart="never" nodeType="tmRoot"/>
      </p:par>
    </p:tnLst>
  </p:timing>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78131" y="-42892"/>
            <a:ext cx="6661548" cy="954107"/>
          </a:xfrm>
          <a:prstGeom prst="rect">
            <a:avLst/>
          </a:prstGeom>
          <a:noFill/>
        </p:spPr>
        <p:txBody>
          <a:bodyPr wrap="square" rtlCol="0">
            <a:spAutoFit/>
          </a:bodyPr>
          <a:lstStyle/>
          <a:p>
            <a:pPr algn="ctr"/>
            <a:r>
              <a:rPr lang="en-US" sz="2800" b="1" dirty="0" smtClean="0">
                <a:cs typeface="Arial" panose="020B0604020202020204" pitchFamily="34" charset="0"/>
              </a:rPr>
              <a:t>Dematerialisation </a:t>
            </a:r>
            <a:r>
              <a:rPr lang="en-US" sz="2800" b="1" dirty="0">
                <a:cs typeface="Arial" panose="020B0604020202020204" pitchFamily="34" charset="0"/>
              </a:rPr>
              <a:t>: Sample Physical Security</a:t>
            </a:r>
          </a:p>
        </p:txBody>
      </p:sp>
      <p:pic>
        <p:nvPicPr>
          <p:cNvPr id="5" name="Picture 2"/>
          <p:cNvPicPr>
            <a:picLocks noChangeAspect="1" noChangeArrowheads="1"/>
          </p:cNvPicPr>
          <p:nvPr/>
        </p:nvPicPr>
        <p:blipFill>
          <a:blip r:embed="rId2"/>
          <a:srcRect/>
          <a:stretch>
            <a:fillRect/>
          </a:stretch>
        </p:blipFill>
        <p:spPr bwMode="auto">
          <a:xfrm>
            <a:off x="980803" y="1347651"/>
            <a:ext cx="8001000" cy="4171950"/>
          </a:xfrm>
          <a:prstGeom prst="rect">
            <a:avLst/>
          </a:prstGeom>
          <a:noFill/>
          <a:ln w="9525">
            <a:solidFill>
              <a:schemeClr val="tx1"/>
            </a:solidFill>
            <a:miter lim="800000"/>
            <a:headEnd/>
            <a:tailEnd/>
          </a:ln>
          <a:effectLst/>
        </p:spPr>
      </p:pic>
      <p:sp>
        <p:nvSpPr>
          <p:cNvPr id="3" name="Rounded Rectangle 2"/>
          <p:cNvSpPr/>
          <p:nvPr/>
        </p:nvSpPr>
        <p:spPr>
          <a:xfrm>
            <a:off x="1476103" y="1347651"/>
            <a:ext cx="7010400" cy="381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ounded Rectangle 3"/>
          <p:cNvSpPr/>
          <p:nvPr/>
        </p:nvSpPr>
        <p:spPr>
          <a:xfrm>
            <a:off x="3152503" y="3371714"/>
            <a:ext cx="2209800" cy="123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Rectangle 5"/>
          <p:cNvSpPr/>
          <p:nvPr/>
        </p:nvSpPr>
        <p:spPr>
          <a:xfrm>
            <a:off x="1323703" y="4624251"/>
            <a:ext cx="11430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Stamp of Company</a:t>
            </a:r>
          </a:p>
        </p:txBody>
      </p:sp>
      <p:sp>
        <p:nvSpPr>
          <p:cNvPr id="9" name="Rectangle 8"/>
          <p:cNvSpPr/>
          <p:nvPr/>
        </p:nvSpPr>
        <p:spPr>
          <a:xfrm>
            <a:off x="3000103" y="4624251"/>
            <a:ext cx="26670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Stamp of DP with DP ID and Client ID details</a:t>
            </a:r>
          </a:p>
        </p:txBody>
      </p:sp>
      <p:sp>
        <p:nvSpPr>
          <p:cNvPr id="7" name="Rounded Rectangle 6"/>
          <p:cNvSpPr/>
          <p:nvPr/>
        </p:nvSpPr>
        <p:spPr>
          <a:xfrm>
            <a:off x="5819503" y="4700451"/>
            <a:ext cx="2667000" cy="228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p:cNvSpPr/>
          <p:nvPr/>
        </p:nvSpPr>
        <p:spPr>
          <a:xfrm>
            <a:off x="1628503" y="2699398"/>
            <a:ext cx="1371600" cy="4476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10</a:t>
            </a:r>
            <a:endParaRPr lang="en-IN" sz="1000" b="0" strike="noStrike" spc="-1" dirty="0">
              <a:latin typeface="Arial"/>
            </a:endParaRPr>
          </a:p>
        </p:txBody>
      </p:sp>
      <p:pic>
        <p:nvPicPr>
          <p:cNvPr id="13"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2350241814"/>
      </p:ext>
    </p:extLst>
  </p:cSld>
  <p:clrMapOvr>
    <a:masterClrMapping/>
  </p:clrMapOvr>
  <p:timing>
    <p:tnLst>
      <p:par>
        <p:cTn id="1" dur="indefinite" restart="never" nodeType="tmRoot"/>
      </p:par>
    </p:tnLst>
  </p:timing>
</p:sld>
</file>

<file path=ppt/slides/slide1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470498" y="-2410"/>
            <a:ext cx="6661548" cy="954107"/>
          </a:xfrm>
          <a:prstGeom prst="rect">
            <a:avLst/>
          </a:prstGeom>
          <a:noFill/>
        </p:spPr>
        <p:txBody>
          <a:bodyPr wrap="square" rtlCol="0">
            <a:spAutoFit/>
          </a:bodyPr>
          <a:lstStyle/>
          <a:p>
            <a:pPr algn="ctr"/>
            <a:r>
              <a:rPr lang="en-US" sz="2800" b="1" dirty="0" smtClean="0">
                <a:cs typeface="Arial" panose="020B0604020202020204" pitchFamily="34" charset="0"/>
              </a:rPr>
              <a:t>Dematerialisation </a:t>
            </a:r>
            <a:r>
              <a:rPr lang="en-US" sz="2800" b="1" dirty="0">
                <a:cs typeface="Arial" panose="020B0604020202020204" pitchFamily="34" charset="0"/>
              </a:rPr>
              <a:t>: Sample </a:t>
            </a:r>
            <a:r>
              <a:rPr lang="en-US" sz="2800" b="1" dirty="0" err="1" smtClean="0">
                <a:cs typeface="Arial" panose="020B0604020202020204" pitchFamily="34" charset="0"/>
              </a:rPr>
              <a:t>Demat</a:t>
            </a:r>
            <a:r>
              <a:rPr lang="en-US" sz="2800" b="1" dirty="0" smtClean="0">
                <a:cs typeface="Arial" panose="020B0604020202020204" pitchFamily="34" charset="0"/>
              </a:rPr>
              <a:t> </a:t>
            </a:r>
            <a:r>
              <a:rPr lang="en-US" sz="2800" b="1" dirty="0">
                <a:cs typeface="Arial" panose="020B0604020202020204" pitchFamily="34" charset="0"/>
              </a:rPr>
              <a:t>Request Form (Equity shares)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15" y="1090749"/>
            <a:ext cx="9020175" cy="4019550"/>
          </a:xfrm>
          <a:prstGeom prst="rect">
            <a:avLst/>
          </a:prstGeom>
          <a:ln>
            <a:solidFill>
              <a:schemeClr val="tx1"/>
            </a:solidFill>
          </a:ln>
        </p:spPr>
      </p:pic>
      <p:sp>
        <p:nvSpPr>
          <p:cNvPr id="11" name="Rectangle 10"/>
          <p:cNvSpPr/>
          <p:nvPr/>
        </p:nvSpPr>
        <p:spPr>
          <a:xfrm>
            <a:off x="1563189" y="1700349"/>
            <a:ext cx="3124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Rectangle 11"/>
          <p:cNvSpPr/>
          <p:nvPr/>
        </p:nvSpPr>
        <p:spPr>
          <a:xfrm>
            <a:off x="2020389" y="2690949"/>
            <a:ext cx="73914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248989" y="2462349"/>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248989" y="3186249"/>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4049619" y="2468023"/>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801189" y="3986349"/>
            <a:ext cx="838200" cy="762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020389" y="3986349"/>
            <a:ext cx="2133600" cy="762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687389" y="3986349"/>
            <a:ext cx="1981200" cy="762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401406" y="3857458"/>
            <a:ext cx="1981200" cy="111949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47687" y="2195649"/>
            <a:ext cx="15240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60138" y="5480761"/>
            <a:ext cx="772774" cy="646332"/>
          </a:xfrm>
          <a:prstGeom prst="rect">
            <a:avLst/>
          </a:prstGeom>
          <a:noFill/>
          <a:ln>
            <a:solidFill>
              <a:schemeClr val="tx1"/>
            </a:solidFill>
          </a:ln>
        </p:spPr>
        <p:txBody>
          <a:bodyPr wrap="square" rtlCol="0">
            <a:spAutoFit/>
          </a:bodyPr>
          <a:lstStyle/>
          <a:p>
            <a:r>
              <a:rPr lang="en-US" sz="1200" dirty="0"/>
              <a:t>Put Folio Number</a:t>
            </a:r>
          </a:p>
        </p:txBody>
      </p:sp>
      <p:sp>
        <p:nvSpPr>
          <p:cNvPr id="9" name="TextBox 8"/>
          <p:cNvSpPr txBox="1"/>
          <p:nvPr/>
        </p:nvSpPr>
        <p:spPr>
          <a:xfrm>
            <a:off x="2629989" y="5493414"/>
            <a:ext cx="3505200" cy="461665"/>
          </a:xfrm>
          <a:prstGeom prst="rect">
            <a:avLst/>
          </a:prstGeom>
          <a:noFill/>
          <a:ln>
            <a:solidFill>
              <a:schemeClr val="tx1"/>
            </a:solidFill>
          </a:ln>
        </p:spPr>
        <p:txBody>
          <a:bodyPr wrap="square" rtlCol="0">
            <a:spAutoFit/>
          </a:bodyPr>
          <a:lstStyle/>
          <a:p>
            <a:r>
              <a:rPr lang="en-US" sz="1200" dirty="0"/>
              <a:t>Refer Physical Certificate for Certificate Nos and Distinctive Nos.</a:t>
            </a:r>
          </a:p>
        </p:txBody>
      </p:sp>
      <p:cxnSp>
        <p:nvCxnSpPr>
          <p:cNvPr id="17" name="Straight Arrow Connector 16"/>
          <p:cNvCxnSpPr>
            <a:endCxn id="8" idx="0"/>
          </p:cNvCxnSpPr>
          <p:nvPr/>
        </p:nvCxnSpPr>
        <p:spPr>
          <a:xfrm>
            <a:off x="1046525" y="4748349"/>
            <a:ext cx="0" cy="732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3125289" y="4748349"/>
            <a:ext cx="571500" cy="732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5220789" y="4748349"/>
            <a:ext cx="838200" cy="666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7887789" y="5480762"/>
            <a:ext cx="1288146" cy="646331"/>
          </a:xfrm>
          <a:prstGeom prst="rect">
            <a:avLst/>
          </a:prstGeom>
          <a:noFill/>
          <a:ln>
            <a:solidFill>
              <a:schemeClr val="tx1"/>
            </a:solidFill>
          </a:ln>
        </p:spPr>
        <p:txBody>
          <a:bodyPr wrap="square" rtlCol="0">
            <a:spAutoFit/>
          </a:bodyPr>
          <a:lstStyle/>
          <a:p>
            <a:r>
              <a:rPr lang="en-US" sz="1200" dirty="0"/>
              <a:t>Put Numjber of Securities and Total</a:t>
            </a:r>
          </a:p>
        </p:txBody>
      </p:sp>
      <p:cxnSp>
        <p:nvCxnSpPr>
          <p:cNvPr id="25" name="Straight Arrow Connector 24"/>
          <p:cNvCxnSpPr>
            <a:endCxn id="23" idx="0"/>
          </p:cNvCxnSpPr>
          <p:nvPr/>
        </p:nvCxnSpPr>
        <p:spPr>
          <a:xfrm>
            <a:off x="8094460" y="4972365"/>
            <a:ext cx="437402" cy="5083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11</a:t>
            </a:r>
            <a:endParaRPr lang="en-IN" sz="1000" b="0" strike="noStrike" spc="-1" dirty="0">
              <a:latin typeface="Arial"/>
            </a:endParaRPr>
          </a:p>
        </p:txBody>
      </p:sp>
      <p:pic>
        <p:nvPicPr>
          <p:cNvPr id="27"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2125470078"/>
      </p:ext>
    </p:extLst>
  </p:cSld>
  <p:clrMapOvr>
    <a:masterClrMapping/>
  </p:clrMapOvr>
  <p:timing>
    <p:tnLst>
      <p:par>
        <p:cTn id="1" dur="indefinite" restart="never" nodeType="tmRoot"/>
      </p:par>
    </p:tnLst>
  </p:timing>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93724" y="-47934"/>
            <a:ext cx="6661548" cy="954107"/>
          </a:xfrm>
          <a:prstGeom prst="rect">
            <a:avLst/>
          </a:prstGeom>
          <a:noFill/>
        </p:spPr>
        <p:txBody>
          <a:bodyPr wrap="square" rtlCol="0">
            <a:spAutoFit/>
          </a:bodyPr>
          <a:lstStyle/>
          <a:p>
            <a:pPr algn="ctr"/>
            <a:r>
              <a:rPr lang="en-US" sz="2800" b="1" dirty="0" smtClean="0">
                <a:cs typeface="Arial" panose="020B0604020202020204" pitchFamily="34" charset="0"/>
              </a:rPr>
              <a:t>Dematerialisation </a:t>
            </a:r>
            <a:r>
              <a:rPr lang="en-US" sz="2800" b="1" dirty="0">
                <a:cs typeface="Arial" panose="020B0604020202020204" pitchFamily="34" charset="0"/>
              </a:rPr>
              <a:t>: Sample </a:t>
            </a:r>
            <a:r>
              <a:rPr lang="en-US" sz="2800" b="1" dirty="0" err="1" smtClean="0">
                <a:cs typeface="Arial" panose="020B0604020202020204" pitchFamily="34" charset="0"/>
              </a:rPr>
              <a:t>Demat</a:t>
            </a:r>
            <a:r>
              <a:rPr lang="en-US" sz="2800" b="1" dirty="0" smtClean="0">
                <a:cs typeface="Arial" panose="020B0604020202020204" pitchFamily="34" charset="0"/>
              </a:rPr>
              <a:t> </a:t>
            </a:r>
            <a:r>
              <a:rPr lang="en-US" sz="2800" b="1" dirty="0">
                <a:cs typeface="Arial" panose="020B0604020202020204" pitchFamily="34" charset="0"/>
              </a:rPr>
              <a:t>Request Form (Equity shares)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8" y="1585369"/>
            <a:ext cx="8963025" cy="3190875"/>
          </a:xfrm>
          <a:prstGeom prst="rect">
            <a:avLst/>
          </a:prstGeom>
          <a:ln>
            <a:solidFill>
              <a:schemeClr val="tx1"/>
            </a:solidFill>
          </a:ln>
        </p:spPr>
      </p:pic>
      <p:sp>
        <p:nvSpPr>
          <p:cNvPr id="4" name="Rectangle 3"/>
          <p:cNvSpPr/>
          <p:nvPr/>
        </p:nvSpPr>
        <p:spPr>
          <a:xfrm>
            <a:off x="471488" y="1428206"/>
            <a:ext cx="8963025" cy="914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71487" y="2499768"/>
            <a:ext cx="8963025" cy="914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743201" y="3638006"/>
            <a:ext cx="1981297" cy="762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014914" y="3649456"/>
            <a:ext cx="1981297" cy="762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148611" y="3649456"/>
            <a:ext cx="1981297" cy="762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62000" y="5009606"/>
            <a:ext cx="8305800" cy="923330"/>
          </a:xfrm>
          <a:prstGeom prst="rect">
            <a:avLst/>
          </a:prstGeom>
          <a:noFill/>
          <a:ln>
            <a:solidFill>
              <a:schemeClr val="tx1"/>
            </a:solidFill>
          </a:ln>
        </p:spPr>
        <p:txBody>
          <a:bodyPr wrap="square" rtlCol="0">
            <a:spAutoFit/>
          </a:bodyPr>
          <a:lstStyle/>
          <a:p>
            <a:r>
              <a:rPr lang="en-US" i="1" dirty="0"/>
              <a:t>Signatures provided in boxes for “Signature with DP” and “Signature with RTA / Issuer / Company” </a:t>
            </a:r>
            <a:r>
              <a:rPr lang="en-US" b="1" i="1" dirty="0"/>
              <a:t>should exactly match</a:t>
            </a:r>
            <a:r>
              <a:rPr lang="en-US" i="1" dirty="0"/>
              <a:t> with signatures provided to DP and RTA / Issuer / Company earlier.</a:t>
            </a:r>
          </a:p>
        </p:txBody>
      </p:sp>
      <p:sp>
        <p:nvSpPr>
          <p:cNvPr id="1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12</a:t>
            </a:r>
            <a:endParaRPr lang="en-IN" sz="1000" b="0" strike="noStrike" spc="-1" dirty="0">
              <a:latin typeface="Arial"/>
            </a:endParaRPr>
          </a:p>
        </p:txBody>
      </p:sp>
      <p:pic>
        <p:nvPicPr>
          <p:cNvPr id="15"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071917435"/>
      </p:ext>
    </p:extLst>
  </p:cSld>
  <p:clrMapOvr>
    <a:masterClrMapping/>
  </p:clrMapOvr>
  <p:timing>
    <p:tnLst>
      <p:par>
        <p:cTn id="1" dur="indefinite" restart="never" nodeType="tmRoot"/>
      </p:par>
    </p:tnLst>
  </p:timing>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58761" y="-12610"/>
            <a:ext cx="7674271" cy="830997"/>
          </a:xfrm>
          <a:prstGeom prst="rect">
            <a:avLst/>
          </a:prstGeom>
          <a:noFill/>
        </p:spPr>
        <p:txBody>
          <a:bodyPr wrap="square" rtlCol="0">
            <a:spAutoFit/>
          </a:bodyPr>
          <a:lstStyle/>
          <a:p>
            <a:pPr algn="ctr"/>
            <a:r>
              <a:rPr lang="en-US" sz="2400" b="1" dirty="0" smtClean="0">
                <a:cs typeface="Arial" panose="020B0604020202020204" pitchFamily="34" charset="0"/>
              </a:rPr>
              <a:t>Dematerialisation </a:t>
            </a:r>
            <a:r>
              <a:rPr lang="en-US" sz="2400" b="1" dirty="0">
                <a:cs typeface="Arial" panose="020B0604020202020204" pitchFamily="34" charset="0"/>
              </a:rPr>
              <a:t>: Sample Transaction Statement showing Credit of </a:t>
            </a:r>
            <a:r>
              <a:rPr lang="en-US" sz="2400" b="1" dirty="0" err="1" smtClean="0">
                <a:cs typeface="Arial" panose="020B0604020202020204" pitchFamily="34" charset="0"/>
              </a:rPr>
              <a:t>Dematerialised</a:t>
            </a:r>
            <a:r>
              <a:rPr lang="en-US" sz="2400" b="1" dirty="0" smtClean="0">
                <a:cs typeface="Arial" panose="020B0604020202020204" pitchFamily="34" charset="0"/>
              </a:rPr>
              <a:t> </a:t>
            </a:r>
            <a:r>
              <a:rPr lang="en-US" sz="2400" b="1" dirty="0">
                <a:cs typeface="Arial" panose="020B0604020202020204" pitchFamily="34" charset="0"/>
              </a:rPr>
              <a:t>Shares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455" y="1151710"/>
            <a:ext cx="6798648" cy="4653245"/>
          </a:xfrm>
          <a:prstGeom prst="rect">
            <a:avLst/>
          </a:prstGeom>
          <a:ln>
            <a:solidFill>
              <a:schemeClr val="tx1"/>
            </a:solidFill>
          </a:ln>
        </p:spPr>
      </p:pic>
      <p:sp>
        <p:nvSpPr>
          <p:cNvPr id="12" name="Rectangle 11"/>
          <p:cNvSpPr/>
          <p:nvPr/>
        </p:nvSpPr>
        <p:spPr>
          <a:xfrm>
            <a:off x="1524000" y="1685109"/>
            <a:ext cx="1752600"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rgbClr val="FF0000"/>
                </a:solidFill>
                <a:latin typeface="Arial" panose="020B0604020202020204" pitchFamily="34" charset="0"/>
                <a:cs typeface="Arial" panose="020B0604020202020204" pitchFamily="34" charset="0"/>
              </a:rPr>
              <a:t>Name &amp; Address of investor</a:t>
            </a:r>
          </a:p>
        </p:txBody>
      </p:sp>
      <p:sp>
        <p:nvSpPr>
          <p:cNvPr id="13" name="Rectangle 12"/>
          <p:cNvSpPr/>
          <p:nvPr/>
        </p:nvSpPr>
        <p:spPr>
          <a:xfrm>
            <a:off x="1671484" y="3437709"/>
            <a:ext cx="3433916" cy="751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p:cNvSpPr/>
          <p:nvPr/>
        </p:nvSpPr>
        <p:spPr>
          <a:xfrm>
            <a:off x="2438400" y="3285309"/>
            <a:ext cx="533400" cy="76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ectangle 14"/>
          <p:cNvSpPr/>
          <p:nvPr/>
        </p:nvSpPr>
        <p:spPr>
          <a:xfrm>
            <a:off x="4800600" y="3056709"/>
            <a:ext cx="12192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ectangle 15"/>
          <p:cNvSpPr/>
          <p:nvPr/>
        </p:nvSpPr>
        <p:spPr>
          <a:xfrm>
            <a:off x="1905000" y="3894909"/>
            <a:ext cx="6858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ectangle 16"/>
          <p:cNvSpPr/>
          <p:nvPr/>
        </p:nvSpPr>
        <p:spPr>
          <a:xfrm>
            <a:off x="1671484" y="4054575"/>
            <a:ext cx="685800" cy="150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Rectangle 17"/>
          <p:cNvSpPr/>
          <p:nvPr/>
        </p:nvSpPr>
        <p:spPr>
          <a:xfrm>
            <a:off x="4267297" y="1425242"/>
            <a:ext cx="4572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Rectangle 19"/>
          <p:cNvSpPr/>
          <p:nvPr/>
        </p:nvSpPr>
        <p:spPr>
          <a:xfrm>
            <a:off x="5181600" y="1425242"/>
            <a:ext cx="457200"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 name="Rectangle 18"/>
          <p:cNvSpPr/>
          <p:nvPr/>
        </p:nvSpPr>
        <p:spPr>
          <a:xfrm>
            <a:off x="4038601" y="3666309"/>
            <a:ext cx="457297"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Rectangle 21"/>
          <p:cNvSpPr/>
          <p:nvPr/>
        </p:nvSpPr>
        <p:spPr>
          <a:xfrm>
            <a:off x="4876752" y="3666309"/>
            <a:ext cx="457297"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6400800" y="2980510"/>
            <a:ext cx="1676401" cy="246221"/>
          </a:xfrm>
          <a:prstGeom prst="rect">
            <a:avLst/>
          </a:prstGeom>
          <a:noFill/>
          <a:ln>
            <a:solidFill>
              <a:schemeClr val="tx1"/>
            </a:solidFill>
          </a:ln>
        </p:spPr>
        <p:txBody>
          <a:bodyPr wrap="square" rtlCol="0">
            <a:spAutoFit/>
          </a:bodyPr>
          <a:lstStyle/>
          <a:p>
            <a:r>
              <a:rPr lang="en-US" sz="1000" dirty="0">
                <a:solidFill>
                  <a:srgbClr val="FF0000"/>
                </a:solidFill>
              </a:rPr>
              <a:t>Regd Email ID of investor</a:t>
            </a:r>
          </a:p>
        </p:txBody>
      </p:sp>
      <p:cxnSp>
        <p:nvCxnSpPr>
          <p:cNvPr id="5" name="Straight Arrow Connector 4"/>
          <p:cNvCxnSpPr>
            <a:stCxn id="15" idx="3"/>
          </p:cNvCxnSpPr>
          <p:nvPr/>
        </p:nvCxnSpPr>
        <p:spPr>
          <a:xfrm>
            <a:off x="6019800" y="3132909"/>
            <a:ext cx="381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981395" y="1207719"/>
            <a:ext cx="1676303" cy="400110"/>
          </a:xfrm>
          <a:prstGeom prst="rect">
            <a:avLst/>
          </a:prstGeom>
          <a:noFill/>
          <a:ln>
            <a:solidFill>
              <a:schemeClr val="tx1"/>
            </a:solidFill>
          </a:ln>
        </p:spPr>
        <p:txBody>
          <a:bodyPr wrap="square" rtlCol="0">
            <a:spAutoFit/>
          </a:bodyPr>
          <a:lstStyle/>
          <a:p>
            <a:r>
              <a:rPr lang="en-US" sz="1000" dirty="0">
                <a:solidFill>
                  <a:srgbClr val="FF0000"/>
                </a:solidFill>
              </a:rPr>
              <a:t>Unique ID of DP in the system of the depository</a:t>
            </a:r>
          </a:p>
        </p:txBody>
      </p:sp>
      <p:sp>
        <p:nvSpPr>
          <p:cNvPr id="23" name="TextBox 22"/>
          <p:cNvSpPr txBox="1"/>
          <p:nvPr/>
        </p:nvSpPr>
        <p:spPr>
          <a:xfrm>
            <a:off x="6248400" y="1302642"/>
            <a:ext cx="1828800" cy="415498"/>
          </a:xfrm>
          <a:prstGeom prst="rect">
            <a:avLst/>
          </a:prstGeom>
          <a:noFill/>
          <a:ln>
            <a:solidFill>
              <a:schemeClr val="tx1"/>
            </a:solidFill>
          </a:ln>
        </p:spPr>
        <p:txBody>
          <a:bodyPr wrap="square" rtlCol="0">
            <a:spAutoFit/>
          </a:bodyPr>
          <a:lstStyle/>
          <a:p>
            <a:r>
              <a:rPr lang="en-US" sz="1000" dirty="0">
                <a:solidFill>
                  <a:srgbClr val="FF0000"/>
                </a:solidFill>
              </a:rPr>
              <a:t>Unique ID of investor in the system of the depository</a:t>
            </a:r>
          </a:p>
        </p:txBody>
      </p:sp>
      <p:sp>
        <p:nvSpPr>
          <p:cNvPr id="24" name="TextBox 23"/>
          <p:cNvSpPr txBox="1"/>
          <p:nvPr/>
        </p:nvSpPr>
        <p:spPr>
          <a:xfrm>
            <a:off x="6248401" y="3260124"/>
            <a:ext cx="1806869" cy="246221"/>
          </a:xfrm>
          <a:prstGeom prst="rect">
            <a:avLst/>
          </a:prstGeom>
          <a:noFill/>
          <a:ln>
            <a:solidFill>
              <a:schemeClr val="tx1"/>
            </a:solidFill>
          </a:ln>
        </p:spPr>
        <p:txBody>
          <a:bodyPr wrap="square" rtlCol="0">
            <a:spAutoFit/>
          </a:bodyPr>
          <a:lstStyle/>
          <a:p>
            <a:r>
              <a:rPr lang="en-US" sz="1000" dirty="0">
                <a:solidFill>
                  <a:srgbClr val="FF0000"/>
                </a:solidFill>
              </a:rPr>
              <a:t>Regd Mobile No. of investor</a:t>
            </a:r>
          </a:p>
        </p:txBody>
      </p:sp>
      <p:cxnSp>
        <p:nvCxnSpPr>
          <p:cNvPr id="8" name="Straight Arrow Connector 7"/>
          <p:cNvCxnSpPr/>
          <p:nvPr/>
        </p:nvCxnSpPr>
        <p:spPr>
          <a:xfrm flipH="1">
            <a:off x="3657697" y="1607829"/>
            <a:ext cx="609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0" idx="3"/>
          </p:cNvCxnSpPr>
          <p:nvPr/>
        </p:nvCxnSpPr>
        <p:spPr>
          <a:xfrm flipV="1">
            <a:off x="5638800" y="1425242"/>
            <a:ext cx="609600" cy="76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endCxn id="24" idx="1"/>
          </p:cNvCxnSpPr>
          <p:nvPr/>
        </p:nvCxnSpPr>
        <p:spPr>
          <a:xfrm>
            <a:off x="2971800" y="3361510"/>
            <a:ext cx="3276600" cy="21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Oval 26"/>
          <p:cNvSpPr/>
          <p:nvPr/>
        </p:nvSpPr>
        <p:spPr>
          <a:xfrm>
            <a:off x="5288606" y="4688176"/>
            <a:ext cx="761999" cy="10668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357284" y="4764376"/>
            <a:ext cx="1071716" cy="36735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13</a:t>
            </a:r>
            <a:endParaRPr lang="en-IN" sz="1000" b="0" strike="noStrike" spc="-1" dirty="0">
              <a:latin typeface="Arial"/>
            </a:endParaRPr>
          </a:p>
        </p:txBody>
      </p:sp>
      <p:pic>
        <p:nvPicPr>
          <p:cNvPr id="30"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1487215806"/>
      </p:ext>
    </p:extLst>
  </p:cSld>
  <p:clrMapOvr>
    <a:masterClrMapping/>
  </p:clrMapOvr>
  <p:timing>
    <p:tnLst>
      <p:par>
        <p:cTn id="1" dur="indefinite" restart="never" nodeType="tmRoot"/>
      </p:par>
    </p:tnLst>
  </p:timing>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93723" y="262979"/>
            <a:ext cx="6661548" cy="523220"/>
          </a:xfrm>
          <a:prstGeom prst="rect">
            <a:avLst/>
          </a:prstGeom>
          <a:noFill/>
        </p:spPr>
        <p:txBody>
          <a:bodyPr wrap="square" rtlCol="0">
            <a:spAutoFit/>
          </a:bodyPr>
          <a:lstStyle/>
          <a:p>
            <a:pPr algn="ctr"/>
            <a:r>
              <a:rPr lang="en-US" sz="2800" b="1" dirty="0" smtClean="0">
                <a:cs typeface="Arial" panose="020B0604020202020204" pitchFamily="34" charset="0"/>
              </a:rPr>
              <a:t>Dematerialisation </a:t>
            </a:r>
            <a:r>
              <a:rPr lang="en-US" sz="2800" b="1" dirty="0">
                <a:cs typeface="Arial" panose="020B0604020202020204" pitchFamily="34" charset="0"/>
              </a:rPr>
              <a:t>: Mutual Fund Units</a:t>
            </a:r>
          </a:p>
        </p:txBody>
      </p:sp>
      <p:sp>
        <p:nvSpPr>
          <p:cNvPr id="5" name="TextBox 4"/>
          <p:cNvSpPr txBox="1"/>
          <p:nvPr/>
        </p:nvSpPr>
        <p:spPr>
          <a:xfrm>
            <a:off x="457297" y="992778"/>
            <a:ext cx="8974086" cy="5078313"/>
          </a:xfrm>
          <a:prstGeom prst="rect">
            <a:avLst/>
          </a:prstGeom>
          <a:noFill/>
        </p:spPr>
        <p:txBody>
          <a:bodyPr wrap="square" rtlCol="0">
            <a:spAutoFit/>
          </a:bodyPr>
          <a:lstStyle/>
          <a:p>
            <a:pPr marL="342900" indent="-342900" algn="just">
              <a:buFont typeface="Wingdings" panose="05000000000000000000" pitchFamily="2" charset="2"/>
              <a:buChar char="Ø"/>
            </a:pPr>
            <a:r>
              <a:rPr lang="en-US" sz="2200" dirty="0" smtClean="0"/>
              <a:t>Following Mutual Funds have the option to convert/ subscribe to </a:t>
            </a:r>
            <a:r>
              <a:rPr lang="en-US" sz="2200" dirty="0" err="1" smtClean="0"/>
              <a:t>Demat</a:t>
            </a:r>
            <a:r>
              <a:rPr lang="en-US" sz="2200" dirty="0" smtClean="0"/>
              <a:t> Form</a:t>
            </a:r>
            <a:r>
              <a:rPr lang="en-US" sz="2000" dirty="0" smtClean="0"/>
              <a:t>:</a:t>
            </a:r>
          </a:p>
          <a:p>
            <a:pPr algn="just"/>
            <a:endParaRPr lang="en-US" sz="2000" dirty="0"/>
          </a:p>
          <a:p>
            <a:pPr marL="540000" indent="-342900" algn="just">
              <a:buFontTx/>
              <a:buChar char="-"/>
            </a:pPr>
            <a:r>
              <a:rPr lang="en-US" sz="2000" dirty="0" smtClean="0"/>
              <a:t>All existing </a:t>
            </a:r>
            <a:r>
              <a:rPr lang="en-US" sz="2000" dirty="0"/>
              <a:t>mutual fund units issued by all the mutual fund </a:t>
            </a:r>
            <a:r>
              <a:rPr lang="en-US" sz="2000" dirty="0" smtClean="0"/>
              <a:t>companies.</a:t>
            </a:r>
          </a:p>
          <a:p>
            <a:pPr marL="540000" indent="-342900" algn="just">
              <a:buFontTx/>
              <a:buChar char="-"/>
            </a:pPr>
            <a:r>
              <a:rPr lang="en-US" sz="2000" dirty="0" smtClean="0"/>
              <a:t>All </a:t>
            </a:r>
            <a:r>
              <a:rPr lang="en-US" sz="2000" dirty="0"/>
              <a:t>New Fund Offers (</a:t>
            </a:r>
            <a:r>
              <a:rPr lang="en-US" sz="2000" dirty="0" smtClean="0"/>
              <a:t>NFOs).</a:t>
            </a:r>
          </a:p>
          <a:p>
            <a:pPr marL="540000" indent="-342900" algn="just">
              <a:buFontTx/>
              <a:buChar char="-"/>
            </a:pPr>
            <a:r>
              <a:rPr lang="en-US" sz="2000" dirty="0" smtClean="0"/>
              <a:t>All existing mutual fund investments through SIP mode</a:t>
            </a:r>
          </a:p>
          <a:p>
            <a:pPr marL="342900" indent="-342900" algn="just">
              <a:buFontTx/>
              <a:buChar char="-"/>
            </a:pPr>
            <a:endParaRPr lang="en-US" dirty="0"/>
          </a:p>
          <a:p>
            <a:pPr marL="342900" indent="-342900" algn="just">
              <a:buFont typeface="Wingdings" panose="05000000000000000000" pitchFamily="2" charset="2"/>
              <a:buChar char="Ø"/>
            </a:pPr>
            <a:r>
              <a:rPr lang="en-US" sz="2200" dirty="0"/>
              <a:t>ISIN of your mutual fund units </a:t>
            </a:r>
            <a:r>
              <a:rPr lang="en-US" sz="2000" dirty="0" smtClean="0"/>
              <a:t>– </a:t>
            </a:r>
          </a:p>
          <a:p>
            <a:pPr marL="342900" indent="-342900" algn="just">
              <a:buFont typeface="Wingdings" panose="05000000000000000000" pitchFamily="2" charset="2"/>
              <a:buChar char="Ø"/>
            </a:pPr>
            <a:endParaRPr lang="en-US" sz="2000" dirty="0" smtClean="0"/>
          </a:p>
          <a:p>
            <a:pPr marL="540000" indent="-342900" algn="just">
              <a:buFontTx/>
              <a:buChar char="-"/>
            </a:pPr>
            <a:r>
              <a:rPr lang="en-US" sz="2000" dirty="0" smtClean="0"/>
              <a:t>Can </a:t>
            </a:r>
            <a:r>
              <a:rPr lang="en-US" sz="2000" dirty="0"/>
              <a:t>be seen in the Statement of Account / Consolidated Account Statement (CAS) </a:t>
            </a:r>
            <a:endParaRPr lang="en-US" sz="2000" dirty="0" smtClean="0"/>
          </a:p>
          <a:p>
            <a:pPr marL="540000" indent="-342900" algn="just">
              <a:buFontTx/>
              <a:buChar char="-"/>
            </a:pPr>
            <a:r>
              <a:rPr lang="en-US" sz="2000" dirty="0" smtClean="0"/>
              <a:t>Can </a:t>
            </a:r>
            <a:r>
              <a:rPr lang="en-US" sz="2000" dirty="0"/>
              <a:t>be searched at website of CDSL/NSDL</a:t>
            </a:r>
            <a:r>
              <a:rPr lang="en-US" sz="2000" dirty="0" smtClean="0"/>
              <a:t>.</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Investor needs to submit a ‘</a:t>
            </a:r>
            <a:r>
              <a:rPr lang="en-US" sz="2000" b="1" u="sng" dirty="0"/>
              <a:t>Conversion Request Form</a:t>
            </a:r>
            <a:r>
              <a:rPr lang="en-US" sz="2000" dirty="0"/>
              <a:t>’ along with </a:t>
            </a:r>
            <a:r>
              <a:rPr lang="en-US" sz="2000" b="1" u="sng" dirty="0"/>
              <a:t>Self Attested Statement of Account</a:t>
            </a:r>
            <a:r>
              <a:rPr lang="en-US" sz="2000" dirty="0"/>
              <a:t> received from Mutual Fund to the Depository Participant (DP</a:t>
            </a:r>
            <a:r>
              <a:rPr lang="en-US" sz="2000" dirty="0" smtClean="0"/>
              <a:t>).</a:t>
            </a:r>
            <a:endParaRPr lang="en-US" sz="2000" dirty="0"/>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14</a:t>
            </a:r>
            <a:endParaRPr lang="en-IN" sz="1000" b="0" strike="noStrike" spc="-1" dirty="0">
              <a:latin typeface="Arial"/>
            </a:endParaRPr>
          </a:p>
        </p:txBody>
      </p:sp>
      <p:pic>
        <p:nvPicPr>
          <p:cNvPr id="8"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1745834256"/>
      </p:ext>
    </p:extLst>
  </p:cSld>
  <p:clrMapOvr>
    <a:masterClrMapping/>
  </p:clrMapOvr>
  <p:timing>
    <p:tnLst>
      <p:par>
        <p:cTn id="1" dur="indefinite" restart="never" nodeType="tmRoot"/>
      </p:par>
    </p:tnLst>
  </p:timing>
</p:sld>
</file>

<file path=ppt/slides/slide1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52947" y="-47464"/>
            <a:ext cx="6661548" cy="954107"/>
          </a:xfrm>
          <a:prstGeom prst="rect">
            <a:avLst/>
          </a:prstGeom>
          <a:noFill/>
        </p:spPr>
        <p:txBody>
          <a:bodyPr wrap="square" rtlCol="0">
            <a:spAutoFit/>
          </a:bodyPr>
          <a:lstStyle/>
          <a:p>
            <a:pPr algn="ctr"/>
            <a:r>
              <a:rPr lang="en-US" sz="2800" b="1" dirty="0" smtClean="0">
                <a:cs typeface="Arial" panose="020B0604020202020204" pitchFamily="34" charset="0"/>
              </a:rPr>
              <a:t>Dematerialisation </a:t>
            </a:r>
            <a:r>
              <a:rPr lang="en-US" sz="2800" b="1" dirty="0">
                <a:cs typeface="Arial" panose="020B0604020202020204" pitchFamily="34" charset="0"/>
              </a:rPr>
              <a:t>: Sample </a:t>
            </a:r>
            <a:r>
              <a:rPr lang="en-US" sz="2800" b="1" dirty="0" err="1" smtClean="0">
                <a:cs typeface="Arial" panose="020B0604020202020204" pitchFamily="34" charset="0"/>
              </a:rPr>
              <a:t>Demat</a:t>
            </a:r>
            <a:r>
              <a:rPr lang="en-US" sz="2800" b="1" dirty="0" smtClean="0">
                <a:cs typeface="Arial" panose="020B0604020202020204" pitchFamily="34" charset="0"/>
              </a:rPr>
              <a:t> </a:t>
            </a:r>
            <a:r>
              <a:rPr lang="en-US" sz="2800" b="1" dirty="0">
                <a:cs typeface="Arial" panose="020B0604020202020204" pitchFamily="34" charset="0"/>
              </a:rPr>
              <a:t>Request Form (Mutual Fund Units)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63" y="1369423"/>
            <a:ext cx="8749279" cy="3990009"/>
          </a:xfrm>
          <a:prstGeom prst="rect">
            <a:avLst/>
          </a:prstGeom>
          <a:ln>
            <a:solidFill>
              <a:schemeClr val="tx1"/>
            </a:solidFill>
          </a:ln>
        </p:spPr>
      </p:pic>
      <p:sp>
        <p:nvSpPr>
          <p:cNvPr id="4" name="Rectangle 3"/>
          <p:cNvSpPr/>
          <p:nvPr/>
        </p:nvSpPr>
        <p:spPr>
          <a:xfrm>
            <a:off x="1918062" y="2207622"/>
            <a:ext cx="2590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p:cNvSpPr/>
          <p:nvPr/>
        </p:nvSpPr>
        <p:spPr>
          <a:xfrm>
            <a:off x="1994262" y="2512422"/>
            <a:ext cx="7162800" cy="533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413862" y="2207622"/>
            <a:ext cx="27432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98862" y="3884022"/>
            <a:ext cx="9906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327824" y="3887013"/>
            <a:ext cx="697549" cy="20130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499570" y="3859726"/>
            <a:ext cx="771293" cy="2286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294526" y="3859749"/>
            <a:ext cx="9906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994262" y="3882965"/>
            <a:ext cx="9906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49708" y="3859693"/>
            <a:ext cx="771293" cy="2286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39374" y="3882966"/>
            <a:ext cx="512689"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496763" y="3882965"/>
            <a:ext cx="512689"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98862" y="4288073"/>
            <a:ext cx="9906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8327824" y="4291064"/>
            <a:ext cx="697549" cy="20130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499570" y="4263777"/>
            <a:ext cx="771293" cy="2286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294526" y="4263800"/>
            <a:ext cx="9906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994262" y="4287016"/>
            <a:ext cx="9906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649708" y="4263744"/>
            <a:ext cx="771293" cy="2286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739374" y="4287017"/>
            <a:ext cx="512689"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7496763" y="4287016"/>
            <a:ext cx="512689"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698862" y="4709452"/>
            <a:ext cx="9906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327824" y="4712443"/>
            <a:ext cx="697549" cy="20130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499570" y="4685156"/>
            <a:ext cx="771293" cy="2286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294526" y="4685179"/>
            <a:ext cx="9906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1994262" y="4708395"/>
            <a:ext cx="9906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649708" y="4685123"/>
            <a:ext cx="771293" cy="2286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6739374" y="4708396"/>
            <a:ext cx="512689"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7496763" y="4708395"/>
            <a:ext cx="512689"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15</a:t>
            </a:r>
            <a:endParaRPr lang="en-IN" sz="1000" b="0" strike="noStrike" spc="-1" dirty="0">
              <a:latin typeface="Arial"/>
            </a:endParaRPr>
          </a:p>
        </p:txBody>
      </p:sp>
      <p:pic>
        <p:nvPicPr>
          <p:cNvPr id="38"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579172007"/>
      </p:ext>
    </p:extLst>
  </p:cSld>
  <p:clrMapOvr>
    <a:masterClrMapping/>
  </p:clrMapOvr>
  <p:timing>
    <p:tnLst>
      <p:par>
        <p:cTn id="1" dur="indefinite" restart="never" nodeType="tmRoot"/>
      </p:par>
    </p:tnLst>
  </p:timing>
</p:sld>
</file>

<file path=ppt/slides/slide1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68052" y="27180"/>
            <a:ext cx="6661548" cy="954107"/>
          </a:xfrm>
          <a:prstGeom prst="rect">
            <a:avLst/>
          </a:prstGeom>
          <a:noFill/>
        </p:spPr>
        <p:txBody>
          <a:bodyPr wrap="square" rtlCol="0">
            <a:spAutoFit/>
          </a:bodyPr>
          <a:lstStyle/>
          <a:p>
            <a:pPr algn="ctr"/>
            <a:r>
              <a:rPr lang="en-US" sz="2800" b="1" dirty="0" smtClean="0">
                <a:cs typeface="Arial" panose="020B0604020202020204" pitchFamily="34" charset="0"/>
              </a:rPr>
              <a:t>Dematerialisation </a:t>
            </a:r>
            <a:r>
              <a:rPr lang="en-US" sz="2800" b="1" dirty="0">
                <a:cs typeface="Arial" panose="020B0604020202020204" pitchFamily="34" charset="0"/>
              </a:rPr>
              <a:t>: Sample </a:t>
            </a:r>
            <a:r>
              <a:rPr lang="en-US" sz="2800" b="1" dirty="0" err="1" smtClean="0">
                <a:cs typeface="Arial" panose="020B0604020202020204" pitchFamily="34" charset="0"/>
              </a:rPr>
              <a:t>Demat</a:t>
            </a:r>
            <a:r>
              <a:rPr lang="en-US" sz="2800" b="1" dirty="0" smtClean="0">
                <a:cs typeface="Arial" panose="020B0604020202020204" pitchFamily="34" charset="0"/>
              </a:rPr>
              <a:t> </a:t>
            </a:r>
            <a:r>
              <a:rPr lang="en-US" sz="2800" b="1" dirty="0">
                <a:cs typeface="Arial" panose="020B0604020202020204" pitchFamily="34" charset="0"/>
              </a:rPr>
              <a:t>Request Form (Mutual Fund Units)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00" y="1524000"/>
            <a:ext cx="8915400" cy="2851554"/>
          </a:xfrm>
          <a:prstGeom prst="rect">
            <a:avLst/>
          </a:prstGeom>
          <a:ln>
            <a:solidFill>
              <a:schemeClr val="tx1"/>
            </a:solidFill>
          </a:ln>
        </p:spPr>
      </p:pic>
      <p:sp>
        <p:nvSpPr>
          <p:cNvPr id="4" name="Rectangle 3"/>
          <p:cNvSpPr/>
          <p:nvPr/>
        </p:nvSpPr>
        <p:spPr>
          <a:xfrm>
            <a:off x="2228400" y="2438400"/>
            <a:ext cx="1981200" cy="1752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181400" y="2438400"/>
            <a:ext cx="1981200" cy="1752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666897" y="2438400"/>
            <a:ext cx="1981200" cy="1752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04400" y="4800601"/>
            <a:ext cx="8305800" cy="646331"/>
          </a:xfrm>
          <a:prstGeom prst="rect">
            <a:avLst/>
          </a:prstGeom>
          <a:noFill/>
          <a:ln>
            <a:solidFill>
              <a:schemeClr val="tx1"/>
            </a:solidFill>
          </a:ln>
        </p:spPr>
        <p:txBody>
          <a:bodyPr wrap="square" rtlCol="0">
            <a:spAutoFit/>
          </a:bodyPr>
          <a:lstStyle/>
          <a:p>
            <a:r>
              <a:rPr lang="en-US" i="1" dirty="0"/>
              <a:t>Signatures provided in boxes for “Signature with DP” and “Signature with RTA” </a:t>
            </a:r>
            <a:r>
              <a:rPr lang="en-US" b="1" i="1" dirty="0"/>
              <a:t>should exactly match</a:t>
            </a:r>
            <a:r>
              <a:rPr lang="en-US" i="1" dirty="0"/>
              <a:t> with signatures provided to DP and RTA earlier.</a:t>
            </a:r>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16</a:t>
            </a:r>
            <a:endParaRPr lang="en-IN" sz="1000" b="0" strike="noStrike" spc="-1" dirty="0">
              <a:latin typeface="Arial"/>
            </a:endParaRPr>
          </a:p>
        </p:txBody>
      </p:sp>
      <p:pic>
        <p:nvPicPr>
          <p:cNvPr id="11"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2127944705"/>
      </p:ext>
    </p:extLst>
  </p:cSld>
  <p:clrMapOvr>
    <a:masterClrMapping/>
  </p:clrMapOvr>
  <p:timing>
    <p:tnLst>
      <p:par>
        <p:cTn id="1" dur="indefinite" restart="never" nodeType="tmRoot"/>
      </p:par>
    </p:tnLst>
  </p:timing>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67597" y="0"/>
            <a:ext cx="6661548" cy="954107"/>
          </a:xfrm>
          <a:prstGeom prst="rect">
            <a:avLst/>
          </a:prstGeom>
          <a:noFill/>
        </p:spPr>
        <p:txBody>
          <a:bodyPr wrap="square" rtlCol="0">
            <a:spAutoFit/>
          </a:bodyPr>
          <a:lstStyle/>
          <a:p>
            <a:pPr algn="ctr"/>
            <a:r>
              <a:rPr lang="en-US" sz="2800" b="1" dirty="0" smtClean="0">
                <a:cs typeface="Arial" panose="020B0604020202020204" pitchFamily="34" charset="0"/>
              </a:rPr>
              <a:t>Dematerialisation </a:t>
            </a:r>
            <a:r>
              <a:rPr lang="en-US" sz="2800" b="1" dirty="0">
                <a:cs typeface="Arial" panose="020B0604020202020204" pitchFamily="34" charset="0"/>
              </a:rPr>
              <a:t>: Rejection of </a:t>
            </a:r>
            <a:r>
              <a:rPr lang="en-US" sz="2800" b="1" dirty="0" err="1" smtClean="0">
                <a:cs typeface="Arial" panose="020B0604020202020204" pitchFamily="34" charset="0"/>
              </a:rPr>
              <a:t>Demat</a:t>
            </a:r>
            <a:r>
              <a:rPr lang="en-US" sz="2800" b="1" dirty="0" smtClean="0">
                <a:cs typeface="Arial" panose="020B0604020202020204" pitchFamily="34" charset="0"/>
              </a:rPr>
              <a:t> </a:t>
            </a:r>
            <a:r>
              <a:rPr lang="en-US" sz="2800" b="1" dirty="0">
                <a:cs typeface="Arial" panose="020B0604020202020204" pitchFamily="34" charset="0"/>
              </a:rPr>
              <a:t>Request Form (DRF)</a:t>
            </a:r>
          </a:p>
        </p:txBody>
      </p:sp>
      <p:sp>
        <p:nvSpPr>
          <p:cNvPr id="3" name="TextBox 2"/>
          <p:cNvSpPr txBox="1"/>
          <p:nvPr/>
        </p:nvSpPr>
        <p:spPr>
          <a:xfrm>
            <a:off x="399600" y="954107"/>
            <a:ext cx="8991600" cy="5693866"/>
          </a:xfrm>
          <a:prstGeom prst="rect">
            <a:avLst/>
          </a:prstGeom>
          <a:noFill/>
        </p:spPr>
        <p:txBody>
          <a:bodyPr wrap="square" rtlCol="0">
            <a:spAutoFit/>
          </a:bodyPr>
          <a:lstStyle/>
          <a:p>
            <a:pPr algn="ctr"/>
            <a:r>
              <a:rPr lang="en-US" sz="2400" b="1" u="sng" dirty="0"/>
              <a:t>Some common reasons for rejection of DRF :</a:t>
            </a:r>
          </a:p>
          <a:p>
            <a:pPr marL="285750" indent="-285750" algn="just">
              <a:buFont typeface="Wingdings" panose="05000000000000000000" pitchFamily="2" charset="2"/>
              <a:buChar char="Ø"/>
            </a:pPr>
            <a:r>
              <a:rPr lang="en-US" sz="2000" dirty="0" smtClean="0"/>
              <a:t>Incorrect Holder(s) name </a:t>
            </a:r>
          </a:p>
          <a:p>
            <a:pPr marL="285750" indent="-285750" algn="just">
              <a:buFont typeface="Wingdings" panose="05000000000000000000" pitchFamily="2" charset="2"/>
              <a:buChar char="Ø"/>
            </a:pPr>
            <a:r>
              <a:rPr lang="en-US" sz="2000" dirty="0" smtClean="0"/>
              <a:t>Certificate details mismatch </a:t>
            </a:r>
          </a:p>
          <a:p>
            <a:pPr marL="285750" indent="-285750" algn="just">
              <a:buFont typeface="Wingdings" panose="05000000000000000000" pitchFamily="2" charset="2"/>
              <a:buChar char="Ø"/>
            </a:pPr>
            <a:r>
              <a:rPr lang="en-US" sz="2000" dirty="0" err="1" smtClean="0"/>
              <a:t>Demat</a:t>
            </a:r>
            <a:r>
              <a:rPr lang="en-US" sz="2000" dirty="0" smtClean="0"/>
              <a:t> request initiated under wrong ISIN </a:t>
            </a:r>
          </a:p>
          <a:p>
            <a:pPr marL="285750" indent="-285750" algn="just">
              <a:buFont typeface="Wingdings" panose="05000000000000000000" pitchFamily="2" charset="2"/>
              <a:buChar char="Ø"/>
            </a:pPr>
            <a:r>
              <a:rPr lang="en-US" sz="2000" dirty="0" smtClean="0"/>
              <a:t>Transmission Form / Death Certificate not submitted </a:t>
            </a:r>
          </a:p>
          <a:p>
            <a:pPr marL="285750" indent="-285750" algn="just">
              <a:buFont typeface="Wingdings" panose="05000000000000000000" pitchFamily="2" charset="2"/>
              <a:buChar char="Ø"/>
            </a:pPr>
            <a:r>
              <a:rPr lang="en-US" sz="2000" dirty="0" smtClean="0"/>
              <a:t>DRF not signed / stamped by DP</a:t>
            </a:r>
          </a:p>
          <a:p>
            <a:pPr marL="285750" indent="-285750" algn="just">
              <a:buFont typeface="Wingdings" panose="05000000000000000000" pitchFamily="2" charset="2"/>
              <a:buChar char="Ø"/>
            </a:pPr>
            <a:r>
              <a:rPr lang="en-US" sz="2000" dirty="0" smtClean="0"/>
              <a:t>Signature mismatch</a:t>
            </a:r>
          </a:p>
          <a:p>
            <a:pPr marL="285750" indent="-285750" algn="just">
              <a:buFont typeface="Wingdings" panose="05000000000000000000" pitchFamily="2" charset="2"/>
              <a:buChar char="Ø"/>
            </a:pPr>
            <a:r>
              <a:rPr lang="en-US" sz="2000" dirty="0" smtClean="0">
                <a:solidFill>
                  <a:srgbClr val="FF0000"/>
                </a:solidFill>
              </a:rPr>
              <a:t>Verification of Share Certificate(s) not received from RTA within prescribed timelines</a:t>
            </a:r>
          </a:p>
          <a:p>
            <a:pPr marL="285750" indent="-285750" algn="just">
              <a:buFont typeface="Wingdings" panose="05000000000000000000" pitchFamily="2" charset="2"/>
              <a:buChar char="Ø"/>
            </a:pPr>
            <a:r>
              <a:rPr lang="en-US" sz="2000" dirty="0" smtClean="0"/>
              <a:t>Mismatch between actual quantity of shares and quantity of shares mentioned in DRF</a:t>
            </a:r>
          </a:p>
          <a:p>
            <a:pPr marL="285750" indent="-285750" algn="just">
              <a:buFont typeface="Wingdings" panose="05000000000000000000" pitchFamily="2" charset="2"/>
              <a:buChar char="Ø"/>
            </a:pPr>
            <a:r>
              <a:rPr lang="en-US" sz="2000" dirty="0" smtClean="0"/>
              <a:t>Shares under “stop transfer” / court injunction</a:t>
            </a:r>
          </a:p>
          <a:p>
            <a:pPr marL="285750" indent="-285750" algn="just">
              <a:buFont typeface="Wingdings" panose="05000000000000000000" pitchFamily="2" charset="2"/>
              <a:buChar char="Ø"/>
            </a:pPr>
            <a:r>
              <a:rPr lang="en-US" sz="2000" dirty="0" smtClean="0">
                <a:solidFill>
                  <a:srgbClr val="FF0000"/>
                </a:solidFill>
              </a:rPr>
              <a:t>Allotment / Call Payment receipt not attached </a:t>
            </a:r>
          </a:p>
          <a:p>
            <a:pPr marL="285750" indent="-285750" algn="just">
              <a:buFont typeface="Wingdings" panose="05000000000000000000" pitchFamily="2" charset="2"/>
              <a:buChar char="Ø"/>
            </a:pPr>
            <a:r>
              <a:rPr lang="en-US" sz="2000" dirty="0" smtClean="0"/>
              <a:t>Certificates submitted are “reported as stole”</a:t>
            </a:r>
          </a:p>
          <a:p>
            <a:pPr marL="285750" indent="-285750" algn="just">
              <a:buFont typeface="Wingdings" panose="05000000000000000000" pitchFamily="2" charset="2"/>
              <a:buChar char="Ø"/>
            </a:pPr>
            <a:r>
              <a:rPr lang="en-US" sz="2000" dirty="0" smtClean="0"/>
              <a:t>Duplicate certificates already issued </a:t>
            </a:r>
          </a:p>
          <a:p>
            <a:pPr marL="285750" indent="-285750" algn="just">
              <a:buFont typeface="Wingdings" panose="05000000000000000000" pitchFamily="2" charset="2"/>
              <a:buChar char="Ø"/>
            </a:pPr>
            <a:r>
              <a:rPr lang="en-US" sz="2000" dirty="0" smtClean="0"/>
              <a:t>Old defunct certificates surrendered for </a:t>
            </a:r>
            <a:r>
              <a:rPr lang="en-US" sz="2000" dirty="0" err="1" smtClean="0"/>
              <a:t>Demat</a:t>
            </a:r>
            <a:endParaRPr lang="en-US" sz="2000" dirty="0" smtClean="0"/>
          </a:p>
          <a:p>
            <a:pPr marL="285750" indent="-285750" algn="just">
              <a:buFont typeface="Wingdings" panose="05000000000000000000" pitchFamily="2" charset="2"/>
              <a:buChar char="Ø"/>
            </a:pPr>
            <a:r>
              <a:rPr lang="en-US" sz="2000" dirty="0" smtClean="0"/>
              <a:t>Forfeited securities surrendered for </a:t>
            </a:r>
            <a:r>
              <a:rPr lang="en-US" sz="2000" dirty="0" err="1" smtClean="0"/>
              <a:t>Demat</a:t>
            </a:r>
            <a:endParaRPr lang="en-US" sz="2000" dirty="0" smtClean="0"/>
          </a:p>
          <a:p>
            <a:pPr marL="285750" indent="-285750" algn="just">
              <a:buFont typeface="Wingdings" panose="05000000000000000000" pitchFamily="2" charset="2"/>
              <a:buChar char="Ø"/>
            </a:pPr>
            <a:r>
              <a:rPr lang="en-US" sz="2000" dirty="0" smtClean="0"/>
              <a:t>Forged endorsement on certificate </a:t>
            </a:r>
            <a:endParaRPr lang="en-US"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17</a:t>
            </a:r>
            <a:endParaRPr lang="en-IN" sz="1000" b="0" strike="noStrike" spc="-1" dirty="0">
              <a:latin typeface="Arial"/>
            </a:endParaRPr>
          </a:p>
        </p:txBody>
      </p:sp>
      <p:pic>
        <p:nvPicPr>
          <p:cNvPr id="8"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035943601"/>
      </p:ext>
    </p:extLst>
  </p:cSld>
  <p:clrMapOvr>
    <a:masterClrMapping/>
  </p:clrMapOvr>
  <p:timing>
    <p:tnLst>
      <p:par>
        <p:cTn id="1" dur="indefinite" restart="never" nodeType="tmRoot"/>
      </p:par>
    </p:tnLst>
  </p:timing>
</p:sld>
</file>

<file path=ppt/slides/slide18.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02283" y="27180"/>
            <a:ext cx="6661548" cy="954107"/>
          </a:xfrm>
          <a:prstGeom prst="rect">
            <a:avLst/>
          </a:prstGeom>
          <a:noFill/>
        </p:spPr>
        <p:txBody>
          <a:bodyPr wrap="square" rtlCol="0">
            <a:spAutoFit/>
          </a:bodyPr>
          <a:lstStyle/>
          <a:p>
            <a:pPr algn="ctr"/>
            <a:r>
              <a:rPr lang="en-US" sz="2800" b="1" dirty="0" smtClean="0">
                <a:cs typeface="Arial" panose="020B0604020202020204" pitchFamily="34" charset="0"/>
              </a:rPr>
              <a:t>Dematerialisation </a:t>
            </a:r>
            <a:r>
              <a:rPr lang="en-US" sz="2800" b="1" dirty="0">
                <a:cs typeface="Arial" panose="020B0604020202020204" pitchFamily="34" charset="0"/>
              </a:rPr>
              <a:t>: What to do if </a:t>
            </a:r>
            <a:r>
              <a:rPr lang="en-US" sz="2800" b="1" dirty="0" err="1" smtClean="0">
                <a:cs typeface="Arial" panose="020B0604020202020204" pitchFamily="34" charset="0"/>
              </a:rPr>
              <a:t>Demat</a:t>
            </a:r>
            <a:r>
              <a:rPr lang="en-US" sz="2800" b="1" dirty="0" smtClean="0">
                <a:cs typeface="Arial" panose="020B0604020202020204" pitchFamily="34" charset="0"/>
              </a:rPr>
              <a:t> </a:t>
            </a:r>
            <a:r>
              <a:rPr lang="en-US" sz="2800" b="1" dirty="0">
                <a:cs typeface="Arial" panose="020B0604020202020204" pitchFamily="34" charset="0"/>
              </a:rPr>
              <a:t>Request is rejected ?</a:t>
            </a:r>
          </a:p>
        </p:txBody>
      </p:sp>
      <p:sp>
        <p:nvSpPr>
          <p:cNvPr id="3" name="TextBox 2"/>
          <p:cNvSpPr txBox="1"/>
          <p:nvPr/>
        </p:nvSpPr>
        <p:spPr>
          <a:xfrm>
            <a:off x="518160" y="1127760"/>
            <a:ext cx="8686800" cy="1200329"/>
          </a:xfrm>
          <a:prstGeom prst="rect">
            <a:avLst/>
          </a:prstGeom>
          <a:noFill/>
        </p:spPr>
        <p:txBody>
          <a:bodyPr wrap="square" rtlCol="0">
            <a:spAutoFit/>
          </a:bodyPr>
          <a:lstStyle/>
          <a:p>
            <a:pPr algn="ctr"/>
            <a:r>
              <a:rPr lang="en-US" sz="2400" b="1" u="sng" dirty="0"/>
              <a:t>Steps to be taken after rejection of DRF :</a:t>
            </a:r>
          </a:p>
          <a:p>
            <a:pPr marL="342900" indent="-342900">
              <a:buFont typeface="Wingdings" panose="05000000000000000000" pitchFamily="2" charset="2"/>
              <a:buChar char="ü"/>
            </a:pPr>
            <a:endParaRPr lang="en-US" sz="2400" dirty="0" smtClean="0"/>
          </a:p>
          <a:p>
            <a:pPr marL="342900" indent="-342900">
              <a:buFont typeface="Wingdings" panose="05000000000000000000" pitchFamily="2" charset="2"/>
              <a:buChar char="ü"/>
            </a:pPr>
            <a:endParaRPr lang="en-US" sz="2400" dirty="0"/>
          </a:p>
        </p:txBody>
      </p:sp>
      <p:graphicFrame>
        <p:nvGraphicFramePr>
          <p:cNvPr id="9" name="Diagram 8"/>
          <p:cNvGraphicFramePr/>
          <p:nvPr>
            <p:extLst>
              <p:ext uri="{D42A27DB-BD31-4B8C-83A1-F6EECF244321}">
                <p14:modId xmlns:p14="http://schemas.microsoft.com/office/powerpoint/2010/main" val="2534014099"/>
              </p:ext>
            </p:extLst>
          </p:nvPr>
        </p:nvGraphicFramePr>
        <p:xfrm>
          <a:off x="518159" y="1727924"/>
          <a:ext cx="8939349" cy="4045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18</a:t>
            </a:r>
            <a:endParaRPr lang="en-IN" sz="1000" b="0" strike="noStrike" spc="-1" dirty="0">
              <a:latin typeface="Arial"/>
            </a:endParaRPr>
          </a:p>
        </p:txBody>
      </p:sp>
      <p:pic>
        <p:nvPicPr>
          <p:cNvPr id="8"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2112260628"/>
      </p:ext>
    </p:extLst>
  </p:cSld>
  <p:clrMapOvr>
    <a:masterClrMapping/>
  </p:clrMapOvr>
  <p:timing>
    <p:tnLst>
      <p:par>
        <p:cTn id="1" dur="indefinite" restart="never" nodeType="tmRoot"/>
      </p:par>
    </p:tnLst>
  </p:timing>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949" y="2555967"/>
            <a:ext cx="6096000" cy="1015663"/>
          </a:xfrm>
          <a:prstGeom prst="rect">
            <a:avLst/>
          </a:prstGeom>
          <a:noFill/>
        </p:spPr>
        <p:txBody>
          <a:bodyPr wrap="square" rtlCol="0">
            <a:spAutoFit/>
          </a:bodyPr>
          <a:lstStyle/>
          <a:p>
            <a:pPr algn="ctr"/>
            <a:r>
              <a:rPr lang="en-US" sz="6000" b="1" dirty="0">
                <a:cs typeface="Arial" panose="020B0604020202020204" pitchFamily="34" charset="0"/>
              </a:rPr>
              <a:t>Transposition</a:t>
            </a:r>
            <a:endParaRPr lang="en-US" sz="6000" b="1" dirty="0"/>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19</a:t>
            </a:r>
            <a:endParaRPr lang="en-IN" sz="1000" b="0" strike="noStrike" spc="-1" dirty="0">
              <a:latin typeface="Arial"/>
            </a:endParaRPr>
          </a:p>
        </p:txBody>
      </p:sp>
      <p:pic>
        <p:nvPicPr>
          <p:cNvPr id="6"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919399979"/>
      </p:ext>
    </p:extLst>
  </p:cSld>
  <p:clrMapOvr>
    <a:masterClrMapping/>
  </p:clrMapOvr>
  <p:timing>
    <p:tnLst>
      <p:par>
        <p:cTn id="1" dur="indefinite" restart="never" nodeType="tmRoot"/>
      </p:par>
    </p:tnLst>
  </p:timing>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DISCLAIMER</a:t>
            </a:r>
            <a:endParaRPr lang="en-IN" sz="2800" b="0" strike="noStrike" spc="-1" dirty="0">
              <a:latin typeface="Arial"/>
            </a:endParaRPr>
          </a:p>
        </p:txBody>
      </p:sp>
      <p:sp>
        <p:nvSpPr>
          <p:cNvPr id="170" name="CustomShape 2"/>
          <p:cNvSpPr/>
          <p:nvPr/>
        </p:nvSpPr>
        <p:spPr>
          <a:xfrm>
            <a:off x="256320" y="1015740"/>
            <a:ext cx="915372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080" indent="-342360" algn="just">
              <a:lnSpc>
                <a:spcPct val="100000"/>
              </a:lnSpc>
              <a:spcBef>
                <a:spcPts val="1400"/>
              </a:spcBef>
              <a:buClr>
                <a:srgbClr val="000000"/>
              </a:buClr>
              <a:buFont typeface="Wingdings" charset="2"/>
              <a:buChar char=""/>
            </a:pPr>
            <a:r>
              <a:rPr lang="en-US" spc="-1" dirty="0"/>
              <a:t>The information contained in this material is for only educational and awareness purposes related to securities </a:t>
            </a:r>
            <a:r>
              <a:rPr lang="en-US" spc="-1" dirty="0" smtClean="0"/>
              <a:t>market </a:t>
            </a:r>
            <a:r>
              <a:rPr lang="en-US" spc="-1" dirty="0"/>
              <a:t>and shall be used for non-profitable educational and awareness activities for general </a:t>
            </a:r>
            <a:r>
              <a:rPr lang="en-US" spc="-1" dirty="0" smtClean="0"/>
              <a:t>public.</a:t>
            </a:r>
            <a:endParaRPr lang="en-US" spc="-1" dirty="0"/>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No </a:t>
            </a:r>
            <a:r>
              <a:rPr lang="en-US" spc="-1" dirty="0"/>
              <a:t>part of this material can be reproduced or copied in any form or by any means or reproduced on any disc, tape, perforate media or other information storage device, etc. without acknowledging the SEBI or Stock </a:t>
            </a:r>
            <a:r>
              <a:rPr lang="en-US" spc="-1" dirty="0" smtClean="0"/>
              <a:t>Exchanges </a:t>
            </a:r>
            <a:r>
              <a:rPr lang="en-US" spc="-1" dirty="0"/>
              <a:t>or Depositories. </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SEBI </a:t>
            </a:r>
            <a:r>
              <a:rPr lang="en-US" spc="-1" dirty="0"/>
              <a:t>or Stock </a:t>
            </a:r>
            <a:r>
              <a:rPr lang="en-US" spc="-1" dirty="0" smtClean="0"/>
              <a:t>Exchanges </a:t>
            </a:r>
            <a:r>
              <a:rPr lang="en-US" spc="-1" dirty="0"/>
              <a:t>or Depositories shall not be responsible for any damage or loss to any </a:t>
            </a:r>
            <a:r>
              <a:rPr lang="en-US" spc="-1" dirty="0" smtClean="0"/>
              <a:t>one </a:t>
            </a:r>
            <a:r>
              <a:rPr lang="en-US" spc="-1" dirty="0"/>
              <a:t>of any </a:t>
            </a:r>
            <a:r>
              <a:rPr lang="en-US" spc="-1" dirty="0" smtClean="0"/>
              <a:t>manner, </a:t>
            </a:r>
            <a:r>
              <a:rPr lang="en-US" spc="-1" dirty="0"/>
              <a:t>from use of this material. </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Every </a:t>
            </a:r>
            <a:r>
              <a:rPr lang="en-US" spc="-1" dirty="0"/>
              <a:t>effort has been made to avoid errors or omissions in this material</a:t>
            </a:r>
            <a:r>
              <a:rPr lang="en-US" spc="-1" dirty="0" smtClean="0"/>
              <a:t>. </a:t>
            </a:r>
            <a:r>
              <a:rPr lang="en-US" spc="-1" dirty="0"/>
              <a:t>For recent market developments and initiatives, readers are requested to refer to recent laws, guidelines, directives framed thereunder and other relevant documents, as being declared from time to time. For any suggestions or feedback, you may send the same to </a:t>
            </a:r>
            <a:r>
              <a:rPr lang="en-US" spc="-1" dirty="0" smtClean="0">
                <a:hlinkClick r:id="rId2"/>
              </a:rPr>
              <a:t>visitsebi@sebi.gov.in</a:t>
            </a:r>
            <a:r>
              <a:rPr lang="en-US" spc="-1" dirty="0" smtClean="0"/>
              <a:t>.</a:t>
            </a:r>
          </a:p>
          <a:p>
            <a:pPr marL="720" algn="just">
              <a:lnSpc>
                <a:spcPct val="100000"/>
              </a:lnSpc>
              <a:spcBef>
                <a:spcPts val="1400"/>
              </a:spcBef>
              <a:buClr>
                <a:srgbClr val="000000"/>
              </a:buClr>
            </a:pPr>
            <a:r>
              <a:rPr lang="en-US" spc="-1" dirty="0" smtClean="0"/>
              <a:t> </a:t>
            </a:r>
          </a:p>
          <a:p>
            <a:pPr marL="343080" indent="-342360" algn="just">
              <a:lnSpc>
                <a:spcPct val="100000"/>
              </a:lnSpc>
              <a:spcBef>
                <a:spcPts val="1400"/>
              </a:spcBef>
              <a:buClr>
                <a:srgbClr val="000000"/>
              </a:buClr>
              <a:buFont typeface="Wingdings" charset="2"/>
              <a:buChar char=""/>
            </a:pPr>
            <a:endParaRPr lang="en-US" spc="-1" dirty="0"/>
          </a:p>
        </p:txBody>
      </p:sp>
      <p:pic>
        <p:nvPicPr>
          <p:cNvPr id="172" name="Picture 3"/>
          <p:cNvPicPr/>
          <p:nvPr/>
        </p:nvPicPr>
        <p:blipFill>
          <a:blip r:embed="rId3"/>
          <a:stretch/>
        </p:blipFill>
        <p:spPr>
          <a:xfrm>
            <a:off x="0"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2</a:t>
            </a:r>
            <a:endParaRPr lang="en-IN" sz="1000" b="0" strike="noStrike" spc="-1" dirty="0">
              <a:latin typeface="Arial"/>
            </a:endParaRPr>
          </a:p>
        </p:txBody>
      </p:sp>
    </p:spTree>
    <p:extLst>
      <p:ext uri="{BB962C8B-B14F-4D97-AF65-F5344CB8AC3E}">
        <p14:creationId xmlns:p14="http://schemas.microsoft.com/office/powerpoint/2010/main" val="28838156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93723" y="262979"/>
            <a:ext cx="6661548" cy="523220"/>
          </a:xfrm>
          <a:prstGeom prst="rect">
            <a:avLst/>
          </a:prstGeom>
          <a:noFill/>
        </p:spPr>
        <p:txBody>
          <a:bodyPr wrap="square" rtlCol="0">
            <a:spAutoFit/>
          </a:bodyPr>
          <a:lstStyle/>
          <a:p>
            <a:pPr algn="ctr"/>
            <a:r>
              <a:rPr lang="en-US" sz="2800" b="1" dirty="0">
                <a:cs typeface="Arial" panose="020B0604020202020204" pitchFamily="34" charset="0"/>
              </a:rPr>
              <a:t>Transposition Form</a:t>
            </a:r>
          </a:p>
        </p:txBody>
      </p:sp>
      <p:sp>
        <p:nvSpPr>
          <p:cNvPr id="3" name="TextBox 2"/>
          <p:cNvSpPr txBox="1"/>
          <p:nvPr/>
        </p:nvSpPr>
        <p:spPr>
          <a:xfrm>
            <a:off x="609600" y="1676400"/>
            <a:ext cx="8686800" cy="4247317"/>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t>When </a:t>
            </a:r>
            <a:r>
              <a:rPr lang="en-US" sz="2400" b="1" dirty="0" smtClean="0"/>
              <a:t>Transposition </a:t>
            </a:r>
            <a:r>
              <a:rPr lang="en-US" sz="2400" b="1" dirty="0"/>
              <a:t>Form </a:t>
            </a:r>
            <a:r>
              <a:rPr lang="en-US" sz="2400" b="1" dirty="0" smtClean="0"/>
              <a:t>needs </a:t>
            </a:r>
            <a:r>
              <a:rPr lang="en-US" sz="2400" b="1" dirty="0"/>
              <a:t>to be </a:t>
            </a:r>
            <a:r>
              <a:rPr lang="en-US" sz="2400" b="1" dirty="0" smtClean="0"/>
              <a:t>submitted?:</a:t>
            </a:r>
            <a:endParaRPr lang="en-US" sz="2400" dirty="0"/>
          </a:p>
          <a:p>
            <a:pPr marL="800100" lvl="1" indent="-342900">
              <a:buFont typeface="Arial" panose="020B0604020202020204" pitchFamily="34" charset="0"/>
              <a:buChar char="•"/>
            </a:pPr>
            <a:endParaRPr lang="en-US" sz="2400" dirty="0" smtClean="0"/>
          </a:p>
          <a:p>
            <a:pPr marL="800100" lvl="1" indent="-342900" algn="just">
              <a:buFontTx/>
              <a:buChar char="-"/>
            </a:pPr>
            <a:r>
              <a:rPr lang="en-US" sz="2200" dirty="0" smtClean="0"/>
              <a:t>For rectification of order of names of Joint </a:t>
            </a:r>
            <a:r>
              <a:rPr lang="en-US" sz="2200" dirty="0" err="1" smtClean="0"/>
              <a:t>Demat</a:t>
            </a:r>
            <a:r>
              <a:rPr lang="en-US" sz="2200" dirty="0" smtClean="0"/>
              <a:t> Account holders.</a:t>
            </a:r>
          </a:p>
          <a:p>
            <a:pPr marL="800100" lvl="1" indent="-342900" algn="just">
              <a:buFontTx/>
              <a:buChar char="-"/>
            </a:pPr>
            <a:endParaRPr lang="en-US" sz="2200" dirty="0" smtClean="0"/>
          </a:p>
          <a:p>
            <a:pPr marL="800100" lvl="1" indent="-342900" algn="just">
              <a:buFontTx/>
              <a:buChar char="-"/>
            </a:pPr>
            <a:r>
              <a:rPr lang="en-US" sz="2200" dirty="0" smtClean="0"/>
              <a:t>When order </a:t>
            </a:r>
            <a:r>
              <a:rPr lang="en-US" sz="2200" dirty="0"/>
              <a:t>of names of </a:t>
            </a:r>
            <a:r>
              <a:rPr lang="en-US" sz="2200" dirty="0" smtClean="0"/>
              <a:t>joint </a:t>
            </a:r>
            <a:r>
              <a:rPr lang="en-US" sz="2200" dirty="0"/>
              <a:t>shareholders on the physical share certificate is not </a:t>
            </a:r>
            <a:r>
              <a:rPr lang="en-US" sz="2200" dirty="0" smtClean="0"/>
              <a:t>same </a:t>
            </a:r>
            <a:r>
              <a:rPr lang="en-US" sz="2200" dirty="0"/>
              <a:t>as </a:t>
            </a:r>
            <a:r>
              <a:rPr lang="en-US" sz="2200" dirty="0" smtClean="0"/>
              <a:t>the order </a:t>
            </a:r>
            <a:r>
              <a:rPr lang="en-US" sz="2200" dirty="0"/>
              <a:t>of names on </a:t>
            </a:r>
            <a:r>
              <a:rPr lang="en-US" sz="2200" dirty="0" smtClean="0"/>
              <a:t>Joint-</a:t>
            </a:r>
            <a:r>
              <a:rPr lang="en-US" sz="2200" dirty="0" err="1" smtClean="0"/>
              <a:t>Demat</a:t>
            </a:r>
            <a:r>
              <a:rPr lang="en-US" sz="2200" dirty="0" smtClean="0"/>
              <a:t> account.</a:t>
            </a:r>
          </a:p>
          <a:p>
            <a:pPr marL="800100" lvl="1" indent="-342900" algn="just">
              <a:buFontTx/>
              <a:buChar char="-"/>
            </a:pPr>
            <a:endParaRPr lang="en-US" sz="2200" dirty="0"/>
          </a:p>
          <a:p>
            <a:pPr marL="800100" lvl="1" indent="-342900" algn="just">
              <a:buFontTx/>
              <a:buChar char="-"/>
            </a:pPr>
            <a:r>
              <a:rPr lang="en-US" sz="2200" dirty="0" smtClean="0"/>
              <a:t>Transposition </a:t>
            </a:r>
            <a:r>
              <a:rPr lang="en-US" sz="2200" dirty="0"/>
              <a:t>form will have to be signed in the same order as on the Joint </a:t>
            </a:r>
            <a:r>
              <a:rPr lang="en-US" sz="2200" dirty="0" err="1" smtClean="0"/>
              <a:t>Demat</a:t>
            </a:r>
            <a:r>
              <a:rPr lang="en-US" sz="2200" dirty="0" smtClean="0"/>
              <a:t> account.</a:t>
            </a:r>
          </a:p>
          <a:p>
            <a:pPr marL="800100" lvl="1" indent="-342900" algn="just">
              <a:buFontTx/>
              <a:buChar char="-"/>
            </a:pPr>
            <a:endParaRPr lang="en-US" sz="2400"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20</a:t>
            </a:r>
            <a:endParaRPr lang="en-IN" sz="1000" b="0" strike="noStrike" spc="-1" dirty="0">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3400793382"/>
      </p:ext>
    </p:extLst>
  </p:cSld>
  <p:clrMapOvr>
    <a:masterClrMapping/>
  </p:clrMapOvr>
  <p:timing>
    <p:tnLst>
      <p:par>
        <p:cTn id="1" dur="indefinite" restart="never" nodeType="tmRoot"/>
      </p:par>
    </p:tnLst>
  </p:timing>
</p:sld>
</file>

<file path=ppt/slides/slide2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447800" y="-47934"/>
            <a:ext cx="6661548" cy="954107"/>
          </a:xfrm>
          <a:prstGeom prst="rect">
            <a:avLst/>
          </a:prstGeom>
          <a:noFill/>
        </p:spPr>
        <p:txBody>
          <a:bodyPr wrap="square" rtlCol="0">
            <a:spAutoFit/>
          </a:bodyPr>
          <a:lstStyle/>
          <a:p>
            <a:pPr algn="ctr"/>
            <a:r>
              <a:rPr lang="en-US" sz="2800" b="1" dirty="0">
                <a:cs typeface="Arial" panose="020B0604020202020204" pitchFamily="34" charset="0"/>
              </a:rPr>
              <a:t>Transposition : Sample Application Form for Transposition (TRPF) (1/3)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96" y="1227909"/>
            <a:ext cx="8570591" cy="3429874"/>
          </a:xfrm>
          <a:prstGeom prst="rect">
            <a:avLst/>
          </a:prstGeom>
          <a:ln>
            <a:solidFill>
              <a:schemeClr val="tx1"/>
            </a:solidFill>
          </a:ln>
        </p:spPr>
      </p:pic>
      <p:sp>
        <p:nvSpPr>
          <p:cNvPr id="5" name="Rectangle 4"/>
          <p:cNvSpPr/>
          <p:nvPr/>
        </p:nvSpPr>
        <p:spPr>
          <a:xfrm>
            <a:off x="2633195" y="2599509"/>
            <a:ext cx="19050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300195" y="2370909"/>
            <a:ext cx="37338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004795" y="3056709"/>
            <a:ext cx="480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490195" y="3439824"/>
            <a:ext cx="3048000" cy="2269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p:cNvSpPr/>
          <p:nvPr/>
        </p:nvSpPr>
        <p:spPr>
          <a:xfrm>
            <a:off x="2785595" y="3971109"/>
            <a:ext cx="6019800" cy="533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871629" y="1837509"/>
            <a:ext cx="3933767" cy="12127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604995" y="3513473"/>
            <a:ext cx="3200400" cy="9114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a:endCxn id="14" idx="0"/>
          </p:cNvCxnSpPr>
          <p:nvPr/>
        </p:nvCxnSpPr>
        <p:spPr>
          <a:xfrm flipH="1">
            <a:off x="1147295" y="2675709"/>
            <a:ext cx="1866900" cy="24432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75795" y="5118974"/>
            <a:ext cx="1143000" cy="646331"/>
          </a:xfrm>
          <a:prstGeom prst="rect">
            <a:avLst/>
          </a:prstGeom>
          <a:noFill/>
          <a:ln>
            <a:solidFill>
              <a:schemeClr val="tx1"/>
            </a:solidFill>
          </a:ln>
        </p:spPr>
        <p:txBody>
          <a:bodyPr wrap="square" rtlCol="0">
            <a:spAutoFit/>
          </a:bodyPr>
          <a:lstStyle/>
          <a:p>
            <a:r>
              <a:rPr lang="en-US" sz="1200" dirty="0"/>
              <a:t>Ref to </a:t>
            </a:r>
            <a:r>
              <a:rPr lang="en-US" sz="1200" dirty="0" err="1" smtClean="0"/>
              <a:t>Demat</a:t>
            </a:r>
            <a:r>
              <a:rPr lang="en-US" sz="1200" dirty="0" smtClean="0"/>
              <a:t> </a:t>
            </a:r>
            <a:r>
              <a:rPr lang="en-US" sz="1200" dirty="0"/>
              <a:t>Request Form</a:t>
            </a:r>
          </a:p>
        </p:txBody>
      </p:sp>
      <p:sp>
        <p:nvSpPr>
          <p:cNvPr id="15" name="TextBox 14"/>
          <p:cNvSpPr txBox="1"/>
          <p:nvPr/>
        </p:nvSpPr>
        <p:spPr>
          <a:xfrm>
            <a:off x="8288209" y="4873343"/>
            <a:ext cx="1102991" cy="646331"/>
          </a:xfrm>
          <a:prstGeom prst="rect">
            <a:avLst/>
          </a:prstGeom>
          <a:noFill/>
          <a:ln>
            <a:solidFill>
              <a:schemeClr val="tx1"/>
            </a:solidFill>
          </a:ln>
        </p:spPr>
        <p:txBody>
          <a:bodyPr wrap="square" rtlCol="0">
            <a:spAutoFit/>
          </a:bodyPr>
          <a:lstStyle/>
          <a:p>
            <a:r>
              <a:rPr lang="en-US" sz="1200" dirty="0"/>
              <a:t>Client ID of Joint </a:t>
            </a:r>
            <a:r>
              <a:rPr lang="en-US" sz="1200" dirty="0" err="1" smtClean="0"/>
              <a:t>Demat</a:t>
            </a:r>
            <a:r>
              <a:rPr lang="en-US" sz="1200" dirty="0" smtClean="0"/>
              <a:t> </a:t>
            </a:r>
            <a:r>
              <a:rPr lang="en-US" sz="1200" dirty="0"/>
              <a:t>Account</a:t>
            </a:r>
          </a:p>
        </p:txBody>
      </p:sp>
      <p:cxnSp>
        <p:nvCxnSpPr>
          <p:cNvPr id="16" name="Straight Arrow Connector 15"/>
          <p:cNvCxnSpPr/>
          <p:nvPr/>
        </p:nvCxnSpPr>
        <p:spPr>
          <a:xfrm>
            <a:off x="8576795" y="3666747"/>
            <a:ext cx="457200" cy="12042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252195" y="5180709"/>
            <a:ext cx="5486400" cy="461665"/>
          </a:xfrm>
          <a:prstGeom prst="rect">
            <a:avLst/>
          </a:prstGeom>
          <a:noFill/>
          <a:ln>
            <a:solidFill>
              <a:schemeClr val="tx1"/>
            </a:solidFill>
          </a:ln>
        </p:spPr>
        <p:txBody>
          <a:bodyPr wrap="square" rtlCol="0">
            <a:spAutoFit/>
          </a:bodyPr>
          <a:lstStyle/>
          <a:p>
            <a:r>
              <a:rPr lang="en-US" sz="1200" dirty="0"/>
              <a:t>Names of investors and order of names must be exactly matching with that in </a:t>
            </a:r>
            <a:r>
              <a:rPr lang="en-US" sz="1200" dirty="0" err="1" smtClean="0"/>
              <a:t>Demat</a:t>
            </a:r>
            <a:r>
              <a:rPr lang="en-US" sz="1200" dirty="0" smtClean="0"/>
              <a:t> </a:t>
            </a:r>
            <a:r>
              <a:rPr lang="en-US" sz="1200" dirty="0"/>
              <a:t>Account</a:t>
            </a:r>
          </a:p>
        </p:txBody>
      </p:sp>
      <p:cxnSp>
        <p:nvCxnSpPr>
          <p:cNvPr id="19" name="Straight Arrow Connector 18"/>
          <p:cNvCxnSpPr/>
          <p:nvPr/>
        </p:nvCxnSpPr>
        <p:spPr>
          <a:xfrm flipH="1">
            <a:off x="5147795" y="4486800"/>
            <a:ext cx="457200" cy="693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21</a:t>
            </a:r>
            <a:endParaRPr lang="en-IN" sz="1000" b="0" strike="noStrike" spc="-1" dirty="0">
              <a:latin typeface="Arial"/>
            </a:endParaRPr>
          </a:p>
        </p:txBody>
      </p:sp>
      <p:pic>
        <p:nvPicPr>
          <p:cNvPr id="22"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2158333982"/>
      </p:ext>
    </p:extLst>
  </p:cSld>
  <p:clrMapOvr>
    <a:masterClrMapping/>
  </p:clrMapOvr>
  <p:timing>
    <p:tnLst>
      <p:par>
        <p:cTn id="1" dur="indefinite" restart="never" nodeType="tmRoot"/>
      </p:par>
    </p:tnLst>
  </p:timing>
</p:sld>
</file>

<file path=ppt/slides/slide2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406786" y="27180"/>
            <a:ext cx="6661548" cy="954107"/>
          </a:xfrm>
          <a:prstGeom prst="rect">
            <a:avLst/>
          </a:prstGeom>
          <a:noFill/>
        </p:spPr>
        <p:txBody>
          <a:bodyPr wrap="square" rtlCol="0">
            <a:spAutoFit/>
          </a:bodyPr>
          <a:lstStyle/>
          <a:p>
            <a:pPr algn="ctr"/>
            <a:r>
              <a:rPr lang="en-US" sz="2800" b="1" dirty="0">
                <a:cs typeface="Arial" panose="020B0604020202020204" pitchFamily="34" charset="0"/>
              </a:rPr>
              <a:t>Transposition : Sample Application Form for Transposition (TRPF) (2/3)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52601"/>
            <a:ext cx="8534400" cy="4104019"/>
          </a:xfrm>
          <a:prstGeom prst="rect">
            <a:avLst/>
          </a:prstGeom>
          <a:ln>
            <a:solidFill>
              <a:schemeClr val="tx1"/>
            </a:solidFill>
          </a:ln>
        </p:spPr>
      </p:pic>
      <p:sp>
        <p:nvSpPr>
          <p:cNvPr id="5" name="Rectangle 4"/>
          <p:cNvSpPr/>
          <p:nvPr/>
        </p:nvSpPr>
        <p:spPr>
          <a:xfrm>
            <a:off x="1752600" y="2514600"/>
            <a:ext cx="7086600" cy="609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790700" y="5112870"/>
            <a:ext cx="7086600" cy="609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752600" y="3813735"/>
            <a:ext cx="7086600" cy="609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22</a:t>
            </a:r>
            <a:endParaRPr lang="en-IN" sz="1000" b="0" strike="noStrike" spc="-1" dirty="0">
              <a:latin typeface="Arial"/>
            </a:endParaRPr>
          </a:p>
        </p:txBody>
      </p:sp>
      <p:pic>
        <p:nvPicPr>
          <p:cNvPr id="11"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322440965"/>
      </p:ext>
    </p:extLst>
  </p:cSld>
  <p:clrMapOvr>
    <a:masterClrMapping/>
  </p:clrMapOvr>
  <p:timing>
    <p:tnLst>
      <p:par>
        <p:cTn id="1" dur="indefinite" restart="never" nodeType="tmRoot"/>
      </p:par>
    </p:tnLst>
  </p:timing>
</p:sld>
</file>

<file path=ppt/slides/slide2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14712" y="27180"/>
            <a:ext cx="6661548" cy="954107"/>
          </a:xfrm>
          <a:prstGeom prst="rect">
            <a:avLst/>
          </a:prstGeom>
          <a:noFill/>
        </p:spPr>
        <p:txBody>
          <a:bodyPr wrap="square" rtlCol="0">
            <a:spAutoFit/>
          </a:bodyPr>
          <a:lstStyle/>
          <a:p>
            <a:pPr algn="ctr"/>
            <a:r>
              <a:rPr lang="en-US" sz="2800" b="1" dirty="0">
                <a:cs typeface="Arial" panose="020B0604020202020204" pitchFamily="34" charset="0"/>
              </a:rPr>
              <a:t>Transposition : Sample Application Form for Transposition (TRPF) (3/3)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81201"/>
            <a:ext cx="8763000" cy="2175991"/>
          </a:xfrm>
          <a:prstGeom prst="rect">
            <a:avLst/>
          </a:prstGeom>
          <a:ln>
            <a:solidFill>
              <a:schemeClr val="tx1"/>
            </a:solidFill>
          </a:ln>
        </p:spPr>
      </p:pic>
      <p:sp>
        <p:nvSpPr>
          <p:cNvPr id="6" name="TextBox 5"/>
          <p:cNvSpPr txBox="1"/>
          <p:nvPr/>
        </p:nvSpPr>
        <p:spPr>
          <a:xfrm>
            <a:off x="838200" y="4749719"/>
            <a:ext cx="8305800" cy="646331"/>
          </a:xfrm>
          <a:prstGeom prst="rect">
            <a:avLst/>
          </a:prstGeom>
          <a:noFill/>
          <a:ln>
            <a:solidFill>
              <a:schemeClr val="tx1"/>
            </a:solidFill>
          </a:ln>
        </p:spPr>
        <p:txBody>
          <a:bodyPr wrap="square" rtlCol="0">
            <a:spAutoFit/>
          </a:bodyPr>
          <a:lstStyle/>
          <a:p>
            <a:r>
              <a:rPr lang="en-US" i="1" dirty="0"/>
              <a:t>Signatures provided in boxes for “Signature with DP” and “Signature with RTA” should exactly match with signatures provided to DP and RTA earlier.</a:t>
            </a:r>
          </a:p>
        </p:txBody>
      </p:sp>
      <p:sp>
        <p:nvSpPr>
          <p:cNvPr id="5" name="Rectangle 4"/>
          <p:cNvSpPr/>
          <p:nvPr/>
        </p:nvSpPr>
        <p:spPr>
          <a:xfrm>
            <a:off x="2895600" y="2362200"/>
            <a:ext cx="1676400" cy="1371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391400" y="2362200"/>
            <a:ext cx="1676400" cy="1371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7300" y="2383395"/>
            <a:ext cx="1676400" cy="1371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23</a:t>
            </a:r>
            <a:endParaRPr lang="en-IN" sz="1000" b="0" strike="noStrike" spc="-1" dirty="0">
              <a:latin typeface="Arial"/>
            </a:endParaRPr>
          </a:p>
        </p:txBody>
      </p:sp>
      <p:pic>
        <p:nvPicPr>
          <p:cNvPr id="12"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1931232879"/>
      </p:ext>
    </p:extLst>
  </p:cSld>
  <p:clrMapOvr>
    <a:masterClrMapping/>
  </p:clrMapOvr>
  <p:timing>
    <p:tnLst>
      <p:par>
        <p:cTn id="1" dur="indefinite" restart="never" nodeType="tmRoot"/>
      </p:par>
    </p:tnLst>
  </p:timing>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4034" y="2569029"/>
            <a:ext cx="6810103" cy="1015663"/>
          </a:xfrm>
          <a:prstGeom prst="rect">
            <a:avLst/>
          </a:prstGeom>
          <a:noFill/>
        </p:spPr>
        <p:txBody>
          <a:bodyPr wrap="square" rtlCol="0">
            <a:spAutoFit/>
          </a:bodyPr>
          <a:lstStyle/>
          <a:p>
            <a:pPr algn="ctr"/>
            <a:r>
              <a:rPr lang="en-US" sz="6000" b="1" dirty="0" smtClean="0"/>
              <a:t>Rematerialisation</a:t>
            </a:r>
            <a:endParaRPr lang="en-US" sz="6000" b="1" dirty="0"/>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24</a:t>
            </a:r>
            <a:endParaRPr lang="en-IN" sz="1000" b="0" strike="noStrike" spc="-1" dirty="0">
              <a:latin typeface="Arial"/>
            </a:endParaRPr>
          </a:p>
        </p:txBody>
      </p:sp>
      <p:pic>
        <p:nvPicPr>
          <p:cNvPr id="6"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3739884033"/>
      </p:ext>
    </p:extLst>
  </p:cSld>
  <p:clrMapOvr>
    <a:masterClrMapping/>
  </p:clrMapOvr>
  <p:timing>
    <p:tnLst>
      <p:par>
        <p:cTn id="1" dur="indefinite" restart="never" nodeType="tmRoot"/>
      </p:par>
    </p:tnLst>
  </p:timing>
</p:sld>
</file>

<file path=ppt/slides/slide25.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479857" y="123121"/>
            <a:ext cx="8913960" cy="755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90000"/>
              </a:lnSpc>
            </a:pPr>
            <a:r>
              <a:rPr lang="en-IN" sz="3200" b="1" spc="-1" dirty="0" err="1" smtClean="0">
                <a:solidFill>
                  <a:srgbClr val="000000"/>
                </a:solidFill>
                <a:ea typeface="Arial"/>
              </a:rPr>
              <a:t>Rematerialisation</a:t>
            </a:r>
            <a:endParaRPr lang="en-IN" sz="3200" b="1" spc="-1" dirty="0">
              <a:solidFill>
                <a:srgbClr val="000000"/>
              </a:solidFill>
              <a:ea typeface="Arial"/>
            </a:endParaRPr>
          </a:p>
        </p:txBody>
      </p:sp>
      <p:sp>
        <p:nvSpPr>
          <p:cNvPr id="6" name="CustomShape 2"/>
          <p:cNvSpPr/>
          <p:nvPr/>
        </p:nvSpPr>
        <p:spPr>
          <a:xfrm>
            <a:off x="369456" y="951841"/>
            <a:ext cx="9134762" cy="5087312"/>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algn="just">
              <a:lnSpc>
                <a:spcPct val="80000"/>
              </a:lnSpc>
              <a:spcBef>
                <a:spcPts val="332"/>
              </a:spcBef>
            </a:pPr>
            <a:endParaRPr lang="en-IN" sz="2000" spc="-1" dirty="0">
              <a:latin typeface="Arial" panose="020B0604020202020204" pitchFamily="34" charset="0"/>
              <a:cs typeface="Arial" panose="020B0604020202020204" pitchFamily="34" charset="0"/>
            </a:endParaRP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146018473"/>
              </p:ext>
            </p:extLst>
          </p:nvPr>
        </p:nvGraphicFramePr>
        <p:xfrm>
          <a:off x="369456" y="951842"/>
          <a:ext cx="9041304" cy="508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69456" y="3905794"/>
            <a:ext cx="9041304" cy="2600712"/>
          </a:xfrm>
          <a:prstGeom prst="rect">
            <a:avLst/>
          </a:prstGeom>
          <a:noFill/>
        </p:spPr>
        <p:txBody>
          <a:bodyPr wrap="square" rtlCol="0">
            <a:spAutoFit/>
          </a:bodyPr>
          <a:lstStyle/>
          <a:p>
            <a:pPr marL="573300" indent="-342900">
              <a:buFont typeface="Arial" panose="020B0604020202020204" pitchFamily="34" charset="0"/>
              <a:buChar char="•"/>
            </a:pPr>
            <a:r>
              <a:rPr lang="en-US" sz="2000" dirty="0"/>
              <a:t>Submit Remat Request Form (RRF) to </a:t>
            </a:r>
            <a:r>
              <a:rPr lang="en-US" sz="2000" dirty="0" smtClean="0"/>
              <a:t>DP</a:t>
            </a:r>
          </a:p>
          <a:p>
            <a:pPr marL="573300" indent="-342900">
              <a:buFont typeface="Arial" panose="020B0604020202020204" pitchFamily="34" charset="0"/>
              <a:buChar char="•"/>
            </a:pPr>
            <a:endParaRPr lang="en-US" sz="1200" dirty="0" smtClean="0"/>
          </a:p>
          <a:p>
            <a:pPr marL="573300" indent="-342900">
              <a:buFont typeface="Arial" panose="020B0604020202020204" pitchFamily="34" charset="0"/>
              <a:buChar char="•"/>
            </a:pPr>
            <a:r>
              <a:rPr lang="en-US" sz="2000" dirty="0" smtClean="0"/>
              <a:t>RRF </a:t>
            </a:r>
            <a:r>
              <a:rPr lang="en-US" sz="2000" dirty="0"/>
              <a:t>should be signed by all holders (for multiple </a:t>
            </a:r>
            <a:r>
              <a:rPr lang="en-US" sz="2000" dirty="0" smtClean="0"/>
              <a:t>holders)</a:t>
            </a:r>
          </a:p>
          <a:p>
            <a:pPr marL="573300" indent="-342900">
              <a:buFont typeface="Arial" panose="020B0604020202020204" pitchFamily="34" charset="0"/>
              <a:buChar char="•"/>
            </a:pPr>
            <a:endParaRPr lang="en-US" sz="1100" dirty="0"/>
          </a:p>
          <a:p>
            <a:pPr marL="573300" indent="-342900">
              <a:buFont typeface="Arial" panose="020B0604020202020204" pitchFamily="34" charset="0"/>
              <a:buChar char="•"/>
            </a:pPr>
            <a:r>
              <a:rPr lang="en-US" sz="2000" dirty="0" smtClean="0"/>
              <a:t>Separate </a:t>
            </a:r>
            <a:r>
              <a:rPr lang="en-US" sz="2000" dirty="0"/>
              <a:t>RRF should be submitted for -</a:t>
            </a:r>
          </a:p>
          <a:p>
            <a:pPr marL="800100" lvl="1" indent="-342900">
              <a:buFont typeface="Wingdings" panose="05000000000000000000" pitchFamily="2" charset="2"/>
              <a:buChar char="ü"/>
            </a:pPr>
            <a:r>
              <a:rPr lang="en-US" sz="2000" dirty="0"/>
              <a:t>Each ISIN</a:t>
            </a:r>
          </a:p>
          <a:p>
            <a:pPr marL="800100" lvl="1" indent="-342900">
              <a:buFont typeface="Wingdings" panose="05000000000000000000" pitchFamily="2" charset="2"/>
              <a:buChar char="ü"/>
            </a:pPr>
            <a:r>
              <a:rPr lang="en-US" sz="2000" dirty="0"/>
              <a:t>Free and locked in securities</a:t>
            </a:r>
          </a:p>
          <a:p>
            <a:pPr marL="800100" lvl="1" indent="-342900">
              <a:buFont typeface="Wingdings" panose="05000000000000000000" pitchFamily="2" charset="2"/>
              <a:buChar char="ü"/>
            </a:pPr>
            <a:r>
              <a:rPr lang="en-US" sz="2000" dirty="0"/>
              <a:t>Securities locked-in for different reasons and different release dates</a:t>
            </a:r>
          </a:p>
          <a:p>
            <a:endParaRPr lang="en-IN" dirty="0"/>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25</a:t>
            </a:r>
            <a:endParaRPr lang="en-IN" sz="1000" b="0" strike="noStrike" spc="-1" dirty="0">
              <a:latin typeface="Arial"/>
            </a:endParaRPr>
          </a:p>
        </p:txBody>
      </p:sp>
      <p:pic>
        <p:nvPicPr>
          <p:cNvPr id="9"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201243752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472100" y="-21142"/>
            <a:ext cx="6661548" cy="954107"/>
          </a:xfrm>
          <a:prstGeom prst="rect">
            <a:avLst/>
          </a:prstGeom>
          <a:noFill/>
        </p:spPr>
        <p:txBody>
          <a:bodyPr wrap="square" rtlCol="0">
            <a:spAutoFit/>
          </a:bodyPr>
          <a:lstStyle/>
          <a:p>
            <a:pPr algn="ctr"/>
            <a:r>
              <a:rPr lang="en-US" sz="2800" b="1" dirty="0" smtClean="0">
                <a:cs typeface="Arial" panose="020B0604020202020204" pitchFamily="34" charset="0"/>
              </a:rPr>
              <a:t>Rematerialisation </a:t>
            </a:r>
            <a:r>
              <a:rPr lang="en-US" sz="2800" b="1" dirty="0">
                <a:cs typeface="Arial" panose="020B0604020202020204" pitchFamily="34" charset="0"/>
              </a:rPr>
              <a:t>: Sample Remat Request Form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00" y="1683484"/>
            <a:ext cx="8763000" cy="4434289"/>
          </a:xfrm>
          <a:prstGeom prst="rect">
            <a:avLst/>
          </a:prstGeom>
          <a:ln>
            <a:solidFill>
              <a:schemeClr val="tx1"/>
            </a:solidFill>
          </a:ln>
        </p:spPr>
      </p:pic>
      <p:sp>
        <p:nvSpPr>
          <p:cNvPr id="6" name="Rectangle 5"/>
          <p:cNvSpPr/>
          <p:nvPr/>
        </p:nvSpPr>
        <p:spPr>
          <a:xfrm>
            <a:off x="1999800" y="3664683"/>
            <a:ext cx="7162800" cy="838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714300" y="4661769"/>
            <a:ext cx="1333500" cy="6971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28800" y="4655283"/>
            <a:ext cx="35814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576974" y="5223541"/>
            <a:ext cx="6400800" cy="8678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84270" y="5532394"/>
            <a:ext cx="36576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609400" y="5771263"/>
            <a:ext cx="3225530" cy="14915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350090" y="5727806"/>
            <a:ext cx="2812510" cy="30317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486200" y="5532394"/>
            <a:ext cx="15240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33000" y="2140683"/>
            <a:ext cx="152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ectangle 16"/>
          <p:cNvSpPr/>
          <p:nvPr/>
        </p:nvSpPr>
        <p:spPr>
          <a:xfrm>
            <a:off x="704400" y="2002972"/>
            <a:ext cx="8610600" cy="83820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1847400" y="1266006"/>
            <a:ext cx="1600200" cy="736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3523800" y="1068219"/>
            <a:ext cx="2362200" cy="369332"/>
          </a:xfrm>
          <a:prstGeom prst="rect">
            <a:avLst/>
          </a:prstGeom>
          <a:noFill/>
          <a:ln>
            <a:solidFill>
              <a:schemeClr val="tx1"/>
            </a:solidFill>
          </a:ln>
        </p:spPr>
        <p:txBody>
          <a:bodyPr wrap="square" rtlCol="0">
            <a:spAutoFit/>
          </a:bodyPr>
          <a:lstStyle/>
          <a:p>
            <a:r>
              <a:rPr lang="en-US" dirty="0"/>
              <a:t>To be filled by the DP</a:t>
            </a:r>
          </a:p>
        </p:txBody>
      </p:sp>
      <p:sp>
        <p:nvSpPr>
          <p:cNvPr id="22" name="Rectangle 21"/>
          <p:cNvSpPr/>
          <p:nvPr/>
        </p:nvSpPr>
        <p:spPr>
          <a:xfrm>
            <a:off x="3523800" y="3069772"/>
            <a:ext cx="31242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26</a:t>
            </a:r>
            <a:endParaRPr lang="en-IN" sz="1000" b="0" strike="noStrike" spc="-1" dirty="0">
              <a:latin typeface="Arial"/>
            </a:endParaRPr>
          </a:p>
        </p:txBody>
      </p:sp>
      <p:pic>
        <p:nvPicPr>
          <p:cNvPr id="24"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915624840"/>
      </p:ext>
    </p:extLst>
  </p:cSld>
  <p:clrMapOvr>
    <a:masterClrMapping/>
  </p:clrMapOvr>
  <p:timing>
    <p:tnLst>
      <p:par>
        <p:cTn id="1" dur="indefinite" restart="never" nodeType="tmRoot"/>
      </p:par>
    </p:tnLst>
  </p:timing>
</p:sld>
</file>

<file path=ppt/slides/slide2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445975" y="0"/>
            <a:ext cx="6661548" cy="954107"/>
          </a:xfrm>
          <a:prstGeom prst="rect">
            <a:avLst/>
          </a:prstGeom>
          <a:noFill/>
        </p:spPr>
        <p:txBody>
          <a:bodyPr wrap="square" rtlCol="0">
            <a:spAutoFit/>
          </a:bodyPr>
          <a:lstStyle/>
          <a:p>
            <a:pPr algn="ctr"/>
            <a:r>
              <a:rPr lang="en-US" sz="2800" b="1" dirty="0" smtClean="0">
                <a:cs typeface="Arial" panose="020B0604020202020204" pitchFamily="34" charset="0"/>
              </a:rPr>
              <a:t>Rematerialisation </a:t>
            </a:r>
            <a:r>
              <a:rPr lang="en-US" sz="2800" b="1" dirty="0">
                <a:cs typeface="Arial" panose="020B0604020202020204" pitchFamily="34" charset="0"/>
              </a:rPr>
              <a:t>: Sample Remat Request Form (Lock-in)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710302"/>
            <a:ext cx="8839200" cy="2014098"/>
          </a:xfrm>
          <a:prstGeom prst="rect">
            <a:avLst/>
          </a:prstGeom>
          <a:ln>
            <a:solidFill>
              <a:schemeClr val="tx1"/>
            </a:solidFill>
          </a:ln>
        </p:spPr>
      </p:pic>
      <p:sp>
        <p:nvSpPr>
          <p:cNvPr id="4" name="Rectangle 3"/>
          <p:cNvSpPr/>
          <p:nvPr/>
        </p:nvSpPr>
        <p:spPr>
          <a:xfrm>
            <a:off x="685800" y="3657128"/>
            <a:ext cx="8534400" cy="103437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174943" y="3042259"/>
            <a:ext cx="16764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174943" y="3374215"/>
            <a:ext cx="69342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05600" y="2748402"/>
            <a:ext cx="2514600" cy="34078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4419600" y="2911746"/>
            <a:ext cx="76200" cy="103356"/>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4495800" y="2677404"/>
            <a:ext cx="38100" cy="330808"/>
          </a:xfrm>
          <a:prstGeom prst="line">
            <a:avLst/>
          </a:prstGeom>
        </p:spPr>
        <p:style>
          <a:lnRef idx="1">
            <a:schemeClr val="dk1"/>
          </a:lnRef>
          <a:fillRef idx="0">
            <a:schemeClr val="dk1"/>
          </a:fillRef>
          <a:effectRef idx="0">
            <a:schemeClr val="dk1"/>
          </a:effectRef>
          <a:fontRef idx="minor">
            <a:schemeClr val="tx1"/>
          </a:fontRef>
        </p:style>
      </p:cxnSp>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27</a:t>
            </a:r>
            <a:endParaRPr lang="en-IN" sz="1000" b="0" strike="noStrike" spc="-1" dirty="0">
              <a:latin typeface="Arial"/>
            </a:endParaRPr>
          </a:p>
        </p:txBody>
      </p:sp>
      <p:pic>
        <p:nvPicPr>
          <p:cNvPr id="14"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115446324"/>
      </p:ext>
    </p:extLst>
  </p:cSld>
  <p:clrMapOvr>
    <a:masterClrMapping/>
  </p:clrMapOvr>
  <p:timing>
    <p:tnLst>
      <p:par>
        <p:cTn id="1" dur="indefinite" restart="never" nodeType="tmRoot"/>
      </p:par>
    </p:tnLst>
  </p:timing>
</p:sld>
</file>

<file path=ppt/slides/slide28.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018903" y="0"/>
            <a:ext cx="7458891" cy="1384995"/>
          </a:xfrm>
          <a:prstGeom prst="rect">
            <a:avLst/>
          </a:prstGeom>
          <a:noFill/>
        </p:spPr>
        <p:txBody>
          <a:bodyPr wrap="square" rtlCol="0">
            <a:spAutoFit/>
          </a:bodyPr>
          <a:lstStyle/>
          <a:p>
            <a:pPr algn="ctr"/>
            <a:r>
              <a:rPr lang="en-US" sz="2800" b="1" dirty="0" smtClean="0">
                <a:cs typeface="Arial" panose="020B0604020202020204" pitchFamily="34" charset="0"/>
              </a:rPr>
              <a:t>Rematerialisation </a:t>
            </a:r>
            <a:r>
              <a:rPr lang="en-US" sz="2800" b="1" dirty="0">
                <a:cs typeface="Arial" panose="020B0604020202020204" pitchFamily="34" charset="0"/>
              </a:rPr>
              <a:t>: Rejection of </a:t>
            </a:r>
            <a:r>
              <a:rPr lang="en-US" sz="2800" b="1" dirty="0" err="1">
                <a:cs typeface="Arial" panose="020B0604020202020204" pitchFamily="34" charset="0"/>
              </a:rPr>
              <a:t>Remat</a:t>
            </a:r>
            <a:r>
              <a:rPr lang="en-US" sz="2800" b="1" dirty="0">
                <a:cs typeface="Arial" panose="020B0604020202020204" pitchFamily="34" charset="0"/>
              </a:rPr>
              <a:t> </a:t>
            </a:r>
            <a:r>
              <a:rPr lang="en-US" sz="2800" b="1" dirty="0" smtClean="0">
                <a:cs typeface="Arial" panose="020B0604020202020204" pitchFamily="34" charset="0"/>
              </a:rPr>
              <a:t>Request Form (RRF)</a:t>
            </a:r>
            <a:endParaRPr lang="en-US" sz="2800" b="1" dirty="0">
              <a:cs typeface="Arial" panose="020B0604020202020204" pitchFamily="34" charset="0"/>
            </a:endParaRPr>
          </a:p>
          <a:p>
            <a:pPr algn="ctr"/>
            <a:endParaRPr lang="en-US" sz="2800" b="1" dirty="0">
              <a:cs typeface="Arial" panose="020B0604020202020204" pitchFamily="34" charset="0"/>
            </a:endParaRPr>
          </a:p>
        </p:txBody>
      </p:sp>
      <p:sp>
        <p:nvSpPr>
          <p:cNvPr id="3" name="TextBox 2"/>
          <p:cNvSpPr txBox="1"/>
          <p:nvPr/>
        </p:nvSpPr>
        <p:spPr>
          <a:xfrm>
            <a:off x="609600" y="5042263"/>
            <a:ext cx="8686800" cy="1200329"/>
          </a:xfrm>
          <a:prstGeom prst="rect">
            <a:avLst/>
          </a:prstGeom>
          <a:noFill/>
        </p:spPr>
        <p:txBody>
          <a:bodyPr wrap="square" rtlCol="0">
            <a:spAutoFit/>
          </a:bodyPr>
          <a:lstStyle/>
          <a:p>
            <a:endParaRPr lang="en-US" sz="2400" dirty="0"/>
          </a:p>
          <a:p>
            <a:pPr marL="342900" indent="-342900">
              <a:buFont typeface="Wingdings" panose="05000000000000000000" pitchFamily="2" charset="2"/>
              <a:buChar char="Ø"/>
            </a:pPr>
            <a:r>
              <a:rPr lang="en-US" sz="2400" b="1" u="sng" dirty="0"/>
              <a:t>Investor may make </a:t>
            </a:r>
            <a:r>
              <a:rPr lang="en-US" sz="2400" b="1" u="sng" dirty="0" smtClean="0"/>
              <a:t>corrections </a:t>
            </a:r>
            <a:r>
              <a:rPr lang="en-US" sz="2400" b="1" u="sng" dirty="0"/>
              <a:t>and Re-Submit the RRF</a:t>
            </a:r>
          </a:p>
          <a:p>
            <a:pPr marL="342900" indent="-342900">
              <a:buFont typeface="Wingdings" panose="05000000000000000000" pitchFamily="2" charset="2"/>
              <a:buChar char="ü"/>
            </a:pPr>
            <a:endParaRPr lang="en-US" sz="2400" dirty="0"/>
          </a:p>
        </p:txBody>
      </p:sp>
      <p:graphicFrame>
        <p:nvGraphicFramePr>
          <p:cNvPr id="5" name="Diagram 4"/>
          <p:cNvGraphicFramePr/>
          <p:nvPr>
            <p:extLst>
              <p:ext uri="{D42A27DB-BD31-4B8C-83A1-F6EECF244321}">
                <p14:modId xmlns:p14="http://schemas.microsoft.com/office/powerpoint/2010/main" val="2964720925"/>
              </p:ext>
            </p:extLst>
          </p:nvPr>
        </p:nvGraphicFramePr>
        <p:xfrm>
          <a:off x="620297" y="1103736"/>
          <a:ext cx="8676103" cy="4121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28</a:t>
            </a:r>
            <a:endParaRPr lang="en-IN" sz="1000" b="0" strike="noStrike" spc="-1" dirty="0">
              <a:latin typeface="Arial"/>
            </a:endParaRPr>
          </a:p>
        </p:txBody>
      </p:sp>
      <p:pic>
        <p:nvPicPr>
          <p:cNvPr id="8"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4137514948"/>
      </p:ext>
    </p:extLst>
  </p:cSld>
  <p:clrMapOvr>
    <a:masterClrMapping/>
  </p:clrMapOvr>
  <p:timing>
    <p:tnLst>
      <p:par>
        <p:cTn id="1" dur="indefinite" restart="never" nodeType="tmRoot"/>
      </p:par>
    </p:tnLst>
  </p:timing>
</p:sld>
</file>

<file path=ppt/slides/slide2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3634" y="2634344"/>
            <a:ext cx="6096000" cy="1015663"/>
          </a:xfrm>
          <a:prstGeom prst="rect">
            <a:avLst/>
          </a:prstGeom>
          <a:noFill/>
        </p:spPr>
        <p:txBody>
          <a:bodyPr wrap="square" rtlCol="0">
            <a:spAutoFit/>
          </a:bodyPr>
          <a:lstStyle/>
          <a:p>
            <a:pPr algn="ctr"/>
            <a:r>
              <a:rPr lang="en-US" sz="6000" b="1" dirty="0"/>
              <a:t>Transmission</a:t>
            </a: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29</a:t>
            </a:r>
            <a:endParaRPr lang="en-IN" sz="1000" b="0" strike="noStrike" spc="-1" dirty="0">
              <a:latin typeface="Arial"/>
            </a:endParaRPr>
          </a:p>
        </p:txBody>
      </p:sp>
      <p:pic>
        <p:nvPicPr>
          <p:cNvPr id="6"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987956717"/>
      </p:ext>
    </p:extLst>
  </p:cSld>
  <p:clrMapOvr>
    <a:masterClrMapping/>
  </p:clrMapOvr>
  <p:timing>
    <p:tnLst>
      <p:par>
        <p:cTn id="1" dur="indefinite" restart="never" nodeType="tmRoot"/>
      </p:par>
    </p:tnLst>
  </p:timing>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Flow of Presentation</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nSpc>
                <a:spcPct val="100000"/>
              </a:lnSpc>
              <a:spcBef>
                <a:spcPts val="1400"/>
              </a:spcBef>
              <a:buClr>
                <a:srgbClr val="000000"/>
              </a:buClr>
              <a:buFont typeface="Wingdings" panose="05000000000000000000" pitchFamily="2" charset="2"/>
              <a:buChar char="Ø"/>
            </a:pPr>
            <a:r>
              <a:rPr lang="en-IN" sz="3600" spc="-1" dirty="0" smtClean="0">
                <a:solidFill>
                  <a:srgbClr val="000000"/>
                </a:solidFill>
                <a:latin typeface="Arial"/>
              </a:rPr>
              <a:t>Dematerialisation </a:t>
            </a:r>
            <a:r>
              <a:rPr lang="en-US" sz="3600" spc="-1" dirty="0">
                <a:solidFill>
                  <a:srgbClr val="000000"/>
                </a:solidFill>
              </a:rPr>
              <a:t>of </a:t>
            </a:r>
            <a:r>
              <a:rPr lang="en-US" sz="3600" spc="-1" dirty="0" smtClean="0">
                <a:solidFill>
                  <a:srgbClr val="000000"/>
                </a:solidFill>
              </a:rPr>
              <a:t>Securities</a:t>
            </a:r>
          </a:p>
          <a:p>
            <a:pPr marL="343620" indent="-342900">
              <a:lnSpc>
                <a:spcPct val="100000"/>
              </a:lnSpc>
              <a:spcBef>
                <a:spcPts val="1400"/>
              </a:spcBef>
              <a:buClr>
                <a:srgbClr val="000000"/>
              </a:buClr>
              <a:buFont typeface="Wingdings" panose="05000000000000000000" pitchFamily="2" charset="2"/>
              <a:buChar char="Ø"/>
            </a:pPr>
            <a:endParaRPr lang="en-IN" sz="3600" spc="-1" dirty="0" smtClean="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r>
              <a:rPr lang="en-US" sz="3600" spc="-1" dirty="0">
                <a:solidFill>
                  <a:srgbClr val="000000"/>
                </a:solidFill>
              </a:rPr>
              <a:t>Transposition of </a:t>
            </a:r>
            <a:r>
              <a:rPr lang="en-US" sz="3600" spc="-1" dirty="0" smtClean="0">
                <a:solidFill>
                  <a:srgbClr val="000000"/>
                </a:solidFill>
              </a:rPr>
              <a:t>Securities</a:t>
            </a:r>
          </a:p>
          <a:p>
            <a:pPr marL="343620" indent="-342900">
              <a:lnSpc>
                <a:spcPct val="100000"/>
              </a:lnSpc>
              <a:spcBef>
                <a:spcPts val="1400"/>
              </a:spcBef>
              <a:buClr>
                <a:srgbClr val="000000"/>
              </a:buClr>
              <a:buFont typeface="Wingdings" panose="05000000000000000000" pitchFamily="2" charset="2"/>
              <a:buChar char="Ø"/>
            </a:pPr>
            <a:endParaRPr lang="en-US" sz="3600" spc="-1" dirty="0" smtClean="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r>
              <a:rPr lang="en-US" sz="3600" spc="-1" dirty="0" smtClean="0">
                <a:solidFill>
                  <a:srgbClr val="000000"/>
                </a:solidFill>
                <a:latin typeface="Arial"/>
              </a:rPr>
              <a:t>Rematerialisation </a:t>
            </a:r>
            <a:r>
              <a:rPr lang="en-US" sz="3600" spc="-1" dirty="0">
                <a:solidFill>
                  <a:srgbClr val="000000"/>
                </a:solidFill>
              </a:rPr>
              <a:t>of </a:t>
            </a:r>
            <a:r>
              <a:rPr lang="en-US" sz="3600" spc="-1" dirty="0" smtClean="0">
                <a:solidFill>
                  <a:srgbClr val="000000"/>
                </a:solidFill>
              </a:rPr>
              <a:t>Securities</a:t>
            </a:r>
          </a:p>
          <a:p>
            <a:pPr marL="343620" indent="-342900">
              <a:lnSpc>
                <a:spcPct val="100000"/>
              </a:lnSpc>
              <a:spcBef>
                <a:spcPts val="1400"/>
              </a:spcBef>
              <a:buClr>
                <a:srgbClr val="000000"/>
              </a:buClr>
              <a:buFont typeface="Wingdings" panose="05000000000000000000" pitchFamily="2" charset="2"/>
              <a:buChar char="Ø"/>
            </a:pPr>
            <a:endParaRPr lang="en-US" sz="3600" spc="-1" dirty="0" smtClean="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r>
              <a:rPr lang="en-US" sz="3600" spc="-1" dirty="0" smtClean="0">
                <a:solidFill>
                  <a:srgbClr val="000000"/>
                </a:solidFill>
                <a:latin typeface="Arial"/>
              </a:rPr>
              <a:t>Transmission of Securities</a:t>
            </a:r>
            <a:endParaRPr lang="en-US" sz="3600" spc="-1" dirty="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endParaRPr lang="en-US" sz="3600" b="1" spc="-1" dirty="0" smtClean="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endParaRPr lang="en-IN" sz="3600" b="1" spc="-1" dirty="0" smtClean="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endParaRPr lang="en-US" sz="3600" b="1" spc="-1" dirty="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endParaRPr lang="en-IN" sz="3600" b="1" spc="-1" dirty="0" smtClean="0">
              <a:solidFill>
                <a:srgbClr val="000000"/>
              </a:solidFill>
              <a:latin typeface="Arial"/>
            </a:endParaRPr>
          </a:p>
          <a:p>
            <a:pPr marL="343080" indent="-342360">
              <a:lnSpc>
                <a:spcPct val="100000"/>
              </a:lnSpc>
              <a:spcBef>
                <a:spcPts val="1400"/>
              </a:spcBef>
              <a:buClr>
                <a:srgbClr val="000000"/>
              </a:buClr>
              <a:buFont typeface="Wingdings" charset="2"/>
              <a:buChar char=""/>
            </a:pPr>
            <a:endParaRPr lang="en-IN" sz="3600" b="0" strike="noStrike" spc="-1" dirty="0">
              <a:latin typeface="Arial"/>
            </a:endParaRPr>
          </a:p>
          <a:p>
            <a:pPr marL="343080" indent="-342360">
              <a:lnSpc>
                <a:spcPct val="93000"/>
              </a:lnSpc>
              <a:spcBef>
                <a:spcPts val="1400"/>
              </a:spcBef>
            </a:pPr>
            <a:endParaRPr lang="en-IN" sz="3600" b="0" strike="noStrike" spc="-1" dirty="0">
              <a:latin typeface="Arial"/>
            </a:endParaRPr>
          </a:p>
          <a:p>
            <a:pPr marL="343080" indent="-342360">
              <a:lnSpc>
                <a:spcPct val="93000"/>
              </a:lnSpc>
              <a:spcBef>
                <a:spcPts val="1400"/>
              </a:spcBef>
            </a:pPr>
            <a:endParaRPr lang="en-IN" sz="3600" b="0" strike="noStrike" spc="-1" dirty="0">
              <a:latin typeface="Arial"/>
            </a:endParaRPr>
          </a:p>
          <a:p>
            <a:pPr marL="343080" indent="-342360">
              <a:lnSpc>
                <a:spcPct val="93000"/>
              </a:lnSpc>
              <a:spcBef>
                <a:spcPts val="1400"/>
              </a:spcBef>
            </a:pPr>
            <a:endParaRPr lang="en-IN" sz="3600" b="0" strike="noStrike" spc="-1" dirty="0">
              <a:latin typeface="Arial"/>
            </a:endParaRPr>
          </a:p>
          <a:p>
            <a:pPr marL="343080" indent="-342360">
              <a:lnSpc>
                <a:spcPct val="93000"/>
              </a:lnSpc>
              <a:spcBef>
                <a:spcPts val="1400"/>
              </a:spcBef>
            </a:pPr>
            <a:endParaRPr lang="en-IN" sz="3600" b="0" strike="noStrike" spc="-1" dirty="0">
              <a:latin typeface="Arial"/>
            </a:endParaRPr>
          </a:p>
          <a:p>
            <a:pPr marL="343080" indent="-342360">
              <a:lnSpc>
                <a:spcPct val="93000"/>
              </a:lnSpc>
              <a:spcBef>
                <a:spcPts val="1400"/>
              </a:spcBef>
            </a:pPr>
            <a:endParaRPr lang="en-IN" sz="3600" b="0" strike="noStrike" spc="-1" dirty="0">
              <a:latin typeface="Arial"/>
            </a:endParaRPr>
          </a:p>
          <a:p>
            <a:pPr marL="343080" indent="-342360">
              <a:lnSpc>
                <a:spcPct val="93000"/>
              </a:lnSpc>
              <a:spcBef>
                <a:spcPts val="1400"/>
              </a:spcBef>
            </a:pPr>
            <a:endParaRPr lang="en-IN" sz="3600" b="0" strike="noStrike" spc="-1" dirty="0">
              <a:latin typeface="Arial"/>
            </a:endParaRPr>
          </a:p>
          <a:p>
            <a:pPr marL="343080" indent="-342360">
              <a:lnSpc>
                <a:spcPct val="93000"/>
              </a:lnSpc>
              <a:spcBef>
                <a:spcPts val="1400"/>
              </a:spcBef>
            </a:pPr>
            <a:endParaRPr lang="en-IN" sz="3600" b="0" strike="noStrike" spc="-1" dirty="0">
              <a:latin typeface="Arial"/>
            </a:endParaRPr>
          </a:p>
          <a:p>
            <a:pPr marL="343080" indent="-342360">
              <a:lnSpc>
                <a:spcPct val="93000"/>
              </a:lnSpc>
              <a:spcBef>
                <a:spcPts val="1400"/>
              </a:spcBef>
            </a:pPr>
            <a:r>
              <a:rPr lang="en-IN" sz="3600" b="0" strike="noStrike" spc="-1" dirty="0">
                <a:solidFill>
                  <a:srgbClr val="000000"/>
                </a:solidFill>
                <a:latin typeface="Arial"/>
                <a:ea typeface="Arial"/>
              </a:rPr>
              <a:t>  </a:t>
            </a:r>
            <a:endParaRPr lang="en-IN" sz="3600" b="0" strike="noStrike" spc="-1" dirty="0">
              <a:latin typeface="Arial"/>
            </a:endParaRPr>
          </a:p>
          <a:p>
            <a:pPr marL="343080" indent="-342360">
              <a:lnSpc>
                <a:spcPct val="93000"/>
              </a:lnSpc>
              <a:spcBef>
                <a:spcPts val="1400"/>
              </a:spcBef>
            </a:pPr>
            <a:r>
              <a:rPr lang="en-IN" sz="3600" b="1" strike="noStrike" spc="-1" dirty="0">
                <a:solidFill>
                  <a:srgbClr val="000000"/>
                </a:solidFill>
                <a:latin typeface="Arial"/>
                <a:ea typeface="Calibri"/>
              </a:rPr>
              <a:t> </a:t>
            </a:r>
            <a:endParaRPr lang="en-IN" sz="3600" b="0" strike="noStrike" spc="-1" dirty="0">
              <a:latin typeface="Arial"/>
            </a:endParaRP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a:t>
            </a:r>
            <a:endParaRPr lang="en-IN" sz="1000" b="0" strike="noStrike" spc="-1" dirty="0">
              <a:latin typeface="Arial"/>
            </a:endParaRPr>
          </a:p>
        </p:txBody>
      </p:sp>
      <p:pic>
        <p:nvPicPr>
          <p:cNvPr id="6"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119298854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93723" y="262979"/>
            <a:ext cx="6661548" cy="523220"/>
          </a:xfrm>
          <a:prstGeom prst="rect">
            <a:avLst/>
          </a:prstGeom>
          <a:noFill/>
        </p:spPr>
        <p:txBody>
          <a:bodyPr wrap="square" rtlCol="0">
            <a:spAutoFit/>
          </a:bodyPr>
          <a:lstStyle/>
          <a:p>
            <a:pPr algn="ctr"/>
            <a:r>
              <a:rPr lang="en-US" sz="2800" b="1" dirty="0">
                <a:cs typeface="Arial" panose="020B0604020202020204" pitchFamily="34" charset="0"/>
              </a:rPr>
              <a:t>What is </a:t>
            </a:r>
            <a:r>
              <a:rPr lang="en-US" sz="2800" b="1" dirty="0" smtClean="0">
                <a:cs typeface="Arial" panose="020B0604020202020204" pitchFamily="34" charset="0"/>
              </a:rPr>
              <a:t>Transmission?</a:t>
            </a:r>
            <a:endParaRPr lang="en-US" sz="2800" b="1" dirty="0">
              <a:cs typeface="Arial" panose="020B0604020202020204" pitchFamily="34" charset="0"/>
            </a:endParaRPr>
          </a:p>
        </p:txBody>
      </p:sp>
      <p:sp>
        <p:nvSpPr>
          <p:cNvPr id="3" name="TextBox 2"/>
          <p:cNvSpPr txBox="1"/>
          <p:nvPr/>
        </p:nvSpPr>
        <p:spPr>
          <a:xfrm>
            <a:off x="514800" y="1137728"/>
            <a:ext cx="8686800" cy="4555093"/>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t>Meaning :</a:t>
            </a:r>
          </a:p>
          <a:p>
            <a:endParaRPr lang="en-US" sz="2400" dirty="0"/>
          </a:p>
          <a:p>
            <a:pPr marL="342900" indent="-342900" algn="just">
              <a:buFontTx/>
              <a:buChar char="-"/>
            </a:pPr>
            <a:r>
              <a:rPr lang="en-US" sz="2200" dirty="0" smtClean="0"/>
              <a:t>Securities </a:t>
            </a:r>
            <a:r>
              <a:rPr lang="en-US" sz="2200" dirty="0"/>
              <a:t>owned by a person who has died are “transmitted” to his legal </a:t>
            </a:r>
            <a:r>
              <a:rPr lang="en-US" sz="2200" dirty="0" smtClean="0"/>
              <a:t>heirs.</a:t>
            </a:r>
          </a:p>
          <a:p>
            <a:pPr marL="342900" indent="-342900" algn="just">
              <a:buFontTx/>
              <a:buChar char="-"/>
            </a:pPr>
            <a:endParaRPr lang="en-US" sz="2200" dirty="0"/>
          </a:p>
          <a:p>
            <a:pPr marL="342900" indent="-342900" algn="just">
              <a:buFont typeface="Wingdings" panose="05000000000000000000" pitchFamily="2" charset="2"/>
              <a:buChar char="Ø"/>
            </a:pPr>
            <a:r>
              <a:rPr lang="en-US" sz="2200" dirty="0" smtClean="0"/>
              <a:t>Legal </a:t>
            </a:r>
            <a:r>
              <a:rPr lang="en-US" sz="2200" dirty="0"/>
              <a:t>heirs need to submit necessary </a:t>
            </a:r>
            <a:r>
              <a:rPr lang="en-US" sz="2200" dirty="0" smtClean="0"/>
              <a:t>documents:</a:t>
            </a:r>
          </a:p>
          <a:p>
            <a:pPr marL="720000" indent="-342900" algn="just">
              <a:buFontTx/>
              <a:buChar char="-"/>
            </a:pPr>
            <a:r>
              <a:rPr lang="en-US" sz="2200" dirty="0" smtClean="0"/>
              <a:t>Notarized </a:t>
            </a:r>
            <a:r>
              <a:rPr lang="en-US" sz="2200" dirty="0"/>
              <a:t>death </a:t>
            </a:r>
            <a:r>
              <a:rPr lang="en-US" sz="2200" dirty="0" smtClean="0"/>
              <a:t>certificate</a:t>
            </a:r>
          </a:p>
          <a:p>
            <a:pPr marL="720000" indent="-342900" algn="just">
              <a:buFontTx/>
              <a:buChar char="-"/>
            </a:pPr>
            <a:r>
              <a:rPr lang="en-US" sz="2200" dirty="0" smtClean="0"/>
              <a:t>Notarized </a:t>
            </a:r>
            <a:r>
              <a:rPr lang="en-US" sz="2200" dirty="0"/>
              <a:t>Succession </a:t>
            </a:r>
            <a:r>
              <a:rPr lang="en-US" sz="2200" dirty="0" smtClean="0"/>
              <a:t>certificate</a:t>
            </a:r>
          </a:p>
          <a:p>
            <a:pPr marL="720000" indent="-342900" algn="just">
              <a:buFontTx/>
              <a:buChar char="-"/>
            </a:pPr>
            <a:r>
              <a:rPr lang="en-US" sz="2200" dirty="0" smtClean="0"/>
              <a:t>Notarized </a:t>
            </a:r>
            <a:r>
              <a:rPr lang="en-US" sz="2200" dirty="0"/>
              <a:t>copy of the Probate or Letter of </a:t>
            </a:r>
            <a:r>
              <a:rPr lang="en-US" sz="2200" dirty="0" smtClean="0"/>
              <a:t>Administration, etc.</a:t>
            </a:r>
          </a:p>
          <a:p>
            <a:pPr marL="342900" indent="-342900" algn="just">
              <a:buFontTx/>
              <a:buChar char="-"/>
            </a:pPr>
            <a:endParaRPr lang="en-US" sz="2200" dirty="0"/>
          </a:p>
          <a:p>
            <a:pPr marL="342900" indent="-342900" algn="just">
              <a:buFont typeface="Wingdings" panose="05000000000000000000" pitchFamily="2" charset="2"/>
              <a:buChar char="Ø"/>
            </a:pPr>
            <a:r>
              <a:rPr lang="en-US" sz="2200" dirty="0" smtClean="0"/>
              <a:t>Transfer brought about - </a:t>
            </a:r>
            <a:r>
              <a:rPr lang="en-US" sz="2200" b="1" u="sng" dirty="0" smtClean="0"/>
              <a:t>By </a:t>
            </a:r>
            <a:r>
              <a:rPr lang="en-US" sz="2200" b="1" u="sng" dirty="0"/>
              <a:t>operation of </a:t>
            </a:r>
            <a:r>
              <a:rPr lang="en-US" sz="2200" b="1" u="sng" dirty="0" smtClean="0"/>
              <a:t>law.</a:t>
            </a:r>
          </a:p>
          <a:p>
            <a:pPr marL="342900" indent="-342900" algn="just">
              <a:buFont typeface="Wingdings" panose="05000000000000000000" pitchFamily="2" charset="2"/>
              <a:buChar char="Ø"/>
            </a:pPr>
            <a:endParaRPr lang="en-US" sz="2200" b="1" u="sng" dirty="0"/>
          </a:p>
          <a:p>
            <a:pPr marL="342900" indent="-342900" algn="just">
              <a:buFont typeface="Wingdings" panose="05000000000000000000" pitchFamily="2" charset="2"/>
              <a:buChar char="Ø"/>
            </a:pPr>
            <a:endParaRPr lang="en-US" sz="2200" b="1" u="sng"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30</a:t>
            </a:r>
            <a:endParaRPr lang="en-IN" sz="1000" b="0" strike="noStrike" spc="-1" dirty="0">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801786395"/>
      </p:ext>
    </p:extLst>
  </p:cSld>
  <p:clrMapOvr>
    <a:masterClrMapping/>
  </p:clrMapOvr>
  <p:timing>
    <p:tnLst>
      <p:par>
        <p:cTn id="1" dur="indefinite" restart="never" nodeType="tmRoot"/>
      </p:par>
    </p:tnLst>
  </p:timing>
</p:sld>
</file>

<file path=ppt/slides/slide31.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93723" y="262979"/>
            <a:ext cx="6661548" cy="523220"/>
          </a:xfrm>
          <a:prstGeom prst="rect">
            <a:avLst/>
          </a:prstGeom>
          <a:noFill/>
        </p:spPr>
        <p:txBody>
          <a:bodyPr wrap="square" rtlCol="0">
            <a:spAutoFit/>
          </a:bodyPr>
          <a:lstStyle/>
          <a:p>
            <a:pPr algn="ctr"/>
            <a:r>
              <a:rPr lang="en-US" sz="2800" b="1" dirty="0">
                <a:cs typeface="Arial" panose="020B0604020202020204" pitchFamily="34" charset="0"/>
              </a:rPr>
              <a:t>Transmission Procedure</a:t>
            </a:r>
          </a:p>
        </p:txBody>
      </p:sp>
      <p:sp>
        <p:nvSpPr>
          <p:cNvPr id="3" name="TextBox 2"/>
          <p:cNvSpPr txBox="1"/>
          <p:nvPr/>
        </p:nvSpPr>
        <p:spPr>
          <a:xfrm>
            <a:off x="189600" y="1088572"/>
            <a:ext cx="8686800" cy="1569660"/>
          </a:xfrm>
          <a:prstGeom prst="rect">
            <a:avLst/>
          </a:prstGeom>
          <a:noFill/>
        </p:spPr>
        <p:txBody>
          <a:bodyPr wrap="square" rtlCol="0">
            <a:spAutoFit/>
          </a:bodyPr>
          <a:lstStyle/>
          <a:p>
            <a:pPr algn="ctr"/>
            <a:r>
              <a:rPr lang="en-US" sz="2400" b="1" dirty="0"/>
              <a:t>Steps for </a:t>
            </a:r>
            <a:r>
              <a:rPr lang="en-US" sz="2400" b="1" dirty="0" smtClean="0"/>
              <a:t>Transmission</a:t>
            </a:r>
          </a:p>
          <a:p>
            <a:pPr algn="ctr"/>
            <a:endParaRPr lang="en-US" sz="2400" b="1" dirty="0"/>
          </a:p>
          <a:p>
            <a:pPr algn="ctr"/>
            <a:endParaRPr lang="en-US" sz="2400" b="1" dirty="0"/>
          </a:p>
          <a:p>
            <a:endParaRPr lang="en-US" sz="2400" dirty="0"/>
          </a:p>
        </p:txBody>
      </p:sp>
      <p:graphicFrame>
        <p:nvGraphicFramePr>
          <p:cNvPr id="4" name="Diagram 3"/>
          <p:cNvGraphicFramePr/>
          <p:nvPr>
            <p:extLst>
              <p:ext uri="{D42A27DB-BD31-4B8C-83A1-F6EECF244321}">
                <p14:modId xmlns:p14="http://schemas.microsoft.com/office/powerpoint/2010/main" val="2142109355"/>
              </p:ext>
            </p:extLst>
          </p:nvPr>
        </p:nvGraphicFramePr>
        <p:xfrm>
          <a:off x="403954" y="1711235"/>
          <a:ext cx="8987246" cy="4193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31</a:t>
            </a:r>
            <a:endParaRPr lang="en-IN" sz="1000" b="0" strike="noStrike" spc="-1" dirty="0">
              <a:latin typeface="Arial"/>
            </a:endParaRPr>
          </a:p>
        </p:txBody>
      </p:sp>
      <p:pic>
        <p:nvPicPr>
          <p:cNvPr id="7"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3183772248"/>
      </p:ext>
    </p:extLst>
  </p:cSld>
  <p:clrMapOvr>
    <a:masterClrMapping/>
  </p:clrMapOvr>
  <p:timing>
    <p:tnLst>
      <p:par>
        <p:cTn id="1" dur="indefinite" restart="never" nodeType="tmRoot"/>
      </p:par>
    </p:tnLst>
  </p:timing>
</p:sld>
</file>

<file path=ppt/slides/slide32.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110343" y="0"/>
            <a:ext cx="7380514" cy="954107"/>
          </a:xfrm>
          <a:prstGeom prst="rect">
            <a:avLst/>
          </a:prstGeom>
          <a:noFill/>
        </p:spPr>
        <p:txBody>
          <a:bodyPr wrap="square" rtlCol="0">
            <a:spAutoFit/>
          </a:bodyPr>
          <a:lstStyle/>
          <a:p>
            <a:pPr algn="ctr"/>
            <a:r>
              <a:rPr lang="en-US" sz="2800" b="1" dirty="0">
                <a:cs typeface="Arial" panose="020B0604020202020204" pitchFamily="34" charset="0"/>
              </a:rPr>
              <a:t>Transmission : Documents to be submitted  (for Individual accounts) (1/3)</a:t>
            </a:r>
          </a:p>
        </p:txBody>
      </p:sp>
      <p:graphicFrame>
        <p:nvGraphicFramePr>
          <p:cNvPr id="4" name="Table 3"/>
          <p:cNvGraphicFramePr>
            <a:graphicFrameLocks noGrp="1"/>
          </p:cNvGraphicFramePr>
          <p:nvPr>
            <p:extLst>
              <p:ext uri="{D42A27DB-BD31-4B8C-83A1-F6EECF244321}">
                <p14:modId xmlns:p14="http://schemas.microsoft.com/office/powerpoint/2010/main" val="2806387461"/>
              </p:ext>
            </p:extLst>
          </p:nvPr>
        </p:nvGraphicFramePr>
        <p:xfrm>
          <a:off x="487410" y="1332930"/>
          <a:ext cx="8903790" cy="4166533"/>
        </p:xfrm>
        <a:graphic>
          <a:graphicData uri="http://schemas.openxmlformats.org/drawingml/2006/table">
            <a:tbl>
              <a:tblPr firstRow="1" bandRow="1">
                <a:tableStyleId>{5C22544A-7EE6-4342-B048-85BDC9FD1C3A}</a:tableStyleId>
              </a:tblPr>
              <a:tblGrid>
                <a:gridCol w="2594432">
                  <a:extLst>
                    <a:ext uri="{9D8B030D-6E8A-4147-A177-3AD203B41FA5}">
                      <a16:colId xmlns:a16="http://schemas.microsoft.com/office/drawing/2014/main" val="159624831"/>
                    </a:ext>
                  </a:extLst>
                </a:gridCol>
                <a:gridCol w="6309358">
                  <a:extLst>
                    <a:ext uri="{9D8B030D-6E8A-4147-A177-3AD203B41FA5}">
                      <a16:colId xmlns:a16="http://schemas.microsoft.com/office/drawing/2014/main" val="1405120034"/>
                    </a:ext>
                  </a:extLst>
                </a:gridCol>
              </a:tblGrid>
              <a:tr h="576844">
                <a:tc>
                  <a:txBody>
                    <a:bodyPr/>
                    <a:lstStyle/>
                    <a:p>
                      <a:pPr algn="ctr"/>
                      <a:r>
                        <a:rPr lang="en-US" sz="2400" dirty="0" smtClean="0"/>
                        <a:t>Account Holder</a:t>
                      </a:r>
                      <a:endParaRPr lang="en-I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Documents Required</a:t>
                      </a:r>
                      <a:endParaRPr lang="en-I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903731"/>
                  </a:ext>
                </a:extLst>
              </a:tr>
              <a:tr h="931274">
                <a:tc>
                  <a:txBody>
                    <a:bodyPr/>
                    <a:lstStyle/>
                    <a:p>
                      <a:r>
                        <a:rPr lang="en-US" dirty="0" smtClean="0"/>
                        <a:t>Surviving Holder (s) in a Joint Account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1" indent="-342900" algn="l" defTabSz="914400" rtl="0" eaLnBrk="1" fontAlgn="auto" latinLnBrk="0" hangingPunct="1">
                        <a:lnSpc>
                          <a:spcPct val="100000"/>
                        </a:lnSpc>
                        <a:spcBef>
                          <a:spcPts val="0"/>
                        </a:spcBef>
                        <a:spcAft>
                          <a:spcPts val="0"/>
                        </a:spcAft>
                        <a:buClrTx/>
                        <a:buSzTx/>
                        <a:buFontTx/>
                        <a:buChar char="-"/>
                        <a:tabLst/>
                        <a:defRPr/>
                      </a:pPr>
                      <a:r>
                        <a:rPr lang="en-US" sz="2000" dirty="0" smtClean="0"/>
                        <a:t>Copy of Death Certificate duly attested by a Notary Public or by a </a:t>
                      </a:r>
                      <a:r>
                        <a:rPr lang="en-US" sz="2000" dirty="0" err="1" smtClean="0"/>
                        <a:t>Gazetted</a:t>
                      </a:r>
                      <a:r>
                        <a:rPr lang="en-US" sz="2000" dirty="0" smtClean="0"/>
                        <a:t> </a:t>
                      </a:r>
                      <a:r>
                        <a:rPr lang="en-US" sz="2000" dirty="0" smtClean="0"/>
                        <a:t>Officer.</a:t>
                      </a:r>
                      <a:endParaRPr lang="en-IN"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01709"/>
                  </a:ext>
                </a:extLst>
              </a:tr>
              <a:tr h="2658415">
                <a:tc>
                  <a:txBody>
                    <a:bodyPr/>
                    <a:lstStyle/>
                    <a:p>
                      <a:r>
                        <a:rPr lang="en-US" dirty="0" smtClean="0"/>
                        <a:t>Nominee of Deceased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1" indent="-342900" algn="l" defTabSz="914400" rtl="0" eaLnBrk="1" fontAlgn="auto" latinLnBrk="0" hangingPunct="1">
                        <a:lnSpc>
                          <a:spcPct val="100000"/>
                        </a:lnSpc>
                        <a:spcBef>
                          <a:spcPts val="0"/>
                        </a:spcBef>
                        <a:spcAft>
                          <a:spcPts val="0"/>
                        </a:spcAft>
                        <a:buClrTx/>
                        <a:buSzTx/>
                        <a:buFontTx/>
                        <a:buChar char="-"/>
                        <a:tabLst/>
                        <a:defRPr/>
                      </a:pPr>
                      <a:r>
                        <a:rPr lang="en-US" sz="2000" dirty="0" smtClean="0"/>
                        <a:t>Copy of Death Certificate duly attested by a Notary Public or by a Gazetted Officer.</a:t>
                      </a:r>
                      <a:endParaRPr lang="en-IN" sz="2000" dirty="0" smtClean="0"/>
                    </a:p>
                    <a:p>
                      <a:pPr marL="342900" marR="0" lvl="1" indent="-342900" algn="l" defTabSz="914400" rtl="0" eaLnBrk="1" fontAlgn="auto" latinLnBrk="0" hangingPunct="1">
                        <a:lnSpc>
                          <a:spcPct val="100000"/>
                        </a:lnSpc>
                        <a:spcBef>
                          <a:spcPts val="0"/>
                        </a:spcBef>
                        <a:spcAft>
                          <a:spcPts val="0"/>
                        </a:spcAft>
                        <a:buClrTx/>
                        <a:buSzTx/>
                        <a:buFontTx/>
                        <a:buChar char="-"/>
                        <a:tabLst/>
                        <a:defRPr/>
                      </a:pPr>
                      <a:endParaRPr lang="en-US" sz="2000" dirty="0" smtClean="0"/>
                    </a:p>
                    <a:p>
                      <a:pPr marL="342900" marR="0" lvl="1" indent="-342900" algn="l" defTabSz="914400" rtl="0" eaLnBrk="1" fontAlgn="auto" latinLnBrk="0" hangingPunct="1">
                        <a:lnSpc>
                          <a:spcPct val="100000"/>
                        </a:lnSpc>
                        <a:spcBef>
                          <a:spcPts val="0"/>
                        </a:spcBef>
                        <a:spcAft>
                          <a:spcPts val="0"/>
                        </a:spcAft>
                        <a:buClrTx/>
                        <a:buSzTx/>
                        <a:buFontTx/>
                        <a:buChar char="-"/>
                        <a:tabLst/>
                        <a:defRPr/>
                      </a:pPr>
                      <a:r>
                        <a:rPr lang="en-US" sz="2000" dirty="0" smtClean="0"/>
                        <a:t>If </a:t>
                      </a:r>
                      <a:r>
                        <a:rPr lang="en-US" sz="2000" dirty="0" err="1" smtClean="0"/>
                        <a:t>Demat</a:t>
                      </a:r>
                      <a:r>
                        <a:rPr lang="en-US" sz="2000" dirty="0" smtClean="0"/>
                        <a:t> Account of claimant is not with DP of the deceased, copy of “Client Master Report” (CMR) of nominee’s </a:t>
                      </a:r>
                      <a:r>
                        <a:rPr lang="en-US" sz="2000" dirty="0" smtClean="0"/>
                        <a:t>account. </a:t>
                      </a:r>
                      <a:endParaRPr lang="en-US" sz="2000" dirty="0" smtClean="0"/>
                    </a:p>
                    <a:p>
                      <a:pPr marL="0" marR="0" lvl="1" indent="0" algn="r" defTabSz="914400" rtl="0" eaLnBrk="1" fontAlgn="auto" latinLnBrk="0" hangingPunct="1">
                        <a:lnSpc>
                          <a:spcPct val="100000"/>
                        </a:lnSpc>
                        <a:spcBef>
                          <a:spcPts val="0"/>
                        </a:spcBef>
                        <a:spcAft>
                          <a:spcPts val="0"/>
                        </a:spcAft>
                        <a:buClrTx/>
                        <a:buSzTx/>
                        <a:buFontTx/>
                        <a:buNone/>
                        <a:tabLst/>
                        <a:defRPr/>
                      </a:pPr>
                      <a:r>
                        <a:rPr lang="en-US" sz="2000" dirty="0" smtClean="0"/>
                        <a:t>(Nominee can obtain CMR from his DP)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559865"/>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32</a:t>
            </a:r>
            <a:endParaRPr lang="en-IN" sz="1000" b="0" strike="noStrike" spc="-1" dirty="0">
              <a:latin typeface="Arial"/>
            </a:endParaRPr>
          </a:p>
        </p:txBody>
      </p:sp>
      <p:pic>
        <p:nvPicPr>
          <p:cNvPr id="8"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572659842"/>
      </p:ext>
    </p:extLst>
  </p:cSld>
  <p:clrMapOvr>
    <a:masterClrMapping/>
  </p:clrMapOvr>
  <p:timing>
    <p:tnLst>
      <p:par>
        <p:cTn id="1" dur="indefinite" restart="never" nodeType="tmRoot"/>
      </p:par>
    </p:tnLst>
  </p:timing>
</p:sld>
</file>

<file path=ppt/slides/slide33.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110343" y="0"/>
            <a:ext cx="7380514" cy="954107"/>
          </a:xfrm>
          <a:prstGeom prst="rect">
            <a:avLst/>
          </a:prstGeom>
          <a:noFill/>
        </p:spPr>
        <p:txBody>
          <a:bodyPr wrap="square" rtlCol="0">
            <a:spAutoFit/>
          </a:bodyPr>
          <a:lstStyle/>
          <a:p>
            <a:pPr algn="ctr"/>
            <a:r>
              <a:rPr lang="en-US" sz="2800" b="1" dirty="0">
                <a:cs typeface="Arial" panose="020B0604020202020204" pitchFamily="34" charset="0"/>
              </a:rPr>
              <a:t>Transmission : Documents to be submitted  (for Individual accounts) (1/3)</a:t>
            </a:r>
          </a:p>
        </p:txBody>
      </p:sp>
      <p:graphicFrame>
        <p:nvGraphicFramePr>
          <p:cNvPr id="4" name="Table 3"/>
          <p:cNvGraphicFramePr>
            <a:graphicFrameLocks noGrp="1"/>
          </p:cNvGraphicFramePr>
          <p:nvPr>
            <p:extLst>
              <p:ext uri="{D42A27DB-BD31-4B8C-83A1-F6EECF244321}">
                <p14:modId xmlns:p14="http://schemas.microsoft.com/office/powerpoint/2010/main" val="131636558"/>
              </p:ext>
            </p:extLst>
          </p:nvPr>
        </p:nvGraphicFramePr>
        <p:xfrm>
          <a:off x="300446" y="954107"/>
          <a:ext cx="9235440" cy="4231847"/>
        </p:xfrm>
        <a:graphic>
          <a:graphicData uri="http://schemas.openxmlformats.org/drawingml/2006/table">
            <a:tbl>
              <a:tblPr firstRow="1" bandRow="1">
                <a:tableStyleId>{5C22544A-7EE6-4342-B048-85BDC9FD1C3A}</a:tableStyleId>
              </a:tblPr>
              <a:tblGrid>
                <a:gridCol w="1619794">
                  <a:extLst>
                    <a:ext uri="{9D8B030D-6E8A-4147-A177-3AD203B41FA5}">
                      <a16:colId xmlns:a16="http://schemas.microsoft.com/office/drawing/2014/main" val="159624831"/>
                    </a:ext>
                  </a:extLst>
                </a:gridCol>
                <a:gridCol w="1894114">
                  <a:extLst>
                    <a:ext uri="{9D8B030D-6E8A-4147-A177-3AD203B41FA5}">
                      <a16:colId xmlns:a16="http://schemas.microsoft.com/office/drawing/2014/main" val="880204622"/>
                    </a:ext>
                  </a:extLst>
                </a:gridCol>
                <a:gridCol w="5721532">
                  <a:extLst>
                    <a:ext uri="{9D8B030D-6E8A-4147-A177-3AD203B41FA5}">
                      <a16:colId xmlns:a16="http://schemas.microsoft.com/office/drawing/2014/main" val="1405120034"/>
                    </a:ext>
                  </a:extLst>
                </a:gridCol>
              </a:tblGrid>
              <a:tr h="482807">
                <a:tc gridSpan="2">
                  <a:txBody>
                    <a:bodyPr/>
                    <a:lstStyle/>
                    <a:p>
                      <a:pPr algn="ctr"/>
                      <a:r>
                        <a:rPr lang="en-US" sz="2400" dirty="0" smtClean="0"/>
                        <a:t>Account Holder</a:t>
                      </a:r>
                      <a:endParaRPr lang="en-I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a:txBody>
                    <a:bodyPr/>
                    <a:lstStyle/>
                    <a:p>
                      <a:pPr algn="ctr"/>
                      <a:r>
                        <a:rPr lang="en-US" sz="2400" dirty="0" smtClean="0"/>
                        <a:t>Documents Required</a:t>
                      </a:r>
                      <a:endParaRPr lang="en-I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903731"/>
                  </a:ext>
                </a:extLst>
              </a:tr>
              <a:tr h="779458">
                <a:tc rowSpan="2">
                  <a:txBody>
                    <a:bodyPr/>
                    <a:lstStyle/>
                    <a:p>
                      <a:r>
                        <a:rPr lang="en-US" b="1" dirty="0" smtClean="0"/>
                        <a:t>Legal Heir (s)/ legal representative(s)</a:t>
                      </a:r>
                    </a:p>
                    <a:p>
                      <a:endParaRPr lang="en-US" b="1" dirty="0" smtClean="0"/>
                    </a:p>
                    <a:p>
                      <a:r>
                        <a:rPr lang="en-US" b="1" dirty="0" smtClean="0"/>
                        <a:t>[where deceased was a Sole Holder</a:t>
                      </a:r>
                      <a:r>
                        <a:rPr lang="en-US" dirty="0" smtClean="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Value of Holding </a:t>
                      </a:r>
                      <a:r>
                        <a:rPr lang="en-US" sz="1600" b="0" u="none" dirty="0" smtClean="0"/>
                        <a:t>&lt; Rs.5 lakh as on the date of application</a:t>
                      </a:r>
                      <a:endParaRPr lang="en-IN" sz="1600" b="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40000" lvl="1" indent="-342900" algn="just">
                        <a:buFontTx/>
                        <a:buChar char="-"/>
                      </a:pPr>
                      <a:r>
                        <a:rPr lang="en-US" sz="1800" dirty="0" smtClean="0"/>
                        <a:t>Succession certificate</a:t>
                      </a:r>
                    </a:p>
                    <a:p>
                      <a:pPr marL="540000" lvl="1" indent="-342900" algn="just">
                        <a:buFontTx/>
                        <a:buChar char="-"/>
                      </a:pPr>
                      <a:r>
                        <a:rPr lang="en-US" sz="1800" dirty="0" smtClean="0"/>
                        <a:t>Letter of Administration / Probate of the Will (as applicable)</a:t>
                      </a:r>
                    </a:p>
                    <a:p>
                      <a:pPr marL="540000" lvl="1" indent="-342900" algn="just">
                        <a:buFontTx/>
                        <a:buChar char="-"/>
                      </a:pPr>
                      <a:r>
                        <a:rPr lang="en-US" sz="1800" dirty="0" smtClean="0"/>
                        <a:t>In absence of above documents: </a:t>
                      </a:r>
                    </a:p>
                    <a:p>
                      <a:pPr marL="482850" lvl="1" indent="-285750" algn="just">
                        <a:buFont typeface="Arial" panose="020B0604020202020204" pitchFamily="34" charset="0"/>
                        <a:buChar char="•"/>
                      </a:pPr>
                      <a:r>
                        <a:rPr lang="en-US" sz="1800" dirty="0" smtClean="0"/>
                        <a:t>No objection certificate(s) with indemnity/ copy of Family   Settlement Deed [as an alternate to No objection certificate(s)] </a:t>
                      </a:r>
                    </a:p>
                    <a:p>
                      <a:pPr marL="482850" lvl="1" indent="-285750" algn="just">
                        <a:buFont typeface="Arial" panose="020B0604020202020204" pitchFamily="34" charset="0"/>
                        <a:buChar char="•"/>
                      </a:pPr>
                      <a:r>
                        <a:rPr lang="en-US" sz="1800" dirty="0" smtClean="0"/>
                        <a:t>Attested </a:t>
                      </a:r>
                      <a:r>
                        <a:rPr lang="en-US" sz="1800" dirty="0" smtClean="0"/>
                        <a:t>copy of Death </a:t>
                      </a:r>
                      <a:r>
                        <a:rPr lang="en-US" sz="1800" dirty="0" smtClean="0"/>
                        <a:t>Certificate</a:t>
                      </a:r>
                    </a:p>
                    <a:p>
                      <a:pPr marL="482850" lvl="1" indent="-285750" algn="just">
                        <a:buFont typeface="Arial" panose="020B0604020202020204" pitchFamily="34" charset="0"/>
                        <a:buChar char="•"/>
                      </a:pPr>
                      <a:r>
                        <a:rPr lang="en-US" sz="1800" dirty="0" smtClean="0"/>
                        <a:t>Affidavit</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212927"/>
                  </a:ext>
                </a:extLst>
              </a:tr>
              <a:tr h="779458">
                <a:tc vMerge="1">
                  <a:txBody>
                    <a:bodyPr/>
                    <a:lstStyle/>
                    <a:p>
                      <a:endParaRPr lang="en-IN" dirty="0"/>
                    </a:p>
                  </a:txBody>
                  <a:tcPr/>
                </a:tc>
                <a:tc>
                  <a:txBody>
                    <a:bodyPr/>
                    <a:lstStyle/>
                    <a:p>
                      <a:r>
                        <a:rPr lang="en-US" sz="1600" dirty="0" smtClean="0"/>
                        <a:t>Value of Holding &gt;</a:t>
                      </a:r>
                      <a:r>
                        <a:rPr lang="en-US" sz="1600" b="0" u="none" dirty="0" smtClean="0"/>
                        <a:t> Rs.5 lakh as on the date of application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40000" lvl="1" indent="-342900" algn="just">
                        <a:buFontTx/>
                        <a:buChar char="-"/>
                      </a:pPr>
                      <a:r>
                        <a:rPr lang="en-US" sz="1800" dirty="0" smtClean="0"/>
                        <a:t>Attested copy of Death Certificate </a:t>
                      </a:r>
                    </a:p>
                    <a:p>
                      <a:pPr marL="540000" lvl="1" indent="-342900" algn="just">
                        <a:buFontTx/>
                        <a:buChar char="-"/>
                      </a:pPr>
                      <a:r>
                        <a:rPr lang="en-US" sz="1800" dirty="0" smtClean="0"/>
                        <a:t>Succession certificate</a:t>
                      </a:r>
                    </a:p>
                    <a:p>
                      <a:pPr marL="540000" lvl="1" indent="-342900" algn="just">
                        <a:buFontTx/>
                        <a:buChar char="-"/>
                      </a:pPr>
                      <a:r>
                        <a:rPr lang="en-US" sz="1800" dirty="0" smtClean="0"/>
                        <a:t>Letter of Administration / Probate of the Will (as 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4770726"/>
                  </a:ext>
                </a:extLst>
              </a:tr>
            </a:tbl>
          </a:graphicData>
        </a:graphic>
      </p:graphicFrame>
      <p:sp>
        <p:nvSpPr>
          <p:cNvPr id="2" name="TextBox 1"/>
          <p:cNvSpPr txBox="1"/>
          <p:nvPr/>
        </p:nvSpPr>
        <p:spPr>
          <a:xfrm>
            <a:off x="613954" y="5401150"/>
            <a:ext cx="8796806" cy="923330"/>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In both the above mentioned situations, if </a:t>
            </a:r>
            <a:r>
              <a:rPr lang="en-US" dirty="0" err="1" smtClean="0"/>
              <a:t>Demat</a:t>
            </a:r>
            <a:r>
              <a:rPr lang="en-US" dirty="0" smtClean="0"/>
              <a:t> Account of claimant is not with DP of deceased, then a copy of Client Master Report of nominee’s account to be submitted.</a:t>
            </a:r>
            <a:endParaRPr lang="en-IN" dirty="0"/>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33</a:t>
            </a:r>
            <a:endParaRPr lang="en-IN" sz="1000" b="0" strike="noStrike" spc="-1" dirty="0">
              <a:latin typeface="Arial"/>
            </a:endParaRPr>
          </a:p>
        </p:txBody>
      </p:sp>
      <p:pic>
        <p:nvPicPr>
          <p:cNvPr id="8"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3590868780"/>
      </p:ext>
    </p:extLst>
  </p:cSld>
  <p:clrMapOvr>
    <a:masterClrMapping/>
  </p:clrMapOvr>
  <p:timing>
    <p:tnLst>
      <p:par>
        <p:cTn id="1" dur="indefinite" restart="never" nodeType="tmRoot"/>
      </p:par>
    </p:tnLst>
  </p:timing>
</p:sld>
</file>

<file path=ppt/slides/slide3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11289" y="0"/>
            <a:ext cx="6661548" cy="954107"/>
          </a:xfrm>
          <a:prstGeom prst="rect">
            <a:avLst/>
          </a:prstGeom>
          <a:noFill/>
        </p:spPr>
        <p:txBody>
          <a:bodyPr wrap="square" rtlCol="0">
            <a:spAutoFit/>
          </a:bodyPr>
          <a:lstStyle/>
          <a:p>
            <a:pPr algn="ctr"/>
            <a:r>
              <a:rPr lang="en-US" sz="2800" b="1" dirty="0">
                <a:cs typeface="Arial" panose="020B0604020202020204" pitchFamily="34" charset="0"/>
              </a:rPr>
              <a:t>Transmission : Documents to be submitted  (for Joint accounts) (3/3)</a:t>
            </a:r>
          </a:p>
        </p:txBody>
      </p:sp>
      <p:sp>
        <p:nvSpPr>
          <p:cNvPr id="3" name="TextBox 2"/>
          <p:cNvSpPr txBox="1"/>
          <p:nvPr/>
        </p:nvSpPr>
        <p:spPr>
          <a:xfrm>
            <a:off x="361406" y="1206137"/>
            <a:ext cx="8686800" cy="5016758"/>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smtClean="0"/>
              <a:t>Death of </a:t>
            </a:r>
            <a:r>
              <a:rPr lang="en-US" sz="2400" dirty="0"/>
              <a:t>a joint </a:t>
            </a:r>
            <a:r>
              <a:rPr lang="en-US" sz="2400" dirty="0" smtClean="0"/>
              <a:t>holder:</a:t>
            </a:r>
          </a:p>
          <a:p>
            <a:pPr marL="342900" indent="-342900" algn="just">
              <a:buFont typeface="Wingdings" panose="05000000000000000000" pitchFamily="2" charset="2"/>
              <a:buChar char="Ø"/>
            </a:pPr>
            <a:endParaRPr lang="en-US" sz="2400" dirty="0" smtClean="0"/>
          </a:p>
          <a:p>
            <a:pPr marL="342900" indent="-342900" algn="just">
              <a:buFontTx/>
              <a:buChar char="-"/>
            </a:pPr>
            <a:r>
              <a:rPr lang="en-US" sz="2000" dirty="0" smtClean="0"/>
              <a:t>Surviving </a:t>
            </a:r>
            <a:r>
              <a:rPr lang="en-US" sz="2000" dirty="0"/>
              <a:t>holders </a:t>
            </a:r>
            <a:r>
              <a:rPr lang="en-US" sz="2000" dirty="0" smtClean="0"/>
              <a:t>to open </a:t>
            </a:r>
            <a:r>
              <a:rPr lang="en-US" sz="2000" dirty="0"/>
              <a:t>a new account with the Depository </a:t>
            </a:r>
            <a:r>
              <a:rPr lang="en-US" sz="2000" b="1" u="sng" dirty="0"/>
              <a:t>in the same sequence of surviving holders</a:t>
            </a:r>
            <a:r>
              <a:rPr lang="en-US" sz="2000" b="1" dirty="0"/>
              <a:t>. </a:t>
            </a:r>
            <a:endParaRPr lang="en-US" sz="2000" b="1" dirty="0" smtClean="0"/>
          </a:p>
          <a:p>
            <a:pPr marL="342900" indent="-342900" algn="just">
              <a:buFontTx/>
              <a:buChar char="-"/>
            </a:pPr>
            <a:endParaRPr lang="en-US" sz="2000" b="1" dirty="0"/>
          </a:p>
          <a:p>
            <a:pPr marL="342900" indent="-342900" algn="just">
              <a:buFontTx/>
              <a:buChar char="-"/>
            </a:pPr>
            <a:r>
              <a:rPr lang="en-US" sz="2000" dirty="0" smtClean="0"/>
              <a:t>If surviving </a:t>
            </a:r>
            <a:r>
              <a:rPr lang="en-US" sz="2000" dirty="0"/>
              <a:t>holders already </a:t>
            </a:r>
            <a:r>
              <a:rPr lang="en-US" sz="2000" dirty="0" smtClean="0"/>
              <a:t>have a </a:t>
            </a:r>
            <a:r>
              <a:rPr lang="en-US" sz="2000" dirty="0" err="1" smtClean="0"/>
              <a:t>Demat</a:t>
            </a:r>
            <a:r>
              <a:rPr lang="en-US" sz="2000" dirty="0" smtClean="0"/>
              <a:t> account but in different sequence, then</a:t>
            </a:r>
            <a:r>
              <a:rPr lang="en-US" sz="2000" b="1" dirty="0" smtClean="0"/>
              <a:t> </a:t>
            </a:r>
            <a:r>
              <a:rPr lang="en-US" sz="2000" b="1" u="sng" dirty="0"/>
              <a:t>Transposition process along with Transmission process</a:t>
            </a:r>
            <a:r>
              <a:rPr lang="en-US" sz="2000" b="1" dirty="0"/>
              <a:t> </a:t>
            </a:r>
            <a:r>
              <a:rPr lang="en-US" sz="2000" dirty="0"/>
              <a:t>must be followed. </a:t>
            </a:r>
          </a:p>
          <a:p>
            <a:pPr marL="342900" indent="-342900" algn="just">
              <a:buFont typeface="Wingdings" panose="05000000000000000000" pitchFamily="2" charset="2"/>
              <a:buChar char="Ø"/>
            </a:pPr>
            <a:endParaRPr lang="en-US" sz="2400" b="1" dirty="0"/>
          </a:p>
          <a:p>
            <a:pPr marL="342900" indent="-342900" algn="just">
              <a:buFont typeface="Wingdings" panose="05000000000000000000" pitchFamily="2" charset="2"/>
              <a:buChar char="Ø"/>
            </a:pPr>
            <a:r>
              <a:rPr lang="en-US" sz="2400" b="1" dirty="0"/>
              <a:t>Documents to be submitted</a:t>
            </a:r>
            <a:r>
              <a:rPr lang="en-US" sz="2400" b="1" dirty="0" smtClean="0"/>
              <a:t>:</a:t>
            </a:r>
          </a:p>
          <a:p>
            <a:pPr marL="342900" indent="-342900" algn="just">
              <a:buFont typeface="Wingdings" panose="05000000000000000000" pitchFamily="2" charset="2"/>
              <a:buChar char="Ø"/>
            </a:pPr>
            <a:endParaRPr lang="en-US" sz="2400" b="1" dirty="0"/>
          </a:p>
          <a:p>
            <a:pPr marL="800100" lvl="1" indent="-342900" algn="just">
              <a:buFont typeface="Arial" panose="020B0604020202020204" pitchFamily="34" charset="0"/>
              <a:buChar char="•"/>
            </a:pPr>
            <a:r>
              <a:rPr lang="en-US" sz="2000" dirty="0"/>
              <a:t>Duly filled Transmission Request Form (and Transposition Form, if applicable) </a:t>
            </a:r>
            <a:endParaRPr lang="en-US" sz="2000" dirty="0" smtClean="0"/>
          </a:p>
          <a:p>
            <a:pPr marL="800100" lvl="1" indent="-342900" algn="just">
              <a:buFont typeface="Arial" panose="020B0604020202020204" pitchFamily="34" charset="0"/>
              <a:buChar char="•"/>
            </a:pPr>
            <a:endParaRPr lang="en-US" sz="2000" dirty="0"/>
          </a:p>
          <a:p>
            <a:pPr marL="800100" lvl="1" indent="-342900" algn="just">
              <a:buFont typeface="Arial" panose="020B0604020202020204" pitchFamily="34" charset="0"/>
              <a:buChar char="•"/>
            </a:pPr>
            <a:r>
              <a:rPr lang="en-US" sz="2000" dirty="0"/>
              <a:t>Attested copy of Death Certificate </a:t>
            </a: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34</a:t>
            </a:r>
            <a:endParaRPr lang="en-IN" sz="1000" b="0" strike="noStrike" spc="-1" dirty="0">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3484509478"/>
      </p:ext>
    </p:extLst>
  </p:cSld>
  <p:clrMapOvr>
    <a:masterClrMapping/>
  </p:clrMapOvr>
  <p:timing>
    <p:tnLst>
      <p:par>
        <p:cTn id="1" dur="indefinite" restart="never" nodeType="tmRoot"/>
      </p:par>
    </p:tnLst>
  </p:timing>
</p:sld>
</file>

<file path=ppt/slides/slide3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65314" y="0"/>
            <a:ext cx="6661548" cy="954107"/>
          </a:xfrm>
          <a:prstGeom prst="rect">
            <a:avLst/>
          </a:prstGeom>
          <a:noFill/>
        </p:spPr>
        <p:txBody>
          <a:bodyPr wrap="square" rtlCol="0">
            <a:spAutoFit/>
          </a:bodyPr>
          <a:lstStyle/>
          <a:p>
            <a:pPr algn="ctr"/>
            <a:r>
              <a:rPr lang="en-US" sz="2800" b="1" dirty="0">
                <a:cs typeface="Arial" panose="020B0604020202020204" pitchFamily="34" charset="0"/>
              </a:rPr>
              <a:t>Transmission : Sample Transmission Request Form (1/2)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200" y="1332413"/>
            <a:ext cx="7658576" cy="4348645"/>
          </a:xfrm>
          <a:prstGeom prst="rect">
            <a:avLst/>
          </a:prstGeom>
          <a:noFill/>
          <a:ln>
            <a:solidFill>
              <a:schemeClr val="tx1"/>
            </a:solidFill>
            <a:prstDash val="solid"/>
          </a:ln>
        </p:spPr>
      </p:pic>
      <p:sp>
        <p:nvSpPr>
          <p:cNvPr id="5" name="Rectangle 4"/>
          <p:cNvSpPr/>
          <p:nvPr/>
        </p:nvSpPr>
        <p:spPr>
          <a:xfrm>
            <a:off x="1256400" y="1865812"/>
            <a:ext cx="17526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Rectangle 5"/>
          <p:cNvSpPr/>
          <p:nvPr/>
        </p:nvSpPr>
        <p:spPr>
          <a:xfrm>
            <a:off x="1256400" y="2246812"/>
            <a:ext cx="4953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a:off x="1256400" y="2551612"/>
            <a:ext cx="7467600" cy="3069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p:cNvSpPr/>
          <p:nvPr/>
        </p:nvSpPr>
        <p:spPr>
          <a:xfrm>
            <a:off x="6285600" y="1865812"/>
            <a:ext cx="25908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47000" y="3847012"/>
            <a:ext cx="26670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828400" y="3847012"/>
            <a:ext cx="26670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018400" y="4039626"/>
            <a:ext cx="26670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399888" y="4231691"/>
            <a:ext cx="285512"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521811" y="4229639"/>
            <a:ext cx="285512"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131382" y="4424198"/>
            <a:ext cx="285512"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019144" y="4420139"/>
            <a:ext cx="285512"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237600" y="3328921"/>
            <a:ext cx="342900" cy="12015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3237600" y="3619864"/>
            <a:ext cx="342900" cy="12015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847694" y="3326806"/>
            <a:ext cx="342900" cy="12015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5321667" y="3326806"/>
            <a:ext cx="342900" cy="12015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8274138" y="3328921"/>
            <a:ext cx="342900" cy="12015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337069" y="3633720"/>
            <a:ext cx="342900" cy="12015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819000" y="1332412"/>
            <a:ext cx="1905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35</a:t>
            </a:r>
            <a:endParaRPr lang="en-IN" sz="1000" b="0" strike="noStrike" spc="-1" dirty="0">
              <a:latin typeface="Arial"/>
            </a:endParaRPr>
          </a:p>
        </p:txBody>
      </p:sp>
      <p:pic>
        <p:nvPicPr>
          <p:cNvPr id="27"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1880253480"/>
      </p:ext>
    </p:extLst>
  </p:cSld>
  <p:clrMapOvr>
    <a:masterClrMapping/>
  </p:clrMapOvr>
  <p:timing>
    <p:tnLst>
      <p:par>
        <p:cTn id="1" dur="indefinite" restart="never" nodeType="tmRoot"/>
      </p:par>
    </p:tnLst>
  </p:timing>
</p:sld>
</file>

<file path=ppt/slides/slide3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422906" y="42555"/>
            <a:ext cx="6661548" cy="954107"/>
          </a:xfrm>
          <a:prstGeom prst="rect">
            <a:avLst/>
          </a:prstGeom>
          <a:noFill/>
        </p:spPr>
        <p:txBody>
          <a:bodyPr wrap="square" rtlCol="0">
            <a:spAutoFit/>
          </a:bodyPr>
          <a:lstStyle/>
          <a:p>
            <a:pPr algn="ctr"/>
            <a:r>
              <a:rPr lang="en-US" sz="2800" b="1" dirty="0">
                <a:cs typeface="Arial" panose="020B0604020202020204" pitchFamily="34" charset="0"/>
              </a:rPr>
              <a:t>Transmission : Sample Transmission Request Form (2/2)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075" y="1149532"/>
            <a:ext cx="8213387" cy="4758045"/>
          </a:xfrm>
          <a:prstGeom prst="rect">
            <a:avLst/>
          </a:prstGeom>
          <a:ln>
            <a:solidFill>
              <a:schemeClr val="tx1"/>
            </a:solidFill>
          </a:ln>
        </p:spPr>
      </p:pic>
      <p:sp>
        <p:nvSpPr>
          <p:cNvPr id="19" name="Rectangle 18"/>
          <p:cNvSpPr/>
          <p:nvPr/>
        </p:nvSpPr>
        <p:spPr>
          <a:xfrm>
            <a:off x="2869474" y="1530531"/>
            <a:ext cx="12192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212874" y="1530531"/>
            <a:ext cx="12192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5059008" y="1530531"/>
            <a:ext cx="12192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964474" y="3435531"/>
            <a:ext cx="533400" cy="6858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653517" y="3490453"/>
            <a:ext cx="2968557" cy="63087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793930" y="3490453"/>
            <a:ext cx="3942945" cy="63087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653516" y="4721002"/>
            <a:ext cx="2968557" cy="63087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793929" y="4711274"/>
            <a:ext cx="3942945" cy="63087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964474" y="4712896"/>
            <a:ext cx="533400" cy="6858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p:nvCxnSpPr>
        <p:spPr>
          <a:xfrm>
            <a:off x="1574074" y="4426132"/>
            <a:ext cx="0" cy="972565"/>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4727554" y="4426132"/>
            <a:ext cx="0" cy="972565"/>
          </a:xfrm>
          <a:prstGeom prst="line">
            <a:avLst/>
          </a:prstGeom>
        </p:spPr>
        <p:style>
          <a:lnRef idx="1">
            <a:schemeClr val="dk1"/>
          </a:lnRef>
          <a:fillRef idx="0">
            <a:schemeClr val="dk1"/>
          </a:fillRef>
          <a:effectRef idx="0">
            <a:schemeClr val="dk1"/>
          </a:effectRef>
          <a:fontRef idx="minor">
            <a:schemeClr val="tx1"/>
          </a:fontRef>
        </p:style>
      </p:cxnSp>
      <p:sp>
        <p:nvSpPr>
          <p:cNvPr id="37" name="Rectangle 36"/>
          <p:cNvSpPr/>
          <p:nvPr/>
        </p:nvSpPr>
        <p:spPr>
          <a:xfrm>
            <a:off x="1925889" y="4270997"/>
            <a:ext cx="2696183" cy="5765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36</a:t>
            </a:r>
            <a:endParaRPr lang="en-IN" sz="1000" b="0" strike="noStrike" spc="-1" dirty="0">
              <a:latin typeface="Arial"/>
            </a:endParaRPr>
          </a:p>
        </p:txBody>
      </p:sp>
      <p:pic>
        <p:nvPicPr>
          <p:cNvPr id="20"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1685455181"/>
      </p:ext>
    </p:extLst>
  </p:cSld>
  <p:clrMapOvr>
    <a:masterClrMapping/>
  </p:clrMapOvr>
  <p:timing>
    <p:tnLst>
      <p:par>
        <p:cTn id="1" dur="indefinite" restart="never" nodeType="tmRoot"/>
      </p:par>
    </p:tnLst>
  </p:timing>
</p:sld>
</file>

<file path=ppt/slides/slide3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230040" y="2716484"/>
            <a:ext cx="986796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IN" sz="4800" b="1" strike="noStrike" spc="-1" dirty="0">
                <a:solidFill>
                  <a:srgbClr val="000000"/>
                </a:solidFill>
                <a:latin typeface="Arial"/>
                <a:ea typeface="Arial"/>
              </a:rPr>
              <a:t>Thank You</a:t>
            </a:r>
            <a:endParaRPr lang="en-IN" sz="4800" b="0" strike="noStrike" spc="-1" dirty="0">
              <a:latin typeface="Arial"/>
            </a:endParaRPr>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37</a:t>
            </a:r>
            <a:endParaRPr lang="en-IN" sz="1000" b="0" strike="noStrike" spc="-1" dirty="0">
              <a:latin typeface="Arial"/>
            </a:endParaRPr>
          </a:p>
        </p:txBody>
      </p:sp>
      <p:pic>
        <p:nvPicPr>
          <p:cNvPr id="5"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8964641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4480" y="2529841"/>
            <a:ext cx="6574971" cy="1015663"/>
          </a:xfrm>
          <a:prstGeom prst="rect">
            <a:avLst/>
          </a:prstGeom>
          <a:noFill/>
        </p:spPr>
        <p:txBody>
          <a:bodyPr wrap="square" rtlCol="0">
            <a:spAutoFit/>
          </a:bodyPr>
          <a:lstStyle/>
          <a:p>
            <a:pPr algn="ctr"/>
            <a:r>
              <a:rPr lang="en-US" sz="6000" b="1" dirty="0" smtClean="0">
                <a:cs typeface="Arial" panose="020B0604020202020204" pitchFamily="34" charset="0"/>
              </a:rPr>
              <a:t>Dematerialisation</a:t>
            </a:r>
            <a:endParaRPr lang="en-US" sz="6000" b="1" dirty="0"/>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4</a:t>
            </a:r>
            <a:endParaRPr lang="en-IN" sz="1000" b="0" strike="noStrike" spc="-1" dirty="0">
              <a:latin typeface="Arial"/>
            </a:endParaRPr>
          </a:p>
        </p:txBody>
      </p:sp>
      <p:pic>
        <p:nvPicPr>
          <p:cNvPr id="6"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1841531798"/>
      </p:ext>
    </p:extLst>
  </p:cSld>
  <p:clrMapOvr>
    <a:masterClrMapping/>
  </p:clrMapOvr>
  <p:timing>
    <p:tnLst>
      <p:par>
        <p:cTn id="1" dur="indefinite" restart="never" nodeType="tmRoot"/>
      </p:par>
    </p:tnLst>
  </p:timing>
</p:sld>
</file>

<file path=ppt/slides/slide5.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41960" y="1149532"/>
            <a:ext cx="8686800" cy="3416320"/>
          </a:xfrm>
          <a:prstGeom prst="rect">
            <a:avLst/>
          </a:prstGeom>
        </p:spPr>
        <p:txBody>
          <a:bodyPr wrap="square">
            <a:spAutoFit/>
          </a:bodyPr>
          <a:lstStyle/>
          <a:p>
            <a:pPr marL="342900" indent="-342900" algn="just">
              <a:buFont typeface="Wingdings" panose="05000000000000000000" pitchFamily="2" charset="2"/>
              <a:buChar char="Ø"/>
            </a:pPr>
            <a:r>
              <a:rPr lang="en-US" sz="2400" dirty="0"/>
              <a:t>Conversion of </a:t>
            </a:r>
            <a:r>
              <a:rPr lang="en-US" sz="2400" b="1" dirty="0"/>
              <a:t>physical securities</a:t>
            </a:r>
            <a:r>
              <a:rPr lang="en-US" sz="2400" dirty="0"/>
              <a:t> into </a:t>
            </a:r>
            <a:r>
              <a:rPr lang="en-US" sz="2400" b="1" dirty="0"/>
              <a:t>electronic form</a:t>
            </a:r>
            <a:r>
              <a:rPr lang="en-US" sz="2400" dirty="0"/>
              <a:t>.</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Some examples of securities that can be </a:t>
            </a:r>
            <a:r>
              <a:rPr lang="en-US" sz="2400" dirty="0" err="1" smtClean="0"/>
              <a:t>Dematerialised</a:t>
            </a:r>
            <a:r>
              <a:rPr lang="en-US" sz="2400" dirty="0" smtClean="0"/>
              <a:t> :</a:t>
            </a:r>
          </a:p>
          <a:p>
            <a:pPr algn="just"/>
            <a:endParaRPr lang="en-US" sz="2400" dirty="0"/>
          </a:p>
          <a:p>
            <a:pPr algn="just"/>
            <a:r>
              <a:rPr lang="en-US" sz="2400" dirty="0" smtClean="0"/>
              <a:t> </a:t>
            </a:r>
            <a:endParaRPr lang="en-US" sz="2400" dirty="0"/>
          </a:p>
          <a:p>
            <a:pPr marL="214313" indent="-214313" algn="just">
              <a:buFont typeface="Wingdings" panose="05000000000000000000" pitchFamily="2" charset="2"/>
              <a:buChar char="ü"/>
            </a:pPr>
            <a:endParaRPr lang="en-US" sz="2400" dirty="0"/>
          </a:p>
          <a:p>
            <a:pPr algn="just"/>
            <a:endParaRPr lang="en-US" sz="2400" dirty="0"/>
          </a:p>
          <a:p>
            <a:pPr algn="just"/>
            <a:endParaRPr lang="en-US" sz="2400" dirty="0"/>
          </a:p>
          <a:p>
            <a:pPr algn="just"/>
            <a:endParaRPr lang="en-US" sz="2400" dirty="0"/>
          </a:p>
        </p:txBody>
      </p:sp>
      <p:sp>
        <p:nvSpPr>
          <p:cNvPr id="21" name="TextBox 20"/>
          <p:cNvSpPr txBox="1"/>
          <p:nvPr/>
        </p:nvSpPr>
        <p:spPr>
          <a:xfrm>
            <a:off x="1029789" y="124480"/>
            <a:ext cx="6661548" cy="523220"/>
          </a:xfrm>
          <a:prstGeom prst="rect">
            <a:avLst/>
          </a:prstGeom>
          <a:noFill/>
        </p:spPr>
        <p:txBody>
          <a:bodyPr wrap="square" rtlCol="0">
            <a:spAutoFit/>
          </a:bodyPr>
          <a:lstStyle/>
          <a:p>
            <a:pPr algn="ctr"/>
            <a:r>
              <a:rPr lang="en-US" sz="2800" b="1" dirty="0">
                <a:cs typeface="Arial" panose="020B0604020202020204" pitchFamily="34" charset="0"/>
              </a:rPr>
              <a:t>What is </a:t>
            </a:r>
            <a:r>
              <a:rPr lang="en-US" sz="2800" b="1" dirty="0" smtClean="0">
                <a:cs typeface="Arial" panose="020B0604020202020204" pitchFamily="34" charset="0"/>
              </a:rPr>
              <a:t>Dematerialisation?</a:t>
            </a:r>
            <a:endParaRPr lang="en-US" sz="2800" b="1" dirty="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551226957"/>
              </p:ext>
            </p:extLst>
          </p:nvPr>
        </p:nvGraphicFramePr>
        <p:xfrm>
          <a:off x="749662" y="2364518"/>
          <a:ext cx="8379098" cy="3709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5</a:t>
            </a:r>
            <a:endParaRPr lang="en-IN" sz="1000" b="0" strike="noStrike" spc="-1" dirty="0">
              <a:latin typeface="Arial"/>
            </a:endParaRPr>
          </a:p>
        </p:txBody>
      </p:sp>
      <p:pic>
        <p:nvPicPr>
          <p:cNvPr id="7"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3328368815"/>
      </p:ext>
    </p:extLst>
  </p:cSld>
  <p:clrMapOvr>
    <a:masterClrMapping/>
  </p:clrMapOvr>
  <p:timing>
    <p:tnLst>
      <p:par>
        <p:cTn id="1" dur="indefinite" restart="never" nodeType="tmRoot"/>
      </p:par>
    </p:tnLst>
  </p:timing>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95986" y="1110343"/>
            <a:ext cx="8686800" cy="6247864"/>
          </a:xfrm>
          <a:prstGeom prst="rect">
            <a:avLst/>
          </a:prstGeom>
        </p:spPr>
        <p:txBody>
          <a:bodyPr wrap="square">
            <a:spAutoFit/>
          </a:bodyPr>
          <a:lstStyle/>
          <a:p>
            <a:pPr marL="342900" indent="-342900" algn="just">
              <a:buFont typeface="Wingdings" panose="05000000000000000000" pitchFamily="2" charset="2"/>
              <a:buChar char="Ø"/>
            </a:pPr>
            <a:r>
              <a:rPr lang="en-US" sz="2400" dirty="0"/>
              <a:t>Investor should have a </a:t>
            </a:r>
            <a:r>
              <a:rPr lang="en-US" sz="2400" dirty="0" err="1" smtClean="0"/>
              <a:t>Demat</a:t>
            </a:r>
            <a:r>
              <a:rPr lang="en-US" sz="2400" dirty="0" smtClean="0"/>
              <a:t> </a:t>
            </a:r>
            <a:r>
              <a:rPr lang="en-US" sz="2400" dirty="0"/>
              <a:t>account with any </a:t>
            </a:r>
            <a:r>
              <a:rPr lang="en-US" sz="2400" dirty="0" smtClean="0"/>
              <a:t>Depository Participant (DP)</a:t>
            </a:r>
            <a:endParaRPr lang="en-US" sz="2400" dirty="0"/>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Securities should be available for </a:t>
            </a:r>
            <a:r>
              <a:rPr lang="en-US" sz="2400" dirty="0" smtClean="0"/>
              <a:t>Dematerialisation </a:t>
            </a:r>
            <a:r>
              <a:rPr lang="en-US" sz="2400" dirty="0"/>
              <a:t>(active ISIN</a:t>
            </a:r>
            <a:r>
              <a:rPr lang="en-US" sz="2400" dirty="0" smtClean="0"/>
              <a:t>):</a:t>
            </a:r>
            <a:endParaRPr lang="en-US" sz="2400" dirty="0"/>
          </a:p>
          <a:p>
            <a:pPr algn="just"/>
            <a:endParaRPr lang="en-US" sz="2400" dirty="0"/>
          </a:p>
          <a:p>
            <a:pPr marL="342900" indent="-342900" algn="just">
              <a:buFont typeface="Arial" panose="020B0604020202020204" pitchFamily="34" charset="0"/>
              <a:buChar char="•"/>
            </a:pPr>
            <a:r>
              <a:rPr lang="en-US" sz="2000" dirty="0" smtClean="0"/>
              <a:t>Company Details whose </a:t>
            </a:r>
            <a:r>
              <a:rPr lang="en-US" sz="2000" dirty="0"/>
              <a:t>securities are available for </a:t>
            </a:r>
            <a:r>
              <a:rPr lang="en-US" sz="2000" dirty="0" err="1" smtClean="0"/>
              <a:t>Demat</a:t>
            </a:r>
            <a:r>
              <a:rPr lang="en-US" sz="2000" dirty="0" smtClean="0"/>
              <a:t> </a:t>
            </a:r>
            <a:r>
              <a:rPr lang="en-US" sz="2000" dirty="0"/>
              <a:t>is available on websites of Depositories</a:t>
            </a:r>
          </a:p>
          <a:p>
            <a:pPr lvl="1" algn="just"/>
            <a:r>
              <a:rPr lang="en-US" sz="2000" b="1" dirty="0" smtClean="0"/>
              <a:t>- CDSL</a:t>
            </a:r>
            <a:r>
              <a:rPr lang="en-US" sz="2000" dirty="0" smtClean="0"/>
              <a:t> </a:t>
            </a:r>
            <a:r>
              <a:rPr lang="en-US" sz="2000" dirty="0"/>
              <a:t>: </a:t>
            </a:r>
            <a:r>
              <a:rPr lang="en-US" sz="2000" dirty="0">
                <a:hlinkClick r:id="rId2"/>
              </a:rPr>
              <a:t>https://www.cdslindia.com/Investors/InvestorCorner.aspx</a:t>
            </a:r>
            <a:endParaRPr lang="en-US" sz="2000" dirty="0"/>
          </a:p>
          <a:p>
            <a:pPr lvl="1" algn="just"/>
            <a:endParaRPr lang="en-US" sz="2000" dirty="0"/>
          </a:p>
          <a:p>
            <a:pPr lvl="1" algn="just"/>
            <a:r>
              <a:rPr lang="en-US" sz="2000" b="1" dirty="0" smtClean="0"/>
              <a:t>- NSDL</a:t>
            </a:r>
            <a:r>
              <a:rPr lang="en-US" sz="2000" dirty="0" smtClean="0"/>
              <a:t> </a:t>
            </a:r>
            <a:r>
              <a:rPr lang="en-US" sz="2000" dirty="0"/>
              <a:t>: </a:t>
            </a:r>
            <a:r>
              <a:rPr lang="en-US" sz="2000" dirty="0">
                <a:hlinkClick r:id="rId3"/>
              </a:rPr>
              <a:t>https://nsdl.co.in/master_search.php</a:t>
            </a:r>
            <a:endParaRPr lang="en-US" sz="2000" dirty="0"/>
          </a:p>
          <a:p>
            <a:pPr lvl="1" algn="just"/>
            <a:endParaRPr lang="en-US" sz="2000" dirty="0"/>
          </a:p>
          <a:p>
            <a:pPr marL="342900" indent="-342900" algn="just">
              <a:buFont typeface="Arial" panose="020B0604020202020204" pitchFamily="34" charset="0"/>
              <a:buChar char="•"/>
            </a:pPr>
            <a:r>
              <a:rPr lang="en-US" sz="2000" dirty="0" smtClean="0"/>
              <a:t>Details of Registrar and Transfer Agent (RTA) </a:t>
            </a:r>
            <a:r>
              <a:rPr lang="en-US" sz="2000" dirty="0"/>
              <a:t>of </a:t>
            </a:r>
            <a:r>
              <a:rPr lang="en-US" sz="2000" dirty="0" smtClean="0"/>
              <a:t>company available on </a:t>
            </a:r>
            <a:r>
              <a:rPr lang="en-US" sz="2000" dirty="0"/>
              <a:t>“</a:t>
            </a:r>
            <a:r>
              <a:rPr lang="en-US" sz="2000" b="1" dirty="0"/>
              <a:t>Investor Relations</a:t>
            </a:r>
            <a:r>
              <a:rPr lang="en-US" sz="2000" dirty="0"/>
              <a:t>” section of the Company website</a:t>
            </a:r>
          </a:p>
          <a:p>
            <a:pPr marL="214313" indent="-214313" algn="just">
              <a:buFont typeface="Wingdings" panose="05000000000000000000" pitchFamily="2" charset="2"/>
              <a:buChar char="ü"/>
            </a:pPr>
            <a:endParaRPr lang="en-US" sz="2400" dirty="0"/>
          </a:p>
          <a:p>
            <a:pPr algn="just"/>
            <a:endParaRPr lang="en-US" sz="2400" dirty="0"/>
          </a:p>
          <a:p>
            <a:pPr algn="just"/>
            <a:endParaRPr lang="en-US" sz="2400" dirty="0"/>
          </a:p>
          <a:p>
            <a:pPr algn="just"/>
            <a:endParaRPr lang="en-US" sz="2400" dirty="0"/>
          </a:p>
        </p:txBody>
      </p:sp>
      <p:sp>
        <p:nvSpPr>
          <p:cNvPr id="21" name="TextBox 20"/>
          <p:cNvSpPr txBox="1"/>
          <p:nvPr/>
        </p:nvSpPr>
        <p:spPr>
          <a:xfrm>
            <a:off x="1408612" y="307840"/>
            <a:ext cx="6661548" cy="523220"/>
          </a:xfrm>
          <a:prstGeom prst="rect">
            <a:avLst/>
          </a:prstGeom>
          <a:noFill/>
        </p:spPr>
        <p:txBody>
          <a:bodyPr wrap="square" rtlCol="0">
            <a:spAutoFit/>
          </a:bodyPr>
          <a:lstStyle/>
          <a:p>
            <a:pPr algn="ctr"/>
            <a:r>
              <a:rPr lang="en-US" sz="2800" b="1" dirty="0" smtClean="0">
                <a:cs typeface="Arial" panose="020B0604020202020204" pitchFamily="34" charset="0"/>
              </a:rPr>
              <a:t>Dematerialisation </a:t>
            </a:r>
            <a:r>
              <a:rPr lang="en-US" sz="2800" b="1" dirty="0">
                <a:cs typeface="Arial" panose="020B0604020202020204" pitchFamily="34" charset="0"/>
              </a:rPr>
              <a:t>: Prerequisites</a:t>
            </a: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6</a:t>
            </a:r>
            <a:endParaRPr lang="en-IN" sz="1000" b="0" strike="noStrike" spc="-1" dirty="0">
              <a:solidFill>
                <a:schemeClr val="bg1"/>
              </a:solidFill>
              <a:latin typeface="Arial"/>
            </a:endParaRPr>
          </a:p>
        </p:txBody>
      </p:sp>
      <p:pic>
        <p:nvPicPr>
          <p:cNvPr id="7" name="Picture 3"/>
          <p:cNvPicPr/>
          <p:nvPr/>
        </p:nvPicPr>
        <p:blipFill>
          <a:blip r:embed="rId4"/>
          <a:stretch/>
        </p:blipFill>
        <p:spPr>
          <a:xfrm>
            <a:off x="0" y="27180"/>
            <a:ext cx="1029600" cy="803880"/>
          </a:xfrm>
          <a:prstGeom prst="rect">
            <a:avLst/>
          </a:prstGeom>
          <a:ln>
            <a:noFill/>
          </a:ln>
        </p:spPr>
      </p:pic>
    </p:spTree>
    <p:extLst>
      <p:ext uri="{BB962C8B-B14F-4D97-AF65-F5344CB8AC3E}">
        <p14:creationId xmlns:p14="http://schemas.microsoft.com/office/powerpoint/2010/main" val="3080630453"/>
      </p:ext>
    </p:extLst>
  </p:cSld>
  <p:clrMapOvr>
    <a:masterClrMapping/>
  </p:clrMapOvr>
  <p:timing>
    <p:tnLst>
      <p:par>
        <p:cTn id="1" dur="indefinite" restart="never" nodeType="tmRoot"/>
      </p:par>
    </p:tnLst>
  </p:timing>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33400" y="1828800"/>
            <a:ext cx="8686800" cy="3724096"/>
          </a:xfrm>
          <a:prstGeom prst="rect">
            <a:avLst/>
          </a:prstGeom>
        </p:spPr>
        <p:txBody>
          <a:bodyPr wrap="square">
            <a:spAutoFit/>
          </a:bodyPr>
          <a:lstStyle/>
          <a:p>
            <a:pPr lvl="1" algn="just"/>
            <a:endParaRPr lang="en-US" sz="2000" dirty="0"/>
          </a:p>
          <a:p>
            <a:pPr lvl="1" algn="just"/>
            <a:endParaRPr lang="en-US" sz="2000" dirty="0"/>
          </a:p>
          <a:p>
            <a:pPr lvl="1" algn="just"/>
            <a:endParaRPr lang="en-US" sz="2000" dirty="0"/>
          </a:p>
          <a:p>
            <a:pPr lvl="1" algn="just"/>
            <a:endParaRPr lang="en-US" sz="2000" dirty="0"/>
          </a:p>
          <a:p>
            <a:pPr lvl="1" algn="just"/>
            <a:endParaRPr lang="en-US" sz="2000" dirty="0"/>
          </a:p>
          <a:p>
            <a:pPr lvl="1" algn="just"/>
            <a:endParaRPr lang="en-US" sz="2000" dirty="0"/>
          </a:p>
          <a:p>
            <a:pPr lvl="1" algn="just"/>
            <a:endParaRPr lang="en-US" sz="2000" dirty="0"/>
          </a:p>
          <a:p>
            <a:pPr marL="214313" indent="-214313" algn="just">
              <a:buFont typeface="Wingdings" panose="05000000000000000000" pitchFamily="2" charset="2"/>
              <a:buChar char="ü"/>
            </a:pPr>
            <a:endParaRPr lang="en-US" sz="2400" dirty="0"/>
          </a:p>
          <a:p>
            <a:pPr algn="just"/>
            <a:endParaRPr lang="en-US" sz="2400" dirty="0"/>
          </a:p>
          <a:p>
            <a:pPr algn="just"/>
            <a:endParaRPr lang="en-US" sz="2400" dirty="0"/>
          </a:p>
          <a:p>
            <a:pPr algn="just"/>
            <a:endParaRPr lang="en-US" sz="2400" dirty="0"/>
          </a:p>
        </p:txBody>
      </p:sp>
      <p:sp>
        <p:nvSpPr>
          <p:cNvPr id="21" name="TextBox 20"/>
          <p:cNvSpPr txBox="1"/>
          <p:nvPr/>
        </p:nvSpPr>
        <p:spPr>
          <a:xfrm>
            <a:off x="1447800" y="-43326"/>
            <a:ext cx="6661548" cy="954107"/>
          </a:xfrm>
          <a:prstGeom prst="rect">
            <a:avLst/>
          </a:prstGeom>
          <a:noFill/>
        </p:spPr>
        <p:txBody>
          <a:bodyPr wrap="square" rtlCol="0">
            <a:spAutoFit/>
          </a:bodyPr>
          <a:lstStyle/>
          <a:p>
            <a:pPr algn="ctr"/>
            <a:r>
              <a:rPr lang="en-US" sz="2800" b="1" dirty="0" smtClean="0">
                <a:cs typeface="Arial" panose="020B0604020202020204" pitchFamily="34" charset="0"/>
              </a:rPr>
              <a:t>Dematerialisation </a:t>
            </a:r>
            <a:r>
              <a:rPr lang="en-US" sz="2800" b="1" dirty="0">
                <a:cs typeface="Arial" panose="020B0604020202020204" pitchFamily="34" charset="0"/>
              </a:rPr>
              <a:t>: Check Company Status (Sample)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29" y="1597378"/>
            <a:ext cx="5205793" cy="2098335"/>
          </a:xfrm>
          <a:prstGeom prst="rect">
            <a:avLst/>
          </a:prstGeom>
          <a:ln>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722" y="4114800"/>
            <a:ext cx="5929771" cy="1971496"/>
          </a:xfrm>
          <a:prstGeom prst="rect">
            <a:avLst/>
          </a:prstGeom>
          <a:ln>
            <a:solidFill>
              <a:schemeClr val="tx1"/>
            </a:solidFill>
          </a:ln>
        </p:spPr>
      </p:pic>
      <p:sp>
        <p:nvSpPr>
          <p:cNvPr id="5" name="TextBox 4"/>
          <p:cNvSpPr txBox="1"/>
          <p:nvPr/>
        </p:nvSpPr>
        <p:spPr>
          <a:xfrm>
            <a:off x="7471653" y="1962283"/>
            <a:ext cx="1371600" cy="1477328"/>
          </a:xfrm>
          <a:prstGeom prst="rect">
            <a:avLst/>
          </a:prstGeom>
          <a:noFill/>
          <a:ln>
            <a:solidFill>
              <a:schemeClr val="tx1"/>
            </a:solidFill>
          </a:ln>
        </p:spPr>
        <p:txBody>
          <a:bodyPr wrap="square" rtlCol="0">
            <a:spAutoFit/>
          </a:bodyPr>
          <a:lstStyle/>
          <a:p>
            <a:r>
              <a:rPr lang="en-US" dirty="0"/>
              <a:t>Checking company status on NSDL website</a:t>
            </a:r>
          </a:p>
        </p:txBody>
      </p:sp>
      <p:sp>
        <p:nvSpPr>
          <p:cNvPr id="8" name="TextBox 7"/>
          <p:cNvSpPr txBox="1"/>
          <p:nvPr/>
        </p:nvSpPr>
        <p:spPr>
          <a:xfrm>
            <a:off x="708459" y="4861023"/>
            <a:ext cx="1478683" cy="1477328"/>
          </a:xfrm>
          <a:prstGeom prst="rect">
            <a:avLst/>
          </a:prstGeom>
          <a:noFill/>
          <a:ln>
            <a:solidFill>
              <a:schemeClr val="tx1"/>
            </a:solidFill>
          </a:ln>
        </p:spPr>
        <p:txBody>
          <a:bodyPr wrap="square" rtlCol="0">
            <a:spAutoFit/>
          </a:bodyPr>
          <a:lstStyle/>
          <a:p>
            <a:r>
              <a:rPr lang="en-US" dirty="0"/>
              <a:t>Checking company status on CDSL website</a:t>
            </a:r>
          </a:p>
        </p:txBody>
      </p:sp>
      <p:cxnSp>
        <p:nvCxnSpPr>
          <p:cNvPr id="7" name="Straight Arrow Connector 6"/>
          <p:cNvCxnSpPr>
            <a:stCxn id="3" idx="3"/>
            <a:endCxn id="5" idx="1"/>
          </p:cNvCxnSpPr>
          <p:nvPr/>
        </p:nvCxnSpPr>
        <p:spPr>
          <a:xfrm>
            <a:off x="5748921" y="2646545"/>
            <a:ext cx="1722732" cy="54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4" idx="1"/>
          </p:cNvCxnSpPr>
          <p:nvPr/>
        </p:nvCxnSpPr>
        <p:spPr>
          <a:xfrm flipH="1">
            <a:off x="2187141" y="5100549"/>
            <a:ext cx="1165580" cy="382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7</a:t>
            </a:r>
            <a:endParaRPr lang="en-IN" sz="1000" b="0" strike="noStrike" spc="-1" dirty="0">
              <a:latin typeface="Arial"/>
            </a:endParaRPr>
          </a:p>
        </p:txBody>
      </p:sp>
      <p:pic>
        <p:nvPicPr>
          <p:cNvPr id="13" name="Picture 3"/>
          <p:cNvPicPr/>
          <p:nvPr/>
        </p:nvPicPr>
        <p:blipFill>
          <a:blip r:embed="rId4"/>
          <a:stretch/>
        </p:blipFill>
        <p:spPr>
          <a:xfrm>
            <a:off x="0" y="27180"/>
            <a:ext cx="1029600" cy="803880"/>
          </a:xfrm>
          <a:prstGeom prst="rect">
            <a:avLst/>
          </a:prstGeom>
          <a:ln>
            <a:noFill/>
          </a:ln>
        </p:spPr>
      </p:pic>
    </p:spTree>
    <p:extLst>
      <p:ext uri="{BB962C8B-B14F-4D97-AF65-F5344CB8AC3E}">
        <p14:creationId xmlns:p14="http://schemas.microsoft.com/office/powerpoint/2010/main" val="3359736017"/>
      </p:ext>
    </p:extLst>
  </p:cSld>
  <p:clrMapOvr>
    <a:masterClrMapping/>
  </p:clrMapOvr>
  <p:timing>
    <p:tnLst>
      <p:par>
        <p:cTn id="1" dur="indefinite" restart="never" nodeType="tmRoot"/>
      </p:par>
    </p:tnLst>
  </p:timing>
</p:sld>
</file>

<file path=ppt/slides/slide8.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35174" y="831060"/>
            <a:ext cx="8686800" cy="5386090"/>
          </a:xfrm>
          <a:prstGeom prst="rect">
            <a:avLst/>
          </a:prstGeom>
        </p:spPr>
        <p:txBody>
          <a:bodyPr wrap="square">
            <a:spAutoFit/>
          </a:bodyPr>
          <a:lstStyle/>
          <a:p>
            <a:pPr marL="342900" indent="-342900" algn="ctr">
              <a:buFont typeface="Wingdings" panose="05000000000000000000" pitchFamily="2" charset="2"/>
              <a:buChar char="Ø"/>
            </a:pPr>
            <a:r>
              <a:rPr lang="en-US" sz="2400" b="1" dirty="0"/>
              <a:t>Broad Process </a:t>
            </a:r>
            <a:r>
              <a:rPr lang="en-US" sz="2400" dirty="0" smtClean="0"/>
              <a:t>:</a:t>
            </a:r>
            <a:endParaRPr lang="en-US" sz="2400" dirty="0"/>
          </a:p>
          <a:p>
            <a:pPr marL="342900" indent="-342900" algn="just">
              <a:buFont typeface="Wingdings" panose="05000000000000000000" pitchFamily="2" charset="2"/>
              <a:buChar char="Ø"/>
            </a:pPr>
            <a:endParaRPr lang="en-US" sz="2400" dirty="0" smtClean="0"/>
          </a:p>
          <a:p>
            <a:pPr marL="342900" indent="-342900" algn="just">
              <a:buFont typeface="Wingdings" panose="05000000000000000000" pitchFamily="2" charset="2"/>
              <a:buChar char="Ø"/>
            </a:pPr>
            <a:endParaRPr lang="en-US" sz="2400" dirty="0"/>
          </a:p>
          <a:p>
            <a:pPr marL="214313" indent="-214313" algn="just">
              <a:buFont typeface="Wingdings" panose="05000000000000000000" pitchFamily="2" charset="2"/>
              <a:buChar char="ü"/>
            </a:pPr>
            <a:endParaRPr lang="en-US" sz="2400" dirty="0"/>
          </a:p>
          <a:p>
            <a:pPr marL="342900" indent="-342900" algn="just">
              <a:buFont typeface="Wingdings" panose="05000000000000000000" pitchFamily="2" charset="2"/>
              <a:buChar char="Ø"/>
            </a:pPr>
            <a:endParaRPr lang="en-US" sz="2400" b="1" dirty="0" smtClean="0"/>
          </a:p>
          <a:p>
            <a:pPr marL="342900" indent="-342900" algn="just">
              <a:buFont typeface="Wingdings" panose="05000000000000000000" pitchFamily="2" charset="2"/>
              <a:buChar char="Ø"/>
            </a:pPr>
            <a:endParaRPr lang="en-US" sz="2400" b="1" dirty="0" smtClean="0"/>
          </a:p>
          <a:p>
            <a:pPr marL="342900" indent="-342900" algn="ctr">
              <a:buFont typeface="Wingdings" panose="05000000000000000000" pitchFamily="2" charset="2"/>
              <a:buChar char="Ø"/>
            </a:pPr>
            <a:r>
              <a:rPr lang="en-US" sz="2000" b="1" dirty="0" smtClean="0"/>
              <a:t>Care </a:t>
            </a:r>
            <a:r>
              <a:rPr lang="en-US" sz="2000" b="1" dirty="0"/>
              <a:t>to be taken </a:t>
            </a:r>
            <a:r>
              <a:rPr lang="en-US" sz="2000" dirty="0"/>
              <a:t>: </a:t>
            </a:r>
          </a:p>
          <a:p>
            <a:pPr marL="800100" lvl="1" indent="-342900" algn="just">
              <a:buFont typeface="Arial" panose="020B0604020202020204" pitchFamily="34" charset="0"/>
              <a:buChar char="•"/>
            </a:pPr>
            <a:r>
              <a:rPr lang="en-US" sz="2000" dirty="0" smtClean="0"/>
              <a:t>DRF </a:t>
            </a:r>
            <a:r>
              <a:rPr lang="en-US" sz="2000" dirty="0"/>
              <a:t>should be signed by all holders (in case of multiple holders)</a:t>
            </a:r>
          </a:p>
          <a:p>
            <a:pPr marL="800100" lvl="1" indent="-342900" algn="just">
              <a:buFont typeface="Arial" panose="020B0604020202020204" pitchFamily="34" charset="0"/>
              <a:buChar char="•"/>
            </a:pPr>
            <a:r>
              <a:rPr lang="en-US" sz="2000" dirty="0"/>
              <a:t>Pattern of holdings in the certificates should match with </a:t>
            </a:r>
            <a:r>
              <a:rPr lang="en-US" sz="2000" dirty="0" err="1" smtClean="0"/>
              <a:t>Demat</a:t>
            </a:r>
            <a:r>
              <a:rPr lang="en-US" sz="2000" dirty="0" smtClean="0"/>
              <a:t> </a:t>
            </a:r>
            <a:r>
              <a:rPr lang="en-US" sz="2000" dirty="0"/>
              <a:t>account</a:t>
            </a:r>
          </a:p>
          <a:p>
            <a:pPr marL="800100" lvl="1" indent="-342900" algn="just">
              <a:buFont typeface="Arial" panose="020B0604020202020204" pitchFamily="34" charset="0"/>
              <a:buChar char="•"/>
            </a:pPr>
            <a:endParaRPr lang="en-US" sz="2000" dirty="0"/>
          </a:p>
          <a:p>
            <a:pPr marL="342900" indent="-342900" algn="ctr">
              <a:buFont typeface="Wingdings" panose="05000000000000000000" pitchFamily="2" charset="2"/>
              <a:buChar char="Ø"/>
            </a:pPr>
            <a:r>
              <a:rPr lang="en-US" sz="2000" b="1" dirty="0"/>
              <a:t>Separate DRF should be submitted for </a:t>
            </a:r>
            <a:r>
              <a:rPr lang="en-US" sz="2000" dirty="0"/>
              <a:t>-</a:t>
            </a:r>
          </a:p>
          <a:p>
            <a:pPr marL="800100" lvl="1" indent="-342900" algn="just">
              <a:buFont typeface="Arial" panose="020B0604020202020204" pitchFamily="34" charset="0"/>
              <a:buChar char="•"/>
            </a:pPr>
            <a:r>
              <a:rPr lang="en-US" sz="2000" dirty="0"/>
              <a:t>Each </a:t>
            </a:r>
            <a:r>
              <a:rPr lang="en-US" sz="2000" b="1" dirty="0"/>
              <a:t>ISIN</a:t>
            </a:r>
            <a:r>
              <a:rPr lang="en-US" sz="2000" dirty="0"/>
              <a:t> (meaning of ISIN in later slide)</a:t>
            </a:r>
          </a:p>
          <a:p>
            <a:pPr marL="800100" lvl="1" indent="-342900" algn="just">
              <a:buFont typeface="Arial" panose="020B0604020202020204" pitchFamily="34" charset="0"/>
              <a:buChar char="•"/>
            </a:pPr>
            <a:r>
              <a:rPr lang="en-US" sz="2000" dirty="0"/>
              <a:t>Free and locked in securities</a:t>
            </a:r>
          </a:p>
          <a:p>
            <a:pPr marL="800100" lvl="1" indent="-342900" algn="just">
              <a:buFont typeface="Arial" panose="020B0604020202020204" pitchFamily="34" charset="0"/>
              <a:buChar char="•"/>
            </a:pPr>
            <a:r>
              <a:rPr lang="en-US" sz="2000" dirty="0"/>
              <a:t>Securities locked-in for different reasons and different lock-in release dates</a:t>
            </a:r>
          </a:p>
        </p:txBody>
      </p:sp>
      <p:sp>
        <p:nvSpPr>
          <p:cNvPr id="21" name="TextBox 20"/>
          <p:cNvSpPr txBox="1"/>
          <p:nvPr/>
        </p:nvSpPr>
        <p:spPr>
          <a:xfrm>
            <a:off x="1447800" y="167510"/>
            <a:ext cx="6661548" cy="523220"/>
          </a:xfrm>
          <a:prstGeom prst="rect">
            <a:avLst/>
          </a:prstGeom>
          <a:noFill/>
        </p:spPr>
        <p:txBody>
          <a:bodyPr wrap="square" rtlCol="0">
            <a:spAutoFit/>
          </a:bodyPr>
          <a:lstStyle/>
          <a:p>
            <a:pPr algn="ctr"/>
            <a:r>
              <a:rPr lang="en-US" sz="2800" b="1" dirty="0" smtClean="0">
                <a:cs typeface="Arial" panose="020B0604020202020204" pitchFamily="34" charset="0"/>
              </a:rPr>
              <a:t>Dematerialisation </a:t>
            </a:r>
            <a:r>
              <a:rPr lang="en-US" sz="2800" b="1" dirty="0">
                <a:cs typeface="Arial" panose="020B0604020202020204" pitchFamily="34" charset="0"/>
              </a:rPr>
              <a:t>: Process</a:t>
            </a:r>
          </a:p>
        </p:txBody>
      </p:sp>
      <p:graphicFrame>
        <p:nvGraphicFramePr>
          <p:cNvPr id="3" name="Diagram 2"/>
          <p:cNvGraphicFramePr/>
          <p:nvPr>
            <p:extLst>
              <p:ext uri="{D42A27DB-BD31-4B8C-83A1-F6EECF244321}">
                <p14:modId xmlns:p14="http://schemas.microsoft.com/office/powerpoint/2010/main" val="3850783759"/>
              </p:ext>
            </p:extLst>
          </p:nvPr>
        </p:nvGraphicFramePr>
        <p:xfrm>
          <a:off x="814124" y="1266856"/>
          <a:ext cx="8699863" cy="1489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8</a:t>
            </a:r>
            <a:endParaRPr lang="en-IN" sz="1000" b="0" strike="noStrike" spc="-1" dirty="0">
              <a:latin typeface="Arial"/>
            </a:endParaRPr>
          </a:p>
        </p:txBody>
      </p:sp>
      <p:pic>
        <p:nvPicPr>
          <p:cNvPr id="7" name="Picture 3"/>
          <p:cNvPicPr/>
          <p:nvPr/>
        </p:nvPicPr>
        <p:blipFill>
          <a:blip r:embed="rId7"/>
          <a:stretch/>
        </p:blipFill>
        <p:spPr>
          <a:xfrm>
            <a:off x="0" y="27180"/>
            <a:ext cx="1029600" cy="803880"/>
          </a:xfrm>
          <a:prstGeom prst="rect">
            <a:avLst/>
          </a:prstGeom>
          <a:ln>
            <a:noFill/>
          </a:ln>
        </p:spPr>
      </p:pic>
    </p:spTree>
    <p:extLst>
      <p:ext uri="{BB962C8B-B14F-4D97-AF65-F5344CB8AC3E}">
        <p14:creationId xmlns:p14="http://schemas.microsoft.com/office/powerpoint/2010/main" val="123812086"/>
      </p:ext>
    </p:extLst>
  </p:cSld>
  <p:clrMapOvr>
    <a:masterClrMapping/>
  </p:clrMapOvr>
  <p:timing>
    <p:tnLst>
      <p:par>
        <p:cTn id="1" dur="indefinite" restart="never" nodeType="tmRoot"/>
      </p:par>
    </p:tnLst>
  </p:timing>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96389" y="456790"/>
            <a:ext cx="8948057" cy="55707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endParaRPr lang="en-US" sz="2400" b="1" dirty="0" smtClean="0"/>
          </a:p>
          <a:p>
            <a:pPr marL="342900" indent="-342900" algn="ctr">
              <a:buFont typeface="Wingdings" panose="05000000000000000000" pitchFamily="2" charset="2"/>
              <a:buChar char="Ø"/>
            </a:pPr>
            <a:endParaRPr lang="en-US" sz="2400" b="1" dirty="0"/>
          </a:p>
          <a:p>
            <a:pPr marL="342900" indent="-342900" algn="ctr">
              <a:buFont typeface="Wingdings" panose="05000000000000000000" pitchFamily="2" charset="2"/>
              <a:buChar char="Ø"/>
            </a:pPr>
            <a:endParaRPr lang="en-US" sz="2400" b="1" dirty="0" smtClean="0"/>
          </a:p>
          <a:p>
            <a:pPr algn="ctr"/>
            <a:endParaRPr lang="en-US" sz="2400" b="1" dirty="0" smtClean="0"/>
          </a:p>
          <a:p>
            <a:pPr algn="ctr"/>
            <a:endParaRPr lang="en-US" sz="2400" b="1" dirty="0" smtClean="0"/>
          </a:p>
          <a:p>
            <a:pPr marL="342900" indent="-342900" algn="ctr">
              <a:buFont typeface="Wingdings" panose="05000000000000000000" pitchFamily="2" charset="2"/>
              <a:buChar char="Ø"/>
            </a:pPr>
            <a:endParaRPr lang="en-US" sz="2400" b="1" dirty="0"/>
          </a:p>
          <a:p>
            <a:pPr marL="342900" indent="-342900" algn="ctr">
              <a:buFont typeface="Wingdings" panose="05000000000000000000" pitchFamily="2" charset="2"/>
              <a:buChar char="Ø"/>
            </a:pPr>
            <a:endParaRPr lang="en-US" sz="2400" b="1" dirty="0" smtClean="0"/>
          </a:p>
          <a:p>
            <a:pPr marL="342900" indent="-342900" algn="ctr">
              <a:buFont typeface="Wingdings" panose="05000000000000000000" pitchFamily="2" charset="2"/>
              <a:buChar char="Ø"/>
            </a:pPr>
            <a:endParaRPr lang="en-US" sz="2400" b="1" dirty="0"/>
          </a:p>
          <a:p>
            <a:pPr marL="342900" indent="-342900" algn="just">
              <a:buFont typeface="Wingdings" panose="05000000000000000000" pitchFamily="2" charset="2"/>
              <a:buChar char="Ø"/>
            </a:pPr>
            <a:endParaRPr lang="en-US" sz="2000" dirty="0" smtClean="0"/>
          </a:p>
          <a:p>
            <a:pPr marL="342900" indent="-342900" algn="just">
              <a:buFont typeface="Wingdings" panose="05000000000000000000" pitchFamily="2" charset="2"/>
              <a:buChar char="Ø"/>
            </a:pPr>
            <a:r>
              <a:rPr lang="en-US" dirty="0" smtClean="0"/>
              <a:t>Example </a:t>
            </a:r>
            <a:r>
              <a:rPr lang="en-US" dirty="0"/>
              <a:t>of ISIN -</a:t>
            </a:r>
            <a:r>
              <a:rPr lang="en-US" u="sng" dirty="0"/>
              <a:t> </a:t>
            </a:r>
            <a:r>
              <a:rPr lang="en-US" sz="3600" b="1" u="sng" dirty="0"/>
              <a:t>IN</a:t>
            </a:r>
            <a:r>
              <a:rPr lang="en-US" sz="3600" b="1" dirty="0"/>
              <a:t> </a:t>
            </a:r>
            <a:r>
              <a:rPr lang="en-US" sz="3600" b="1" u="sng" dirty="0"/>
              <a:t>E</a:t>
            </a:r>
            <a:r>
              <a:rPr lang="en-US" sz="3600" b="1" dirty="0"/>
              <a:t> </a:t>
            </a:r>
            <a:r>
              <a:rPr lang="en-US" sz="3600" b="1" u="sng" dirty="0"/>
              <a:t>005A</a:t>
            </a:r>
            <a:r>
              <a:rPr lang="en-US" sz="3600" b="1" dirty="0"/>
              <a:t> </a:t>
            </a:r>
            <a:r>
              <a:rPr lang="en-US" sz="3600" b="1" u="sng" dirty="0"/>
              <a:t>08</a:t>
            </a:r>
            <a:r>
              <a:rPr lang="en-US" sz="3600" b="1" dirty="0"/>
              <a:t> </a:t>
            </a:r>
            <a:r>
              <a:rPr lang="en-US" sz="3600" b="1" u="sng" dirty="0"/>
              <a:t>02</a:t>
            </a:r>
            <a:r>
              <a:rPr lang="en-US" sz="3600" b="1" dirty="0"/>
              <a:t> </a:t>
            </a:r>
            <a:r>
              <a:rPr lang="en-US" sz="3600" b="1" u="sng" dirty="0" smtClean="0"/>
              <a:t>0</a:t>
            </a:r>
          </a:p>
          <a:p>
            <a:pPr marL="342900" indent="-342900" algn="just">
              <a:buFont typeface="Wingdings" panose="05000000000000000000" pitchFamily="2" charset="2"/>
              <a:buChar char="Ø"/>
            </a:pPr>
            <a:endParaRPr lang="en-US" sz="3600" b="1" u="sng" dirty="0" smtClean="0"/>
          </a:p>
          <a:p>
            <a:pPr marL="342900" indent="-342900" algn="just">
              <a:buFont typeface="Wingdings" panose="05000000000000000000" pitchFamily="2" charset="2"/>
              <a:buChar char="Ø"/>
            </a:pPr>
            <a:endParaRPr lang="en-US" sz="3600" b="1" u="sng" dirty="0" smtClean="0"/>
          </a:p>
          <a:p>
            <a:pPr marL="342900" indent="-342900" algn="just">
              <a:buFont typeface="Wingdings" panose="05000000000000000000" pitchFamily="2" charset="2"/>
              <a:buChar char="Ø"/>
            </a:pPr>
            <a:endParaRPr lang="en-US" sz="3600" b="1" u="sng" dirty="0"/>
          </a:p>
        </p:txBody>
      </p:sp>
      <p:sp>
        <p:nvSpPr>
          <p:cNvPr id="21" name="TextBox 20"/>
          <p:cNvSpPr txBox="1"/>
          <p:nvPr/>
        </p:nvSpPr>
        <p:spPr>
          <a:xfrm>
            <a:off x="1382485" y="307840"/>
            <a:ext cx="6661548" cy="523220"/>
          </a:xfrm>
          <a:prstGeom prst="rect">
            <a:avLst/>
          </a:prstGeom>
          <a:noFill/>
        </p:spPr>
        <p:txBody>
          <a:bodyPr wrap="square" rtlCol="0">
            <a:spAutoFit/>
          </a:bodyPr>
          <a:lstStyle/>
          <a:p>
            <a:pPr algn="ctr"/>
            <a:r>
              <a:rPr lang="en-US" sz="2800" b="1" dirty="0" smtClean="0">
                <a:cs typeface="Arial" panose="020B0604020202020204" pitchFamily="34" charset="0"/>
              </a:rPr>
              <a:t>Dematerialisation </a:t>
            </a:r>
            <a:r>
              <a:rPr lang="en-US" sz="2800" b="1" dirty="0">
                <a:cs typeface="Arial" panose="020B0604020202020204" pitchFamily="34" charset="0"/>
              </a:rPr>
              <a:t>: Meaning of ISIN</a:t>
            </a:r>
          </a:p>
        </p:txBody>
      </p:sp>
      <p:sp>
        <p:nvSpPr>
          <p:cNvPr id="4" name="Oval 3"/>
          <p:cNvSpPr/>
          <p:nvPr/>
        </p:nvSpPr>
        <p:spPr>
          <a:xfrm>
            <a:off x="1097145" y="986382"/>
            <a:ext cx="7493915" cy="7184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International Securities Identification Number (ISIN)</a:t>
            </a:r>
            <a:endParaRPr lang="en-IN" b="1" dirty="0"/>
          </a:p>
        </p:txBody>
      </p:sp>
      <p:cxnSp>
        <p:nvCxnSpPr>
          <p:cNvPr id="7" name="Straight Arrow Connector 6"/>
          <p:cNvCxnSpPr>
            <a:endCxn id="17" idx="0"/>
          </p:cNvCxnSpPr>
          <p:nvPr/>
        </p:nvCxnSpPr>
        <p:spPr>
          <a:xfrm flipH="1">
            <a:off x="1685776" y="1709802"/>
            <a:ext cx="3098522" cy="624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4"/>
            <a:endCxn id="22" idx="0"/>
          </p:cNvCxnSpPr>
          <p:nvPr/>
        </p:nvCxnSpPr>
        <p:spPr>
          <a:xfrm flipH="1">
            <a:off x="3887761" y="1704839"/>
            <a:ext cx="956342" cy="629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23" idx="0"/>
          </p:cNvCxnSpPr>
          <p:nvPr/>
        </p:nvCxnSpPr>
        <p:spPr>
          <a:xfrm>
            <a:off x="4784297" y="1704839"/>
            <a:ext cx="1366558" cy="629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a:endCxn id="24" idx="0"/>
          </p:cNvCxnSpPr>
          <p:nvPr/>
        </p:nvCxnSpPr>
        <p:spPr>
          <a:xfrm>
            <a:off x="4844103" y="1704839"/>
            <a:ext cx="3399447" cy="629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38719" y="2333939"/>
            <a:ext cx="1894113" cy="87916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Unique Identification Number for Each Security</a:t>
            </a:r>
            <a:endParaRPr lang="en-IN" sz="1400" dirty="0"/>
          </a:p>
        </p:txBody>
      </p:sp>
      <p:sp>
        <p:nvSpPr>
          <p:cNvPr id="22" name="Rounded Rectangle 21"/>
          <p:cNvSpPr/>
          <p:nvPr/>
        </p:nvSpPr>
        <p:spPr>
          <a:xfrm>
            <a:off x="3073190" y="2333940"/>
            <a:ext cx="1629141" cy="87916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Contains 12 Characters</a:t>
            </a:r>
            <a:endParaRPr lang="en-IN" sz="1400" dirty="0"/>
          </a:p>
        </p:txBody>
      </p:sp>
      <p:sp>
        <p:nvSpPr>
          <p:cNvPr id="23" name="Rounded Rectangle 22"/>
          <p:cNvSpPr/>
          <p:nvPr/>
        </p:nvSpPr>
        <p:spPr>
          <a:xfrm>
            <a:off x="5079891" y="2333939"/>
            <a:ext cx="2141927" cy="87916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Allotted by NSDL in India for all securities except Government securities</a:t>
            </a:r>
            <a:endParaRPr lang="en-IN" sz="1400" dirty="0"/>
          </a:p>
        </p:txBody>
      </p:sp>
      <p:sp>
        <p:nvSpPr>
          <p:cNvPr id="24" name="Rounded Rectangle 23"/>
          <p:cNvSpPr/>
          <p:nvPr/>
        </p:nvSpPr>
        <p:spPr>
          <a:xfrm>
            <a:off x="7464379" y="2333938"/>
            <a:ext cx="1558342" cy="90070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Same ISIN used by both depositories</a:t>
            </a:r>
            <a:endParaRPr lang="en-IN" sz="1400" dirty="0"/>
          </a:p>
        </p:txBody>
      </p:sp>
      <p:cxnSp>
        <p:nvCxnSpPr>
          <p:cNvPr id="41" name="Straight Arrow Connector 40"/>
          <p:cNvCxnSpPr/>
          <p:nvPr/>
        </p:nvCxnSpPr>
        <p:spPr>
          <a:xfrm flipH="1">
            <a:off x="867305" y="4277893"/>
            <a:ext cx="2071838" cy="458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60" idx="0"/>
          </p:cNvCxnSpPr>
          <p:nvPr/>
        </p:nvCxnSpPr>
        <p:spPr>
          <a:xfrm flipH="1">
            <a:off x="2788407" y="4277893"/>
            <a:ext cx="667384" cy="668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58" idx="0"/>
          </p:cNvCxnSpPr>
          <p:nvPr/>
        </p:nvCxnSpPr>
        <p:spPr>
          <a:xfrm>
            <a:off x="4391163" y="4245428"/>
            <a:ext cx="439049" cy="873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208476" y="4262902"/>
            <a:ext cx="1349079" cy="734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966101" y="4277893"/>
            <a:ext cx="2195498" cy="560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557555" y="3971108"/>
            <a:ext cx="11495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784306" y="3786442"/>
            <a:ext cx="1528354" cy="369332"/>
          </a:xfrm>
          <a:prstGeom prst="rect">
            <a:avLst/>
          </a:prstGeom>
          <a:noFill/>
          <a:ln>
            <a:solidFill>
              <a:schemeClr val="tx1"/>
            </a:solidFill>
          </a:ln>
        </p:spPr>
        <p:txBody>
          <a:bodyPr wrap="square" rtlCol="0">
            <a:spAutoFit/>
          </a:bodyPr>
          <a:lstStyle/>
          <a:p>
            <a:r>
              <a:rPr lang="en-US" dirty="0" smtClean="0"/>
              <a:t>Check Digit</a:t>
            </a:r>
            <a:endParaRPr lang="en-IN" dirty="0"/>
          </a:p>
        </p:txBody>
      </p:sp>
      <p:sp>
        <p:nvSpPr>
          <p:cNvPr id="53" name="TextBox 52"/>
          <p:cNvSpPr txBox="1"/>
          <p:nvPr/>
        </p:nvSpPr>
        <p:spPr>
          <a:xfrm>
            <a:off x="7784306" y="4890970"/>
            <a:ext cx="1660140" cy="584775"/>
          </a:xfrm>
          <a:prstGeom prst="rect">
            <a:avLst/>
          </a:prstGeom>
          <a:noFill/>
          <a:ln>
            <a:solidFill>
              <a:schemeClr val="tx1"/>
            </a:solidFill>
          </a:ln>
        </p:spPr>
        <p:txBody>
          <a:bodyPr wrap="square" rtlCol="0">
            <a:spAutoFit/>
          </a:bodyPr>
          <a:lstStyle/>
          <a:p>
            <a:r>
              <a:rPr lang="en-US" sz="1600" dirty="0" smtClean="0"/>
              <a:t>Serial No./ Type of Instrument.</a:t>
            </a:r>
            <a:endParaRPr lang="en-IN" sz="1600" dirty="0"/>
          </a:p>
        </p:txBody>
      </p:sp>
      <p:sp>
        <p:nvSpPr>
          <p:cNvPr id="54" name="TextBox 53"/>
          <p:cNvSpPr txBox="1"/>
          <p:nvPr/>
        </p:nvSpPr>
        <p:spPr>
          <a:xfrm>
            <a:off x="5966101" y="5014080"/>
            <a:ext cx="1301557" cy="830997"/>
          </a:xfrm>
          <a:prstGeom prst="rect">
            <a:avLst/>
          </a:prstGeom>
          <a:noFill/>
          <a:ln>
            <a:solidFill>
              <a:schemeClr val="tx1"/>
            </a:solidFill>
          </a:ln>
        </p:spPr>
        <p:txBody>
          <a:bodyPr wrap="square" rtlCol="0">
            <a:spAutoFit/>
          </a:bodyPr>
          <a:lstStyle/>
          <a:p>
            <a:r>
              <a:rPr lang="en-US" sz="1600" dirty="0" smtClean="0"/>
              <a:t>‘08’ for Security Code</a:t>
            </a:r>
            <a:endParaRPr lang="en-IN" sz="1600" dirty="0"/>
          </a:p>
        </p:txBody>
      </p:sp>
      <p:sp>
        <p:nvSpPr>
          <p:cNvPr id="58" name="TextBox 57"/>
          <p:cNvSpPr txBox="1"/>
          <p:nvPr/>
        </p:nvSpPr>
        <p:spPr>
          <a:xfrm>
            <a:off x="4133937" y="5119207"/>
            <a:ext cx="1392549" cy="923330"/>
          </a:xfrm>
          <a:prstGeom prst="rect">
            <a:avLst/>
          </a:prstGeom>
          <a:noFill/>
          <a:ln>
            <a:solidFill>
              <a:schemeClr val="tx1"/>
            </a:solidFill>
          </a:ln>
        </p:spPr>
        <p:txBody>
          <a:bodyPr wrap="square" rtlCol="0">
            <a:spAutoFit/>
          </a:bodyPr>
          <a:lstStyle/>
          <a:p>
            <a:r>
              <a:rPr lang="en-US" dirty="0" smtClean="0"/>
              <a:t>‘</a:t>
            </a:r>
            <a:r>
              <a:rPr lang="en-US" sz="1600" dirty="0" smtClean="0"/>
              <a:t>005A</a:t>
            </a:r>
            <a:r>
              <a:rPr lang="en-US" dirty="0" smtClean="0"/>
              <a:t>’ for Company Identity</a:t>
            </a:r>
            <a:endParaRPr lang="en-IN" dirty="0"/>
          </a:p>
        </p:txBody>
      </p:sp>
      <p:sp>
        <p:nvSpPr>
          <p:cNvPr id="60" name="TextBox 59"/>
          <p:cNvSpPr txBox="1"/>
          <p:nvPr/>
        </p:nvSpPr>
        <p:spPr>
          <a:xfrm>
            <a:off x="1900076" y="4946731"/>
            <a:ext cx="1776661" cy="1323439"/>
          </a:xfrm>
          <a:prstGeom prst="rect">
            <a:avLst/>
          </a:prstGeom>
          <a:noFill/>
          <a:ln>
            <a:solidFill>
              <a:schemeClr val="tx1"/>
            </a:solidFill>
          </a:ln>
        </p:spPr>
        <p:txBody>
          <a:bodyPr wrap="square" rtlCol="0">
            <a:spAutoFit/>
          </a:bodyPr>
          <a:lstStyle/>
          <a:p>
            <a:r>
              <a:rPr lang="en-US" sz="1600" dirty="0" smtClean="0"/>
              <a:t>‘E’ stands for Company.</a:t>
            </a:r>
          </a:p>
          <a:p>
            <a:endParaRPr lang="en-US" sz="1600" dirty="0"/>
          </a:p>
          <a:p>
            <a:r>
              <a:rPr lang="en-US" sz="1600" dirty="0" smtClean="0"/>
              <a:t>‘F’ stands for Mutual Funds</a:t>
            </a:r>
            <a:endParaRPr lang="en-IN" sz="1600" dirty="0"/>
          </a:p>
        </p:txBody>
      </p:sp>
      <p:sp>
        <p:nvSpPr>
          <p:cNvPr id="65" name="TextBox 64"/>
          <p:cNvSpPr txBox="1"/>
          <p:nvPr/>
        </p:nvSpPr>
        <p:spPr>
          <a:xfrm>
            <a:off x="296032" y="4736011"/>
            <a:ext cx="1204019" cy="584775"/>
          </a:xfrm>
          <a:prstGeom prst="rect">
            <a:avLst/>
          </a:prstGeom>
          <a:noFill/>
          <a:ln>
            <a:solidFill>
              <a:schemeClr val="tx1"/>
            </a:solidFill>
          </a:ln>
        </p:spPr>
        <p:txBody>
          <a:bodyPr wrap="square" rtlCol="0">
            <a:spAutoFit/>
          </a:bodyPr>
          <a:lstStyle/>
          <a:p>
            <a:r>
              <a:rPr lang="en-US" sz="1600" dirty="0" smtClean="0"/>
              <a:t>‘IN’ stands for India</a:t>
            </a:r>
            <a:endParaRPr lang="en-IN" sz="1600" dirty="0"/>
          </a:p>
        </p:txBody>
      </p:sp>
      <p:sp>
        <p:nvSpPr>
          <p:cNvPr id="2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9</a:t>
            </a:r>
            <a:endParaRPr lang="en-IN" sz="1000" b="0" strike="noStrike" spc="-1" dirty="0">
              <a:latin typeface="Arial"/>
            </a:endParaRPr>
          </a:p>
        </p:txBody>
      </p:sp>
      <p:pic>
        <p:nvPicPr>
          <p:cNvPr id="2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00784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3.xml.rels>&#65279;<?xml version="1.0" encoding="utf-8"?><Relationships xmlns="http://schemas.openxmlformats.org/package/2006/relationships"><Relationship Type="http://schemas.openxmlformats.org/officeDocument/2006/relationships/customXmlProps" Target="/customXML/itemProps2.xml" Id="R8db8f337" /></Relationships>
</file>

<file path=customXML/item2.xml>
</file>

<file path=customXML/item3.xml><?xml version="1.0" encoding="utf-8"?>
<Klassify>
  <SNO>2</SNO>
  <KDate>2020-12-21 14:15:23</KDate>
  <Classification>SEBI-INTERNAL</Classification>
  <HostName>MUM0111192</HostName>
  <Domain_User>SEBINT/1192</Domain_User>
  <IPAdd>10.88.98.242</IPAdd>
  <FilePath>C:\Users\1192\AppData\Roaming\Klassify\58940\PPT-7 Depository Services.pptx</FilePath>
  <KID>E4B97AF59085637269649180931804</KID>
</Klassify>
</file>

<file path=customXML/itemProps2.xml><?xml version="1.0" encoding="utf-8"?>
<ds:datastoreItem xmlns:ds="http://schemas.openxmlformats.org/officeDocument/2006/customXml" ds:itemID="{D7543C77-5EBC-46F2-AC21-5D702358D3EF}">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Klassify>
  <SNO>1</SNO>
  <KDate>2020-06-05 14:41:58</KDate>
  <Classification>SEBI-INTERNAL</Classification>
  <HostName>MUM0111392A</HostName>
  <Domain_User>SEBINT/1392</Domain_User>
  <IPAdd>10.88.98.23</IPAdd>
  <FilePath>C:\Users\1392\Downloads\PPT for webinar May 30 2020 (1).pptx</FilePath>
  <KID>E4B97AF59085637269649180931804</KID>
  <UniqueName/>
  <Suggested/>
  <Justification/>
</Klassify>
</file>

<file path=customXml/itemProps1.xml><?xml version="1.0" encoding="utf-8"?>
<ds:datastoreItem xmlns:ds="http://schemas.openxmlformats.org/officeDocument/2006/customXml" ds:itemID="{14C044F2-5146-49E2-A5CC-AE0B4F587A77}">
  <ds:schemaRefs/>
</ds:datastoreItem>
</file>

<file path=docProps/app.xml><?xml version="1.0" encoding="utf-8"?>
<Properties xmlns="http://schemas.openxmlformats.org/officeDocument/2006/extended-properties" xmlns:vt="http://schemas.openxmlformats.org/officeDocument/2006/docPropsVTypes">
  <Template/>
  <TotalTime>8913</TotalTime>
  <Words>1773</Words>
  <Application>Microsoft Office PowerPoint</Application>
  <PresentationFormat>A4 Paper (210x297 mm)</PresentationFormat>
  <Paragraphs>312</Paragraphs>
  <Slides>37</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Calibri</vt:lpstr>
      <vt:lpstr>DejaVu Sans</vt:lpstr>
      <vt:lpstr>Symbol</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RASHMI SHARMA</cp:lastModifiedBy>
  <cp:revision>263</cp:revision>
  <cp:lastPrinted>2020-11-09T11:39:03Z</cp:lastPrinted>
  <dcterms:modified xsi:type="dcterms:W3CDTF">2020-12-04T10:35:46Z</dcterms:modified>
  <dc:language>en-IN</dc:language>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AppVersion">
    <vt:lpwstr>16.0000</vt:lpwstr>
  </op:property>
  <op:property fmtid="{D5CDD505-2E9C-101B-9397-08002B2CF9AE}" pid="3" name="HiddenSlides">
    <vt:i4>0</vt:i4>
  </op:property>
  <op:property fmtid="{D5CDD505-2E9C-101B-9397-08002B2CF9AE}" pid="4" name="HyperlinksChanged">
    <vt:bool>false</vt:bool>
  </op:property>
  <op:property fmtid="{D5CDD505-2E9C-101B-9397-08002B2CF9AE}" pid="5" name="LinksUpToDate">
    <vt:bool>false</vt:bool>
  </op:property>
  <op:property fmtid="{D5CDD505-2E9C-101B-9397-08002B2CF9AE}" pid="6" name="MMClips">
    <vt:i4>0</vt:i4>
  </op:property>
  <op:property fmtid="{D5CDD505-2E9C-101B-9397-08002B2CF9AE}" pid="7" name="Notes">
    <vt:i4>0</vt:i4>
  </op:property>
  <op:property fmtid="{D5CDD505-2E9C-101B-9397-08002B2CF9AE}" pid="8" name="PresentationFormat">
    <vt:lpwstr>A4 Paper (210x297 mm)</vt:lpwstr>
  </op:property>
  <op:property fmtid="{D5CDD505-2E9C-101B-9397-08002B2CF9AE}" pid="9" name="ScaleCrop">
    <vt:bool>false</vt:bool>
  </op:property>
  <op:property fmtid="{D5CDD505-2E9C-101B-9397-08002B2CF9AE}" pid="10" name="ShareDoc">
    <vt:bool>false</vt:bool>
  </op:property>
  <op:property fmtid="{D5CDD505-2E9C-101B-9397-08002B2CF9AE}" pid="11" name="Slides">
    <vt:i4>18</vt:i4>
  </op:property>
  <op:property fmtid="{D5CDD505-2E9C-101B-9397-08002B2CF9AE}" pid="12" name="Rules">
    <vt:lpwstr/>
  </op:property>
  <op:property fmtid="{D5CDD505-2E9C-101B-9397-08002B2CF9AE}" pid="13" name="Classification">
    <vt:lpwstr>SEBI-INTERNAL</vt:lpwstr>
  </op:property>
  <op:property fmtid="{D5CDD505-2E9C-101B-9397-08002B2CF9AE}" pid="14" name="KID">
    <vt:lpwstr>E4B97AF59085637269649180931804</vt:lpwstr>
  </op:property>
</op:Properties>
</file>