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p:sldMasterIdLst>
    <p:sldMasterId id="2147483648" r:id="rId2"/>
    <p:sldMasterId id="2147483687" r:id="rId3"/>
  </p:sldMasterIdLst>
  <p:notesMasterIdLst>
    <p:notesMasterId r:id="rId60"/>
  </p:notesMasterIdLst>
  <p:handoutMasterIdLst>
    <p:handoutMasterId r:id="rId61"/>
  </p:handoutMasterIdLst>
  <p:sldIdLst>
    <p:sldId id="278" r:id="rId4"/>
    <p:sldId id="373" r:id="rId5"/>
    <p:sldId id="362" r:id="rId6"/>
    <p:sldId id="312" r:id="rId7"/>
    <p:sldId id="363" r:id="rId8"/>
    <p:sldId id="364" r:id="rId9"/>
    <p:sldId id="368" r:id="rId10"/>
    <p:sldId id="372" r:id="rId11"/>
    <p:sldId id="374" r:id="rId12"/>
    <p:sldId id="317" r:id="rId13"/>
    <p:sldId id="318" r:id="rId14"/>
    <p:sldId id="319" r:id="rId15"/>
    <p:sldId id="320" r:id="rId16"/>
    <p:sldId id="321" r:id="rId17"/>
    <p:sldId id="322" r:id="rId18"/>
    <p:sldId id="323" r:id="rId19"/>
    <p:sldId id="324" r:id="rId20"/>
    <p:sldId id="325" r:id="rId21"/>
    <p:sldId id="326" r:id="rId22"/>
    <p:sldId id="367" r:id="rId23"/>
    <p:sldId id="328" r:id="rId24"/>
    <p:sldId id="329" r:id="rId25"/>
    <p:sldId id="330" r:id="rId26"/>
    <p:sldId id="331" r:id="rId27"/>
    <p:sldId id="332" r:id="rId28"/>
    <p:sldId id="333" r:id="rId29"/>
    <p:sldId id="334" r:id="rId30"/>
    <p:sldId id="369" r:id="rId31"/>
    <p:sldId id="336" r:id="rId32"/>
    <p:sldId id="337" r:id="rId33"/>
    <p:sldId id="338" r:id="rId34"/>
    <p:sldId id="339" r:id="rId35"/>
    <p:sldId id="340" r:id="rId36"/>
    <p:sldId id="341" r:id="rId37"/>
    <p:sldId id="342" r:id="rId38"/>
    <p:sldId id="343" r:id="rId39"/>
    <p:sldId id="344" r:id="rId40"/>
    <p:sldId id="345" r:id="rId41"/>
    <p:sldId id="346" r:id="rId42"/>
    <p:sldId id="347" r:id="rId43"/>
    <p:sldId id="348" r:id="rId44"/>
    <p:sldId id="349" r:id="rId45"/>
    <p:sldId id="350" r:id="rId46"/>
    <p:sldId id="351" r:id="rId47"/>
    <p:sldId id="352" r:id="rId48"/>
    <p:sldId id="353" r:id="rId49"/>
    <p:sldId id="354" r:id="rId50"/>
    <p:sldId id="355" r:id="rId51"/>
    <p:sldId id="370" r:id="rId52"/>
    <p:sldId id="357" r:id="rId53"/>
    <p:sldId id="371" r:id="rId54"/>
    <p:sldId id="358" r:id="rId55"/>
    <p:sldId id="359" r:id="rId56"/>
    <p:sldId id="360" r:id="rId57"/>
    <p:sldId id="361" r:id="rId58"/>
    <p:sldId id="310" r:id="rId59"/>
  </p:sldIdLst>
  <p:sldSz cx="9906000" cy="6858000" type="A4"/>
  <p:notesSz cx="7102475" cy="89725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45" autoAdjust="0"/>
    <p:restoredTop sz="90377" autoAdjust="0"/>
  </p:normalViewPr>
  <p:slideViewPr>
    <p:cSldViewPr snapToGrid="0">
      <p:cViewPr varScale="1">
        <p:scale>
          <a:sx n="73" d="100"/>
          <a:sy n="73" d="100"/>
        </p:scale>
        <p:origin x="486" y="78"/>
      </p:cViewPr>
      <p:guideLst/>
    </p:cSldViewPr>
  </p:slideViewPr>
  <p:notesTextViewPr>
    <p:cViewPr>
      <p:scale>
        <a:sx n="1" d="1"/>
        <a:sy n="1" d="1"/>
      </p:scale>
      <p:origin x="0" y="0"/>
    </p:cViewPr>
  </p:notesText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23.xml" Id="rId26" /><Relationship Type="http://schemas.openxmlformats.org/officeDocument/2006/relationships/slide" Target="slides/slide18.xml" Id="rId21" /><Relationship Type="http://schemas.openxmlformats.org/officeDocument/2006/relationships/slide" Target="slides/slide31.xml" Id="rId34" /><Relationship Type="http://schemas.openxmlformats.org/officeDocument/2006/relationships/slide" Target="slides/slide39.xml" Id="rId42" /><Relationship Type="http://schemas.openxmlformats.org/officeDocument/2006/relationships/slide" Target="slides/slide44.xml" Id="rId47" /><Relationship Type="http://schemas.openxmlformats.org/officeDocument/2006/relationships/slide" Target="slides/slide47.xml" Id="rId50" /><Relationship Type="http://schemas.openxmlformats.org/officeDocument/2006/relationships/slide" Target="slides/slide52.xml" Id="rId55" /><Relationship Type="http://schemas.openxmlformats.org/officeDocument/2006/relationships/viewProps" Target="viewProps.xml" Id="rId63" /><Relationship Type="http://schemas.openxmlformats.org/officeDocument/2006/relationships/slide" Target="slides/slide4.xml" Id="rId7" /><Relationship Type="http://schemas.openxmlformats.org/officeDocument/2006/relationships/slideMaster" Target="slideMasters/slideMaster1.xml" Id="rId2" /><Relationship Type="http://schemas.openxmlformats.org/officeDocument/2006/relationships/slide" Target="slides/slide13.xml" Id="rId16" /><Relationship Type="http://schemas.openxmlformats.org/officeDocument/2006/relationships/slide" Target="slides/slide26.xml" Id="rId29" /><Relationship Type="http://schemas.openxmlformats.org/officeDocument/2006/relationships/slide" Target="slides/slide8.xml" Id="rId11" /><Relationship Type="http://schemas.openxmlformats.org/officeDocument/2006/relationships/slide" Target="slides/slide21.xml" Id="rId24" /><Relationship Type="http://schemas.openxmlformats.org/officeDocument/2006/relationships/slide" Target="slides/slide29.xml" Id="rId32" /><Relationship Type="http://schemas.openxmlformats.org/officeDocument/2006/relationships/slide" Target="slides/slide34.xml" Id="rId37" /><Relationship Type="http://schemas.openxmlformats.org/officeDocument/2006/relationships/slide" Target="slides/slide37.xml" Id="rId40" /><Relationship Type="http://schemas.openxmlformats.org/officeDocument/2006/relationships/slide" Target="slides/slide42.xml" Id="rId45" /><Relationship Type="http://schemas.openxmlformats.org/officeDocument/2006/relationships/slide" Target="slides/slide50.xml" Id="rId53" /><Relationship Type="http://schemas.openxmlformats.org/officeDocument/2006/relationships/slide" Target="slides/slide55.xml" Id="rId58" /><Relationship Type="http://schemas.openxmlformats.org/officeDocument/2006/relationships/slide" Target="slides/slide2.xml" Id="rId5" /><Relationship Type="http://schemas.openxmlformats.org/officeDocument/2006/relationships/handoutMaster" Target="handoutMasters/handoutMaster1.xml" Id="rId61" /><Relationship Type="http://schemas.openxmlformats.org/officeDocument/2006/relationships/slide" Target="slides/slide16.xml" Id="rId19" /><Relationship Type="http://schemas.openxmlformats.org/officeDocument/2006/relationships/slide" Target="slides/slide11.xml" Id="rId14" /><Relationship Type="http://schemas.openxmlformats.org/officeDocument/2006/relationships/slide" Target="slides/slide19.xml" Id="rId22" /><Relationship Type="http://schemas.openxmlformats.org/officeDocument/2006/relationships/slide" Target="slides/slide24.xml" Id="rId27" /><Relationship Type="http://schemas.openxmlformats.org/officeDocument/2006/relationships/slide" Target="slides/slide27.xml" Id="rId30" /><Relationship Type="http://schemas.openxmlformats.org/officeDocument/2006/relationships/slide" Target="slides/slide32.xml" Id="rId35" /><Relationship Type="http://schemas.openxmlformats.org/officeDocument/2006/relationships/slide" Target="slides/slide40.xml" Id="rId43" /><Relationship Type="http://schemas.openxmlformats.org/officeDocument/2006/relationships/slide" Target="slides/slide45.xml" Id="rId48" /><Relationship Type="http://schemas.openxmlformats.org/officeDocument/2006/relationships/slide" Target="slides/slide53.xml" Id="rId56" /><Relationship Type="http://schemas.openxmlformats.org/officeDocument/2006/relationships/theme" Target="theme/theme1.xml" Id="rId64" /><Relationship Type="http://schemas.openxmlformats.org/officeDocument/2006/relationships/slide" Target="slides/slide5.xml" Id="rId8" /><Relationship Type="http://schemas.openxmlformats.org/officeDocument/2006/relationships/slide" Target="slides/slide48.xml" Id="rId51" /><Relationship Type="http://schemas.openxmlformats.org/officeDocument/2006/relationships/slideMaster" Target="slideMasters/slideMaster2.xml" Id="rId3" /><Relationship Type="http://schemas.openxmlformats.org/officeDocument/2006/relationships/slide" Target="slides/slide9.xml" Id="rId12" /><Relationship Type="http://schemas.openxmlformats.org/officeDocument/2006/relationships/slide" Target="slides/slide14.xml" Id="rId17" /><Relationship Type="http://schemas.openxmlformats.org/officeDocument/2006/relationships/slide" Target="slides/slide22.xml" Id="rId25" /><Relationship Type="http://schemas.openxmlformats.org/officeDocument/2006/relationships/slide" Target="slides/slide30.xml" Id="rId33" /><Relationship Type="http://schemas.openxmlformats.org/officeDocument/2006/relationships/slide" Target="slides/slide35.xml" Id="rId38" /><Relationship Type="http://schemas.openxmlformats.org/officeDocument/2006/relationships/slide" Target="slides/slide43.xml" Id="rId46" /><Relationship Type="http://schemas.openxmlformats.org/officeDocument/2006/relationships/slide" Target="slides/slide56.xml" Id="rId59" /><Relationship Type="http://schemas.openxmlformats.org/officeDocument/2006/relationships/slide" Target="slides/slide17.xml" Id="rId20" /><Relationship Type="http://schemas.openxmlformats.org/officeDocument/2006/relationships/slide" Target="slides/slide38.xml" Id="rId41" /><Relationship Type="http://schemas.openxmlformats.org/officeDocument/2006/relationships/slide" Target="slides/slide51.xml" Id="rId54" /><Relationship Type="http://schemas.openxmlformats.org/officeDocument/2006/relationships/presProps" Target="presProps.xml" Id="rId62" /><Relationship Type="http://schemas.openxmlformats.org/officeDocument/2006/relationships/customXml" Target="../customXml/item1.xml" Id="rId1" /><Relationship Type="http://schemas.openxmlformats.org/officeDocument/2006/relationships/slide" Target="slides/slide3.xml" Id="rId6" /><Relationship Type="http://schemas.openxmlformats.org/officeDocument/2006/relationships/slide" Target="slides/slide12.xml" Id="rId15" /><Relationship Type="http://schemas.openxmlformats.org/officeDocument/2006/relationships/slide" Target="slides/slide20.xml" Id="rId23" /><Relationship Type="http://schemas.openxmlformats.org/officeDocument/2006/relationships/slide" Target="slides/slide25.xml" Id="rId28" /><Relationship Type="http://schemas.openxmlformats.org/officeDocument/2006/relationships/slide" Target="slides/slide33.xml" Id="rId36" /><Relationship Type="http://schemas.openxmlformats.org/officeDocument/2006/relationships/slide" Target="slides/slide46.xml" Id="rId49" /><Relationship Type="http://schemas.openxmlformats.org/officeDocument/2006/relationships/slide" Target="slides/slide54.xml" Id="rId57" /><Relationship Type="http://schemas.openxmlformats.org/officeDocument/2006/relationships/slide" Target="slides/slide7.xml" Id="rId10" /><Relationship Type="http://schemas.openxmlformats.org/officeDocument/2006/relationships/slide" Target="slides/slide28.xml" Id="rId31" /><Relationship Type="http://schemas.openxmlformats.org/officeDocument/2006/relationships/slide" Target="slides/slide41.xml" Id="rId44" /><Relationship Type="http://schemas.openxmlformats.org/officeDocument/2006/relationships/slide" Target="slides/slide49.xml" Id="rId52" /><Relationship Type="http://schemas.openxmlformats.org/officeDocument/2006/relationships/notesMaster" Target="notesMasters/notesMaster1.xml" Id="rId60" /><Relationship Type="http://schemas.openxmlformats.org/officeDocument/2006/relationships/tableStyles" Target="tableStyles.xml" Id="rId65" /><Relationship Type="http://schemas.openxmlformats.org/officeDocument/2006/relationships/slide" Target="slides/slide1.xml" Id="rId4" /><Relationship Type="http://schemas.openxmlformats.org/officeDocument/2006/relationships/slide" Target="slides/slide6.xml" Id="rId9" /><Relationship Type="http://schemas.openxmlformats.org/officeDocument/2006/relationships/slide" Target="slides/slide10.xml" Id="rId13" /><Relationship Type="http://schemas.openxmlformats.org/officeDocument/2006/relationships/slide" Target="slides/slide15.xml" Id="rId18" /><Relationship Type="http://schemas.openxmlformats.org/officeDocument/2006/relationships/slide" Target="slides/slide36.xml" Id="rId39" /><Relationship Type="http://schemas.openxmlformats.org/officeDocument/2006/relationships/customXml" Target="/customXML/item2.xml" Id="Re15d57e7" /><Relationship Type="http://schemas.openxmlformats.org/officeDocument/2006/relationships/customXml" Target="/customXML/item3.xml" Id="R12eb2574"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E0F81E-1EAE-4E3F-BC9A-BA243B287DB1}"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27D68F02-B782-4D68-9A61-FA8713A2BAFD}">
      <dgm:prSet phldrT="[Text]"/>
      <dgm:spPr>
        <a:solidFill>
          <a:schemeClr val="accent2">
            <a:lumMod val="40000"/>
            <a:lumOff val="60000"/>
          </a:schemeClr>
        </a:solidFill>
        <a:ln>
          <a:solidFill>
            <a:schemeClr val="tx1"/>
          </a:solidFill>
        </a:ln>
      </dgm:spPr>
      <dgm:t>
        <a:bodyPr/>
        <a:lstStyle/>
        <a:p>
          <a:r>
            <a:rPr lang="en-US" b="1" dirty="0" smtClean="0">
              <a:solidFill>
                <a:schemeClr val="tx1"/>
              </a:solidFill>
            </a:rPr>
            <a:t>Accounts needed to trade in securities market</a:t>
          </a:r>
          <a:endParaRPr lang="en-US" b="1" dirty="0">
            <a:solidFill>
              <a:schemeClr val="tx1"/>
            </a:solidFill>
          </a:endParaRPr>
        </a:p>
      </dgm:t>
    </dgm:pt>
    <dgm:pt modelId="{050AF69C-F7BB-4B78-B4BF-E1BE687F2A9E}" type="parTrans" cxnId="{EF6E8AB1-79E4-4217-B8FE-462BB6C80754}">
      <dgm:prSet/>
      <dgm:spPr/>
      <dgm:t>
        <a:bodyPr/>
        <a:lstStyle/>
        <a:p>
          <a:endParaRPr lang="en-US"/>
        </a:p>
      </dgm:t>
    </dgm:pt>
    <dgm:pt modelId="{B093B310-A92E-4CE5-A568-341C16AE1239}" type="sibTrans" cxnId="{EF6E8AB1-79E4-4217-B8FE-462BB6C80754}">
      <dgm:prSet/>
      <dgm:spPr/>
      <dgm:t>
        <a:bodyPr/>
        <a:lstStyle/>
        <a:p>
          <a:endParaRPr lang="en-US"/>
        </a:p>
      </dgm:t>
    </dgm:pt>
    <dgm:pt modelId="{CE1F8522-D11E-429C-BE48-F0D745865359}">
      <dgm:prSet phldrT="[Text]" custT="1"/>
      <dgm:spPr>
        <a:solidFill>
          <a:schemeClr val="accent4">
            <a:lumMod val="75000"/>
          </a:schemeClr>
        </a:solidFill>
        <a:ln>
          <a:solidFill>
            <a:schemeClr val="tx1"/>
          </a:solidFill>
        </a:ln>
      </dgm:spPr>
      <dgm:t>
        <a:bodyPr/>
        <a:lstStyle/>
        <a:p>
          <a:r>
            <a:rPr lang="en-US" sz="2100" b="1" u="sng" dirty="0" smtClean="0"/>
            <a:t>Savings Bank Account</a:t>
          </a:r>
        </a:p>
        <a:p>
          <a:r>
            <a:rPr lang="en-US" sz="1900" dirty="0" smtClean="0"/>
            <a:t>- </a:t>
          </a:r>
          <a:r>
            <a:rPr lang="en-US" sz="1900" dirty="0" smtClean="0"/>
            <a:t>Savings </a:t>
          </a:r>
          <a:r>
            <a:rPr lang="en-US" sz="1800" dirty="0" smtClean="0"/>
            <a:t>Account </a:t>
          </a:r>
          <a:r>
            <a:rPr lang="en-US" sz="1800" dirty="0" smtClean="0"/>
            <a:t>can be in any bank</a:t>
          </a:r>
        </a:p>
        <a:p>
          <a:r>
            <a:rPr lang="en-US" sz="1800" dirty="0" smtClean="0"/>
            <a:t>- Transfer/ receipt of funds from buying/ selling of securities</a:t>
          </a:r>
          <a:endParaRPr lang="en-US" sz="1800" dirty="0"/>
        </a:p>
      </dgm:t>
    </dgm:pt>
    <dgm:pt modelId="{47147871-2E5A-405F-A844-49C225A6BF08}" type="parTrans" cxnId="{05DA2544-4E88-46D7-8DEF-AA832965FE81}">
      <dgm:prSet/>
      <dgm:spPr/>
      <dgm:t>
        <a:bodyPr/>
        <a:lstStyle/>
        <a:p>
          <a:endParaRPr lang="en-US"/>
        </a:p>
      </dgm:t>
    </dgm:pt>
    <dgm:pt modelId="{0193C0E5-16A0-4011-BB2E-F17DB26A4C10}" type="sibTrans" cxnId="{05DA2544-4E88-46D7-8DEF-AA832965FE81}">
      <dgm:prSet/>
      <dgm:spPr/>
      <dgm:t>
        <a:bodyPr/>
        <a:lstStyle/>
        <a:p>
          <a:endParaRPr lang="en-US"/>
        </a:p>
      </dgm:t>
    </dgm:pt>
    <dgm:pt modelId="{C84CBEA6-DEAF-4774-AB6B-4E3910FC32FB}">
      <dgm:prSet phldrT="[Text]" custT="1"/>
      <dgm:spPr>
        <a:solidFill>
          <a:schemeClr val="accent4">
            <a:lumMod val="75000"/>
          </a:schemeClr>
        </a:solidFill>
        <a:ln>
          <a:solidFill>
            <a:schemeClr val="tx1"/>
          </a:solidFill>
        </a:ln>
      </dgm:spPr>
      <dgm:t>
        <a:bodyPr/>
        <a:lstStyle/>
        <a:p>
          <a:r>
            <a:rPr lang="en-US" sz="2100" b="1" u="sng" dirty="0" err="1" smtClean="0"/>
            <a:t>Demat</a:t>
          </a:r>
          <a:r>
            <a:rPr lang="en-US" sz="1700" b="1" u="sng" dirty="0" smtClean="0"/>
            <a:t> </a:t>
          </a:r>
          <a:r>
            <a:rPr lang="en-US" sz="2100" b="1" u="sng" dirty="0" smtClean="0"/>
            <a:t>Account</a:t>
          </a:r>
        </a:p>
        <a:p>
          <a:r>
            <a:rPr lang="en-US" sz="1800" dirty="0" smtClean="0"/>
            <a:t>- With a SEBI registered Depository Participant (DP)</a:t>
          </a:r>
        </a:p>
        <a:p>
          <a:r>
            <a:rPr lang="en-US" sz="1800" dirty="0" smtClean="0"/>
            <a:t>- To hold shares in </a:t>
          </a:r>
          <a:r>
            <a:rPr lang="en-US" sz="1800" dirty="0" err="1" smtClean="0"/>
            <a:t>Demat</a:t>
          </a:r>
          <a:r>
            <a:rPr lang="en-US" sz="1800" dirty="0" smtClean="0"/>
            <a:t> (electronic) mode</a:t>
          </a:r>
          <a:endParaRPr lang="en-US" sz="1800" dirty="0"/>
        </a:p>
      </dgm:t>
    </dgm:pt>
    <dgm:pt modelId="{DAE57C60-B8B1-469F-920B-98953B07718C}" type="parTrans" cxnId="{20E63273-14EC-43E2-B4CC-90826C107E96}">
      <dgm:prSet/>
      <dgm:spPr/>
      <dgm:t>
        <a:bodyPr/>
        <a:lstStyle/>
        <a:p>
          <a:endParaRPr lang="en-US"/>
        </a:p>
      </dgm:t>
    </dgm:pt>
    <dgm:pt modelId="{77B82F98-7348-427D-9E50-4B88F9B59598}" type="sibTrans" cxnId="{20E63273-14EC-43E2-B4CC-90826C107E96}">
      <dgm:prSet/>
      <dgm:spPr/>
      <dgm:t>
        <a:bodyPr/>
        <a:lstStyle/>
        <a:p>
          <a:endParaRPr lang="en-US"/>
        </a:p>
      </dgm:t>
    </dgm:pt>
    <dgm:pt modelId="{5F04BF8D-2ACF-4CED-BBAC-E296429AF3FE}">
      <dgm:prSet phldrT="[Text]" custT="1"/>
      <dgm:spPr>
        <a:solidFill>
          <a:schemeClr val="accent4">
            <a:lumMod val="75000"/>
          </a:schemeClr>
        </a:solidFill>
        <a:ln>
          <a:solidFill>
            <a:schemeClr val="tx1"/>
          </a:solidFill>
        </a:ln>
      </dgm:spPr>
      <dgm:t>
        <a:bodyPr/>
        <a:lstStyle/>
        <a:p>
          <a:r>
            <a:rPr lang="en-US" sz="2100" b="1" u="sng" dirty="0" smtClean="0"/>
            <a:t>Trading Account</a:t>
          </a:r>
        </a:p>
        <a:p>
          <a:r>
            <a:rPr lang="en-US" sz="2100" dirty="0" smtClean="0"/>
            <a:t>- </a:t>
          </a:r>
          <a:r>
            <a:rPr lang="en-US" sz="1800" dirty="0" smtClean="0"/>
            <a:t>With SEBI registered Stock Broker( Trading Member/ TM)</a:t>
          </a:r>
        </a:p>
        <a:p>
          <a:r>
            <a:rPr lang="en-US" sz="1800" dirty="0" smtClean="0"/>
            <a:t>- To buy/ sell securities</a:t>
          </a:r>
          <a:endParaRPr lang="en-US" sz="1800" dirty="0"/>
        </a:p>
      </dgm:t>
    </dgm:pt>
    <dgm:pt modelId="{517FCC60-CB88-45A1-A4DA-5A4D1B5F961B}" type="parTrans" cxnId="{1C210011-99DF-4178-9F9E-3E0D23A23806}">
      <dgm:prSet/>
      <dgm:spPr/>
      <dgm:t>
        <a:bodyPr/>
        <a:lstStyle/>
        <a:p>
          <a:endParaRPr lang="en-US"/>
        </a:p>
      </dgm:t>
    </dgm:pt>
    <dgm:pt modelId="{2231EAD6-C4BD-438F-93C1-2E4EBCBDB85D}" type="sibTrans" cxnId="{1C210011-99DF-4178-9F9E-3E0D23A23806}">
      <dgm:prSet/>
      <dgm:spPr/>
      <dgm:t>
        <a:bodyPr/>
        <a:lstStyle/>
        <a:p>
          <a:endParaRPr lang="en-US"/>
        </a:p>
      </dgm:t>
    </dgm:pt>
    <dgm:pt modelId="{F6BF2C15-C8A7-41F5-84F0-94DF78519A4E}" type="pres">
      <dgm:prSet presAssocID="{89E0F81E-1EAE-4E3F-BC9A-BA243B287DB1}" presName="Name0" presStyleCnt="0">
        <dgm:presLayoutVars>
          <dgm:chMax val="1"/>
          <dgm:chPref val="1"/>
          <dgm:dir/>
          <dgm:animOne val="branch"/>
          <dgm:animLvl val="lvl"/>
        </dgm:presLayoutVars>
      </dgm:prSet>
      <dgm:spPr/>
      <dgm:t>
        <a:bodyPr/>
        <a:lstStyle/>
        <a:p>
          <a:endParaRPr lang="en-US"/>
        </a:p>
      </dgm:t>
    </dgm:pt>
    <dgm:pt modelId="{0AF54854-9F94-4083-BA3C-7A417A8703EA}" type="pres">
      <dgm:prSet presAssocID="{27D68F02-B782-4D68-9A61-FA8713A2BAFD}" presName="singleCycle" presStyleCnt="0"/>
      <dgm:spPr/>
    </dgm:pt>
    <dgm:pt modelId="{42A3AE25-C581-48B8-B6CC-904BD39D3750}" type="pres">
      <dgm:prSet presAssocID="{27D68F02-B782-4D68-9A61-FA8713A2BAFD}" presName="singleCenter" presStyleLbl="node1" presStyleIdx="0" presStyleCnt="4" custScaleX="137858" custScaleY="112286" custLinFactNeighborX="1129" custLinFactNeighborY="-12534">
        <dgm:presLayoutVars>
          <dgm:chMax val="7"/>
          <dgm:chPref val="7"/>
        </dgm:presLayoutVars>
      </dgm:prSet>
      <dgm:spPr/>
      <dgm:t>
        <a:bodyPr/>
        <a:lstStyle/>
        <a:p>
          <a:endParaRPr lang="en-US"/>
        </a:p>
      </dgm:t>
    </dgm:pt>
    <dgm:pt modelId="{84F2C3B0-898A-4EDA-9887-7C04C9CD7D19}" type="pres">
      <dgm:prSet presAssocID="{47147871-2E5A-405F-A844-49C225A6BF08}" presName="Name56" presStyleLbl="parChTrans1D2" presStyleIdx="0" presStyleCnt="3"/>
      <dgm:spPr/>
      <dgm:t>
        <a:bodyPr/>
        <a:lstStyle/>
        <a:p>
          <a:endParaRPr lang="en-US"/>
        </a:p>
      </dgm:t>
    </dgm:pt>
    <dgm:pt modelId="{A0126AC9-66E8-4C5B-8EBB-306044B4D5D8}" type="pres">
      <dgm:prSet presAssocID="{CE1F8522-D11E-429C-BE48-F0D745865359}" presName="text0" presStyleLbl="node1" presStyleIdx="1" presStyleCnt="4" custScaleX="600284" custScaleY="141428">
        <dgm:presLayoutVars>
          <dgm:bulletEnabled val="1"/>
        </dgm:presLayoutVars>
      </dgm:prSet>
      <dgm:spPr/>
      <dgm:t>
        <a:bodyPr/>
        <a:lstStyle/>
        <a:p>
          <a:endParaRPr lang="en-US"/>
        </a:p>
      </dgm:t>
    </dgm:pt>
    <dgm:pt modelId="{4602EA51-10FB-4286-968E-E1680AF847EC}" type="pres">
      <dgm:prSet presAssocID="{DAE57C60-B8B1-469F-920B-98953B07718C}" presName="Name56" presStyleLbl="parChTrans1D2" presStyleIdx="1" presStyleCnt="3"/>
      <dgm:spPr/>
      <dgm:t>
        <a:bodyPr/>
        <a:lstStyle/>
        <a:p>
          <a:endParaRPr lang="en-US"/>
        </a:p>
      </dgm:t>
    </dgm:pt>
    <dgm:pt modelId="{F82E483A-5ECF-4677-AD15-28F8EB2F9E52}" type="pres">
      <dgm:prSet presAssocID="{C84CBEA6-DEAF-4774-AB6B-4E3910FC32FB}" presName="text0" presStyleLbl="node1" presStyleIdx="2" presStyleCnt="4" custScaleX="381178" custScaleY="160045" custRadScaleRad="128419" custRadScaleInc="-11810">
        <dgm:presLayoutVars>
          <dgm:bulletEnabled val="1"/>
        </dgm:presLayoutVars>
      </dgm:prSet>
      <dgm:spPr/>
      <dgm:t>
        <a:bodyPr/>
        <a:lstStyle/>
        <a:p>
          <a:endParaRPr lang="en-US"/>
        </a:p>
      </dgm:t>
    </dgm:pt>
    <dgm:pt modelId="{46F59582-D2BF-438E-80F1-B7ADFD8F4EB6}" type="pres">
      <dgm:prSet presAssocID="{517FCC60-CB88-45A1-A4DA-5A4D1B5F961B}" presName="Name56" presStyleLbl="parChTrans1D2" presStyleIdx="2" presStyleCnt="3"/>
      <dgm:spPr/>
      <dgm:t>
        <a:bodyPr/>
        <a:lstStyle/>
        <a:p>
          <a:endParaRPr lang="en-US"/>
        </a:p>
      </dgm:t>
    </dgm:pt>
    <dgm:pt modelId="{5C123D1C-02CF-4253-A090-DF98008C54B2}" type="pres">
      <dgm:prSet presAssocID="{5F04BF8D-2ACF-4CED-BBAC-E296429AF3FE}" presName="text0" presStyleLbl="node1" presStyleIdx="3" presStyleCnt="4" custScaleX="368592" custScaleY="164256" custRadScaleRad="144966" custRadScaleInc="15961">
        <dgm:presLayoutVars>
          <dgm:bulletEnabled val="1"/>
        </dgm:presLayoutVars>
      </dgm:prSet>
      <dgm:spPr/>
      <dgm:t>
        <a:bodyPr/>
        <a:lstStyle/>
        <a:p>
          <a:endParaRPr lang="en-US"/>
        </a:p>
      </dgm:t>
    </dgm:pt>
  </dgm:ptLst>
  <dgm:cxnLst>
    <dgm:cxn modelId="{42A6FD74-BF61-407B-B406-3EE9F444DD59}" type="presOf" srcId="{5F04BF8D-2ACF-4CED-BBAC-E296429AF3FE}" destId="{5C123D1C-02CF-4253-A090-DF98008C54B2}" srcOrd="0" destOrd="0" presId="urn:microsoft.com/office/officeart/2008/layout/RadialCluster"/>
    <dgm:cxn modelId="{05DA2544-4E88-46D7-8DEF-AA832965FE81}" srcId="{27D68F02-B782-4D68-9A61-FA8713A2BAFD}" destId="{CE1F8522-D11E-429C-BE48-F0D745865359}" srcOrd="0" destOrd="0" parTransId="{47147871-2E5A-405F-A844-49C225A6BF08}" sibTransId="{0193C0E5-16A0-4011-BB2E-F17DB26A4C10}"/>
    <dgm:cxn modelId="{71C9FDE4-F502-43DF-862B-8F3DFB231AA0}" type="presOf" srcId="{DAE57C60-B8B1-469F-920B-98953B07718C}" destId="{4602EA51-10FB-4286-968E-E1680AF847EC}" srcOrd="0" destOrd="0" presId="urn:microsoft.com/office/officeart/2008/layout/RadialCluster"/>
    <dgm:cxn modelId="{05D715B3-465C-4B26-B022-45B93D667CE8}" type="presOf" srcId="{47147871-2E5A-405F-A844-49C225A6BF08}" destId="{84F2C3B0-898A-4EDA-9887-7C04C9CD7D19}" srcOrd="0" destOrd="0" presId="urn:microsoft.com/office/officeart/2008/layout/RadialCluster"/>
    <dgm:cxn modelId="{1C210011-99DF-4178-9F9E-3E0D23A23806}" srcId="{27D68F02-B782-4D68-9A61-FA8713A2BAFD}" destId="{5F04BF8D-2ACF-4CED-BBAC-E296429AF3FE}" srcOrd="2" destOrd="0" parTransId="{517FCC60-CB88-45A1-A4DA-5A4D1B5F961B}" sibTransId="{2231EAD6-C4BD-438F-93C1-2E4EBCBDB85D}"/>
    <dgm:cxn modelId="{EF6E8AB1-79E4-4217-B8FE-462BB6C80754}" srcId="{89E0F81E-1EAE-4E3F-BC9A-BA243B287DB1}" destId="{27D68F02-B782-4D68-9A61-FA8713A2BAFD}" srcOrd="0" destOrd="0" parTransId="{050AF69C-F7BB-4B78-B4BF-E1BE687F2A9E}" sibTransId="{B093B310-A92E-4CE5-A568-341C16AE1239}"/>
    <dgm:cxn modelId="{11B3BA47-0063-4649-A388-8C4FA82D4937}" type="presOf" srcId="{517FCC60-CB88-45A1-A4DA-5A4D1B5F961B}" destId="{46F59582-D2BF-438E-80F1-B7ADFD8F4EB6}" srcOrd="0" destOrd="0" presId="urn:microsoft.com/office/officeart/2008/layout/RadialCluster"/>
    <dgm:cxn modelId="{701DB9BE-C4C4-48F4-BA94-2916667C6C10}" type="presOf" srcId="{C84CBEA6-DEAF-4774-AB6B-4E3910FC32FB}" destId="{F82E483A-5ECF-4677-AD15-28F8EB2F9E52}" srcOrd="0" destOrd="0" presId="urn:microsoft.com/office/officeart/2008/layout/RadialCluster"/>
    <dgm:cxn modelId="{20E63273-14EC-43E2-B4CC-90826C107E96}" srcId="{27D68F02-B782-4D68-9A61-FA8713A2BAFD}" destId="{C84CBEA6-DEAF-4774-AB6B-4E3910FC32FB}" srcOrd="1" destOrd="0" parTransId="{DAE57C60-B8B1-469F-920B-98953B07718C}" sibTransId="{77B82F98-7348-427D-9E50-4B88F9B59598}"/>
    <dgm:cxn modelId="{02827215-F908-485F-8115-7BF640DAFE62}" type="presOf" srcId="{27D68F02-B782-4D68-9A61-FA8713A2BAFD}" destId="{42A3AE25-C581-48B8-B6CC-904BD39D3750}" srcOrd="0" destOrd="0" presId="urn:microsoft.com/office/officeart/2008/layout/RadialCluster"/>
    <dgm:cxn modelId="{E875ED35-75E6-4A6C-BDF2-4638B3FCFEF1}" type="presOf" srcId="{89E0F81E-1EAE-4E3F-BC9A-BA243B287DB1}" destId="{F6BF2C15-C8A7-41F5-84F0-94DF78519A4E}" srcOrd="0" destOrd="0" presId="urn:microsoft.com/office/officeart/2008/layout/RadialCluster"/>
    <dgm:cxn modelId="{C421C6F0-A87A-4F7C-A465-E84BBE56CE06}" type="presOf" srcId="{CE1F8522-D11E-429C-BE48-F0D745865359}" destId="{A0126AC9-66E8-4C5B-8EBB-306044B4D5D8}" srcOrd="0" destOrd="0" presId="urn:microsoft.com/office/officeart/2008/layout/RadialCluster"/>
    <dgm:cxn modelId="{6C5BB134-EB70-40CC-9CAE-C87B1FE7824C}" type="presParOf" srcId="{F6BF2C15-C8A7-41F5-84F0-94DF78519A4E}" destId="{0AF54854-9F94-4083-BA3C-7A417A8703EA}" srcOrd="0" destOrd="0" presId="urn:microsoft.com/office/officeart/2008/layout/RadialCluster"/>
    <dgm:cxn modelId="{3F769696-5BAB-4953-99B4-773667A3C05B}" type="presParOf" srcId="{0AF54854-9F94-4083-BA3C-7A417A8703EA}" destId="{42A3AE25-C581-48B8-B6CC-904BD39D3750}" srcOrd="0" destOrd="0" presId="urn:microsoft.com/office/officeart/2008/layout/RadialCluster"/>
    <dgm:cxn modelId="{A97BE47B-34D7-417A-BC46-7D5A66BE78C3}" type="presParOf" srcId="{0AF54854-9F94-4083-BA3C-7A417A8703EA}" destId="{84F2C3B0-898A-4EDA-9887-7C04C9CD7D19}" srcOrd="1" destOrd="0" presId="urn:microsoft.com/office/officeart/2008/layout/RadialCluster"/>
    <dgm:cxn modelId="{59D1295A-841F-4ED6-A8B6-8D745ABA4F74}" type="presParOf" srcId="{0AF54854-9F94-4083-BA3C-7A417A8703EA}" destId="{A0126AC9-66E8-4C5B-8EBB-306044B4D5D8}" srcOrd="2" destOrd="0" presId="urn:microsoft.com/office/officeart/2008/layout/RadialCluster"/>
    <dgm:cxn modelId="{C5515764-ED9A-4C5C-99EE-4FB0E20C99C7}" type="presParOf" srcId="{0AF54854-9F94-4083-BA3C-7A417A8703EA}" destId="{4602EA51-10FB-4286-968E-E1680AF847EC}" srcOrd="3" destOrd="0" presId="urn:microsoft.com/office/officeart/2008/layout/RadialCluster"/>
    <dgm:cxn modelId="{27040FE9-9F69-43C9-B547-7F8BA7FB7348}" type="presParOf" srcId="{0AF54854-9F94-4083-BA3C-7A417A8703EA}" destId="{F82E483A-5ECF-4677-AD15-28F8EB2F9E52}" srcOrd="4" destOrd="0" presId="urn:microsoft.com/office/officeart/2008/layout/RadialCluster"/>
    <dgm:cxn modelId="{952BA7AB-7362-48D3-9784-6BD589BD74BF}" type="presParOf" srcId="{0AF54854-9F94-4083-BA3C-7A417A8703EA}" destId="{46F59582-D2BF-438E-80F1-B7ADFD8F4EB6}" srcOrd="5" destOrd="0" presId="urn:microsoft.com/office/officeart/2008/layout/RadialCluster"/>
    <dgm:cxn modelId="{FC9795DB-0F1A-4B79-BA0D-FBC854A6F35A}" type="presParOf" srcId="{0AF54854-9F94-4083-BA3C-7A417A8703EA}" destId="{5C123D1C-02CF-4253-A090-DF98008C54B2}"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3535E9-7F05-4DD2-AA11-ADD3C5763FBC}"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320A386E-4117-406B-92A5-AADCBEE9C2F4}">
      <dgm:prSet phldrT="[Text]"/>
      <dgm:spPr>
        <a:solidFill>
          <a:schemeClr val="accent4">
            <a:lumMod val="40000"/>
            <a:lumOff val="60000"/>
          </a:schemeClr>
        </a:solidFill>
        <a:ln>
          <a:solidFill>
            <a:schemeClr val="tx1"/>
          </a:solidFill>
        </a:ln>
      </dgm:spPr>
      <dgm:t>
        <a:bodyPr/>
        <a:lstStyle/>
        <a:p>
          <a:pPr algn="just"/>
          <a:r>
            <a:rPr lang="en-US" b="1" dirty="0" smtClean="0">
              <a:solidFill>
                <a:schemeClr val="tx1"/>
              </a:solidFill>
            </a:rPr>
            <a:t>Fill the account opening details/ form online in the Stock Broker’s website.</a:t>
          </a:r>
        </a:p>
      </dgm:t>
    </dgm:pt>
    <dgm:pt modelId="{37158D86-51C6-4D0B-A33C-AD65FD7D2445}" type="parTrans" cxnId="{3D1F7238-63A6-4419-B47C-9552BEF9F419}">
      <dgm:prSet/>
      <dgm:spPr/>
      <dgm:t>
        <a:bodyPr/>
        <a:lstStyle/>
        <a:p>
          <a:pPr algn="just"/>
          <a:endParaRPr lang="en-US"/>
        </a:p>
      </dgm:t>
    </dgm:pt>
    <dgm:pt modelId="{BDB07A8E-E730-48E5-BB8A-7D053F95D0A2}" type="sibTrans" cxnId="{3D1F7238-63A6-4419-B47C-9552BEF9F419}">
      <dgm:prSet/>
      <dgm:spPr>
        <a:solidFill>
          <a:schemeClr val="tx1">
            <a:alpha val="90000"/>
          </a:schemeClr>
        </a:solidFill>
        <a:ln>
          <a:solidFill>
            <a:schemeClr val="tx1">
              <a:alpha val="90000"/>
            </a:schemeClr>
          </a:solidFill>
        </a:ln>
      </dgm:spPr>
      <dgm:t>
        <a:bodyPr/>
        <a:lstStyle/>
        <a:p>
          <a:pPr algn="just"/>
          <a:endParaRPr lang="en-US"/>
        </a:p>
      </dgm:t>
    </dgm:pt>
    <dgm:pt modelId="{EEE1C18D-07AB-4B58-9083-D7ABA48FEB74}">
      <dgm:prSet phldrT="[Text]"/>
      <dgm:spPr>
        <a:solidFill>
          <a:schemeClr val="accent4">
            <a:lumMod val="40000"/>
            <a:lumOff val="60000"/>
          </a:schemeClr>
        </a:solidFill>
        <a:ln>
          <a:solidFill>
            <a:schemeClr val="tx1"/>
          </a:solidFill>
        </a:ln>
      </dgm:spPr>
      <dgm:t>
        <a:bodyPr/>
        <a:lstStyle/>
        <a:p>
          <a:pPr algn="just"/>
          <a:r>
            <a:rPr lang="en-US" b="1" dirty="0" smtClean="0">
              <a:solidFill>
                <a:schemeClr val="tx1"/>
              </a:solidFill>
              <a:latin typeface="Arial" panose="020B0604020202020204" pitchFamily="34" charset="0"/>
              <a:cs typeface="Arial" panose="020B0604020202020204" pitchFamily="34" charset="0"/>
            </a:rPr>
            <a:t>Submit scanned images of the mandatory documents</a:t>
          </a:r>
          <a:r>
            <a:rPr lang="en-US" b="1" dirty="0" smtClean="0">
              <a:solidFill>
                <a:schemeClr val="tx1"/>
              </a:solidFill>
              <a:latin typeface="Arial" panose="020B0604020202020204" pitchFamily="34" charset="0"/>
              <a:cs typeface="Arial" panose="020B0604020202020204" pitchFamily="34" charset="0"/>
            </a:rPr>
            <a:t>/ POA </a:t>
          </a:r>
          <a:r>
            <a:rPr lang="en-US" b="1" dirty="0" smtClean="0">
              <a:solidFill>
                <a:schemeClr val="tx1"/>
              </a:solidFill>
              <a:latin typeface="Arial" panose="020B0604020202020204" pitchFamily="34" charset="0"/>
              <a:cs typeface="Arial" panose="020B0604020202020204" pitchFamily="34" charset="0"/>
            </a:rPr>
            <a:t>(Proof of address) / POI(Proof of Identity).</a:t>
          </a:r>
          <a:endParaRPr lang="en-US" b="1" dirty="0">
            <a:solidFill>
              <a:schemeClr val="tx1"/>
            </a:solidFill>
          </a:endParaRPr>
        </a:p>
      </dgm:t>
    </dgm:pt>
    <dgm:pt modelId="{C5E5B98D-47DA-410E-98B9-82FDE7ECB679}" type="parTrans" cxnId="{B566DFBE-B41D-4689-806D-24E6F6E5BC63}">
      <dgm:prSet/>
      <dgm:spPr/>
      <dgm:t>
        <a:bodyPr/>
        <a:lstStyle/>
        <a:p>
          <a:pPr algn="just"/>
          <a:endParaRPr lang="en-US"/>
        </a:p>
      </dgm:t>
    </dgm:pt>
    <dgm:pt modelId="{61A32796-AA09-4787-AE61-284683A1ACA8}" type="sibTrans" cxnId="{B566DFBE-B41D-4689-806D-24E6F6E5BC63}">
      <dgm:prSet/>
      <dgm:spPr>
        <a:solidFill>
          <a:schemeClr val="tx1">
            <a:alpha val="90000"/>
          </a:schemeClr>
        </a:solidFill>
        <a:ln>
          <a:solidFill>
            <a:schemeClr val="tx1">
              <a:alpha val="90000"/>
            </a:schemeClr>
          </a:solidFill>
        </a:ln>
      </dgm:spPr>
      <dgm:t>
        <a:bodyPr/>
        <a:lstStyle/>
        <a:p>
          <a:pPr algn="just"/>
          <a:endParaRPr lang="en-US"/>
        </a:p>
      </dgm:t>
    </dgm:pt>
    <dgm:pt modelId="{703E55CD-E7DC-4286-BE7D-8A0D1556C2E5}">
      <dgm:prSet phldrT="[Text]"/>
      <dgm:spPr>
        <a:solidFill>
          <a:schemeClr val="accent4">
            <a:lumMod val="40000"/>
            <a:lumOff val="60000"/>
          </a:schemeClr>
        </a:solidFill>
        <a:ln>
          <a:solidFill>
            <a:schemeClr val="tx1"/>
          </a:solidFill>
        </a:ln>
      </dgm:spPr>
      <dgm:t>
        <a:bodyPr/>
        <a:lstStyle/>
        <a:p>
          <a:pPr algn="just"/>
          <a:r>
            <a:rPr lang="en-US" b="1" dirty="0" smtClean="0">
              <a:solidFill>
                <a:schemeClr val="tx1"/>
              </a:solidFill>
              <a:latin typeface="Arial" panose="020B0604020202020204" pitchFamily="34" charset="0"/>
              <a:cs typeface="Arial" panose="020B0604020202020204" pitchFamily="34" charset="0"/>
            </a:rPr>
            <a:t>Complete IPV (In Person Verification) process over video call.</a:t>
          </a:r>
          <a:endParaRPr lang="en-US" b="1" dirty="0">
            <a:solidFill>
              <a:schemeClr val="tx1"/>
            </a:solidFill>
          </a:endParaRPr>
        </a:p>
      </dgm:t>
    </dgm:pt>
    <dgm:pt modelId="{749AF7BB-8489-4F3A-8D67-BEA8DFA00F8A}" type="parTrans" cxnId="{78AD92B1-4451-45F3-8699-3FF5ABFD451C}">
      <dgm:prSet/>
      <dgm:spPr/>
      <dgm:t>
        <a:bodyPr/>
        <a:lstStyle/>
        <a:p>
          <a:pPr algn="just"/>
          <a:endParaRPr lang="en-US"/>
        </a:p>
      </dgm:t>
    </dgm:pt>
    <dgm:pt modelId="{0822966A-D5C4-463C-A4E2-82DFAC4A4B1E}" type="sibTrans" cxnId="{78AD92B1-4451-45F3-8699-3FF5ABFD451C}">
      <dgm:prSet/>
      <dgm:spPr>
        <a:solidFill>
          <a:schemeClr val="tx1">
            <a:alpha val="90000"/>
          </a:schemeClr>
        </a:solidFill>
        <a:ln>
          <a:solidFill>
            <a:schemeClr val="tx1">
              <a:alpha val="90000"/>
            </a:schemeClr>
          </a:solidFill>
        </a:ln>
      </dgm:spPr>
      <dgm:t>
        <a:bodyPr/>
        <a:lstStyle/>
        <a:p>
          <a:pPr algn="just"/>
          <a:endParaRPr lang="en-US"/>
        </a:p>
      </dgm:t>
    </dgm:pt>
    <dgm:pt modelId="{20E2C5A8-52BD-4289-AAD9-5D4F81C563B7}">
      <dgm:prSet/>
      <dgm:spPr/>
      <dgm:t>
        <a:bodyPr/>
        <a:lstStyle/>
        <a:p>
          <a:pPr algn="just"/>
          <a:endParaRPr lang="en-US"/>
        </a:p>
      </dgm:t>
    </dgm:pt>
    <dgm:pt modelId="{7A5273EE-2DFF-4BA5-98A6-D68301F96B1C}" type="parTrans" cxnId="{E6F557F0-A056-4E78-81D5-BD066BB0EF54}">
      <dgm:prSet/>
      <dgm:spPr/>
      <dgm:t>
        <a:bodyPr/>
        <a:lstStyle/>
        <a:p>
          <a:pPr algn="just"/>
          <a:endParaRPr lang="en-US"/>
        </a:p>
      </dgm:t>
    </dgm:pt>
    <dgm:pt modelId="{325B98A7-3E5A-4AB9-82FB-4957888F2387}" type="sibTrans" cxnId="{E6F557F0-A056-4E78-81D5-BD066BB0EF54}">
      <dgm:prSet/>
      <dgm:spPr/>
      <dgm:t>
        <a:bodyPr/>
        <a:lstStyle/>
        <a:p>
          <a:pPr algn="just"/>
          <a:endParaRPr lang="en-US"/>
        </a:p>
      </dgm:t>
    </dgm:pt>
    <dgm:pt modelId="{BBBF1905-D4AC-4DE6-8C67-4150D021E36B}">
      <dgm:prSet/>
      <dgm:spPr>
        <a:solidFill>
          <a:schemeClr val="accent4">
            <a:lumMod val="40000"/>
            <a:lumOff val="60000"/>
          </a:schemeClr>
        </a:solidFill>
        <a:ln>
          <a:solidFill>
            <a:schemeClr val="tx1"/>
          </a:solidFill>
        </a:ln>
      </dgm:spPr>
      <dgm:t>
        <a:bodyPr/>
        <a:lstStyle/>
        <a:p>
          <a:pPr algn="just"/>
          <a:r>
            <a:rPr lang="en-US" b="1" dirty="0" smtClean="0">
              <a:solidFill>
                <a:schemeClr val="tx1"/>
              </a:solidFill>
              <a:latin typeface="Arial" panose="020B0604020202020204" pitchFamily="34" charset="0"/>
              <a:cs typeface="Arial" panose="020B0604020202020204" pitchFamily="34" charset="0"/>
            </a:rPr>
            <a:t>Account gets activated.</a:t>
          </a:r>
          <a:endParaRPr lang="en-IN" b="1" dirty="0">
            <a:solidFill>
              <a:schemeClr val="tx1"/>
            </a:solidFill>
          </a:endParaRPr>
        </a:p>
      </dgm:t>
    </dgm:pt>
    <dgm:pt modelId="{2ABBCA3E-8EC1-429D-82AD-BA35D8072CAB}" type="parTrans" cxnId="{CD5C59FC-E984-45B6-B07A-A2691CCD85FB}">
      <dgm:prSet/>
      <dgm:spPr/>
      <dgm:t>
        <a:bodyPr/>
        <a:lstStyle/>
        <a:p>
          <a:pPr algn="just"/>
          <a:endParaRPr lang="en-US"/>
        </a:p>
      </dgm:t>
    </dgm:pt>
    <dgm:pt modelId="{43B1C4EF-6C5E-49AC-8544-64332543275B}" type="sibTrans" cxnId="{CD5C59FC-E984-45B6-B07A-A2691CCD85FB}">
      <dgm:prSet/>
      <dgm:spPr/>
      <dgm:t>
        <a:bodyPr/>
        <a:lstStyle/>
        <a:p>
          <a:pPr algn="just"/>
          <a:endParaRPr lang="en-US"/>
        </a:p>
      </dgm:t>
    </dgm:pt>
    <dgm:pt modelId="{8F51B481-5655-49EB-B221-C782046DF4F0}">
      <dgm:prSet/>
      <dgm:spPr>
        <a:solidFill>
          <a:schemeClr val="accent4">
            <a:lumMod val="40000"/>
            <a:lumOff val="60000"/>
          </a:schemeClr>
        </a:solidFill>
        <a:ln>
          <a:solidFill>
            <a:schemeClr val="tx1"/>
          </a:solidFill>
        </a:ln>
      </dgm:spPr>
      <dgm:t>
        <a:bodyPr/>
        <a:lstStyle/>
        <a:p>
          <a:pPr algn="just"/>
          <a:r>
            <a:rPr lang="en-US" b="1" dirty="0" smtClean="0">
              <a:solidFill>
                <a:schemeClr val="tx1"/>
              </a:solidFill>
              <a:latin typeface="Arial" panose="020B0604020202020204" pitchFamily="34" charset="0"/>
              <a:cs typeface="Arial" panose="020B0604020202020204" pitchFamily="34" charset="0"/>
            </a:rPr>
            <a:t>Digitally Sign the document.</a:t>
          </a:r>
          <a:endParaRPr lang="en-IN" b="1" dirty="0">
            <a:solidFill>
              <a:schemeClr val="tx1"/>
            </a:solidFill>
          </a:endParaRPr>
        </a:p>
      </dgm:t>
    </dgm:pt>
    <dgm:pt modelId="{767EFB87-86FC-4AE8-9CE8-12322DF1C540}" type="parTrans" cxnId="{6A6C6665-092E-465F-8866-851BC21422A5}">
      <dgm:prSet/>
      <dgm:spPr/>
      <dgm:t>
        <a:bodyPr/>
        <a:lstStyle/>
        <a:p>
          <a:pPr algn="just"/>
          <a:endParaRPr lang="en-US"/>
        </a:p>
      </dgm:t>
    </dgm:pt>
    <dgm:pt modelId="{52699A9D-A0BF-4A33-B137-1BFFC9E396FA}" type="sibTrans" cxnId="{6A6C6665-092E-465F-8866-851BC21422A5}">
      <dgm:prSet/>
      <dgm:spPr>
        <a:solidFill>
          <a:schemeClr val="tx1">
            <a:alpha val="90000"/>
          </a:schemeClr>
        </a:solidFill>
        <a:ln>
          <a:solidFill>
            <a:schemeClr val="tx1">
              <a:alpha val="90000"/>
            </a:schemeClr>
          </a:solidFill>
        </a:ln>
      </dgm:spPr>
      <dgm:t>
        <a:bodyPr/>
        <a:lstStyle/>
        <a:p>
          <a:pPr algn="just"/>
          <a:endParaRPr lang="en-US"/>
        </a:p>
      </dgm:t>
    </dgm:pt>
    <dgm:pt modelId="{1A15838C-89A1-4462-8CEA-3DB27BAC4B15}" type="pres">
      <dgm:prSet presAssocID="{0B3535E9-7F05-4DD2-AA11-ADD3C5763FBC}" presName="outerComposite" presStyleCnt="0">
        <dgm:presLayoutVars>
          <dgm:chMax val="5"/>
          <dgm:dir/>
          <dgm:resizeHandles val="exact"/>
        </dgm:presLayoutVars>
      </dgm:prSet>
      <dgm:spPr/>
      <dgm:t>
        <a:bodyPr/>
        <a:lstStyle/>
        <a:p>
          <a:endParaRPr lang="en-US"/>
        </a:p>
      </dgm:t>
    </dgm:pt>
    <dgm:pt modelId="{8F529CF7-5AAE-49EA-AC4E-0D1671B9D534}" type="pres">
      <dgm:prSet presAssocID="{0B3535E9-7F05-4DD2-AA11-ADD3C5763FBC}" presName="dummyMaxCanvas" presStyleCnt="0">
        <dgm:presLayoutVars/>
      </dgm:prSet>
      <dgm:spPr/>
    </dgm:pt>
    <dgm:pt modelId="{0443E3D2-DD9C-4B97-B72D-A27D86540366}" type="pres">
      <dgm:prSet presAssocID="{0B3535E9-7F05-4DD2-AA11-ADD3C5763FBC}" presName="FiveNodes_1" presStyleLbl="node1" presStyleIdx="0" presStyleCnt="5">
        <dgm:presLayoutVars>
          <dgm:bulletEnabled val="1"/>
        </dgm:presLayoutVars>
      </dgm:prSet>
      <dgm:spPr/>
      <dgm:t>
        <a:bodyPr/>
        <a:lstStyle/>
        <a:p>
          <a:endParaRPr lang="en-US"/>
        </a:p>
      </dgm:t>
    </dgm:pt>
    <dgm:pt modelId="{2F33DA68-3139-4295-9362-B040DB976BA5}" type="pres">
      <dgm:prSet presAssocID="{0B3535E9-7F05-4DD2-AA11-ADD3C5763FBC}" presName="FiveNodes_2" presStyleLbl="node1" presStyleIdx="1" presStyleCnt="5">
        <dgm:presLayoutVars>
          <dgm:bulletEnabled val="1"/>
        </dgm:presLayoutVars>
      </dgm:prSet>
      <dgm:spPr/>
      <dgm:t>
        <a:bodyPr/>
        <a:lstStyle/>
        <a:p>
          <a:endParaRPr lang="en-US"/>
        </a:p>
      </dgm:t>
    </dgm:pt>
    <dgm:pt modelId="{36C50838-C056-414C-9784-7157967A205C}" type="pres">
      <dgm:prSet presAssocID="{0B3535E9-7F05-4DD2-AA11-ADD3C5763FBC}" presName="FiveNodes_3" presStyleLbl="node1" presStyleIdx="2" presStyleCnt="5">
        <dgm:presLayoutVars>
          <dgm:bulletEnabled val="1"/>
        </dgm:presLayoutVars>
      </dgm:prSet>
      <dgm:spPr/>
      <dgm:t>
        <a:bodyPr/>
        <a:lstStyle/>
        <a:p>
          <a:endParaRPr lang="en-US"/>
        </a:p>
      </dgm:t>
    </dgm:pt>
    <dgm:pt modelId="{D331766E-9BA9-4213-BFB1-07000CA1FBC1}" type="pres">
      <dgm:prSet presAssocID="{0B3535E9-7F05-4DD2-AA11-ADD3C5763FBC}" presName="FiveNodes_4" presStyleLbl="node1" presStyleIdx="3" presStyleCnt="5">
        <dgm:presLayoutVars>
          <dgm:bulletEnabled val="1"/>
        </dgm:presLayoutVars>
      </dgm:prSet>
      <dgm:spPr/>
      <dgm:t>
        <a:bodyPr/>
        <a:lstStyle/>
        <a:p>
          <a:endParaRPr lang="en-US"/>
        </a:p>
      </dgm:t>
    </dgm:pt>
    <dgm:pt modelId="{95136198-D278-4A22-A38F-CF05EC899B58}" type="pres">
      <dgm:prSet presAssocID="{0B3535E9-7F05-4DD2-AA11-ADD3C5763FBC}" presName="FiveNodes_5" presStyleLbl="node1" presStyleIdx="4" presStyleCnt="5">
        <dgm:presLayoutVars>
          <dgm:bulletEnabled val="1"/>
        </dgm:presLayoutVars>
      </dgm:prSet>
      <dgm:spPr/>
      <dgm:t>
        <a:bodyPr/>
        <a:lstStyle/>
        <a:p>
          <a:endParaRPr lang="en-US"/>
        </a:p>
      </dgm:t>
    </dgm:pt>
    <dgm:pt modelId="{E09AE2E3-F15B-4097-826D-54CF6AA61FE3}" type="pres">
      <dgm:prSet presAssocID="{0B3535E9-7F05-4DD2-AA11-ADD3C5763FBC}" presName="FiveConn_1-2" presStyleLbl="fgAccFollowNode1" presStyleIdx="0" presStyleCnt="4">
        <dgm:presLayoutVars>
          <dgm:bulletEnabled val="1"/>
        </dgm:presLayoutVars>
      </dgm:prSet>
      <dgm:spPr/>
      <dgm:t>
        <a:bodyPr/>
        <a:lstStyle/>
        <a:p>
          <a:endParaRPr lang="en-US"/>
        </a:p>
      </dgm:t>
    </dgm:pt>
    <dgm:pt modelId="{9428DE5E-37DC-4467-8200-0856965EA822}" type="pres">
      <dgm:prSet presAssocID="{0B3535E9-7F05-4DD2-AA11-ADD3C5763FBC}" presName="FiveConn_2-3" presStyleLbl="fgAccFollowNode1" presStyleIdx="1" presStyleCnt="4">
        <dgm:presLayoutVars>
          <dgm:bulletEnabled val="1"/>
        </dgm:presLayoutVars>
      </dgm:prSet>
      <dgm:spPr/>
      <dgm:t>
        <a:bodyPr/>
        <a:lstStyle/>
        <a:p>
          <a:endParaRPr lang="en-US"/>
        </a:p>
      </dgm:t>
    </dgm:pt>
    <dgm:pt modelId="{E7589477-5194-404B-8A1D-8C0CDCD1B725}" type="pres">
      <dgm:prSet presAssocID="{0B3535E9-7F05-4DD2-AA11-ADD3C5763FBC}" presName="FiveConn_3-4" presStyleLbl="fgAccFollowNode1" presStyleIdx="2" presStyleCnt="4">
        <dgm:presLayoutVars>
          <dgm:bulletEnabled val="1"/>
        </dgm:presLayoutVars>
      </dgm:prSet>
      <dgm:spPr/>
      <dgm:t>
        <a:bodyPr/>
        <a:lstStyle/>
        <a:p>
          <a:endParaRPr lang="en-US"/>
        </a:p>
      </dgm:t>
    </dgm:pt>
    <dgm:pt modelId="{09E6E77E-13D2-4ED2-98E5-B29F16A27062}" type="pres">
      <dgm:prSet presAssocID="{0B3535E9-7F05-4DD2-AA11-ADD3C5763FBC}" presName="FiveConn_4-5" presStyleLbl="fgAccFollowNode1" presStyleIdx="3" presStyleCnt="4">
        <dgm:presLayoutVars>
          <dgm:bulletEnabled val="1"/>
        </dgm:presLayoutVars>
      </dgm:prSet>
      <dgm:spPr/>
      <dgm:t>
        <a:bodyPr/>
        <a:lstStyle/>
        <a:p>
          <a:endParaRPr lang="en-US"/>
        </a:p>
      </dgm:t>
    </dgm:pt>
    <dgm:pt modelId="{6438870E-A58B-4998-94E6-C1BF11C6122A}" type="pres">
      <dgm:prSet presAssocID="{0B3535E9-7F05-4DD2-AA11-ADD3C5763FBC}" presName="FiveNodes_1_text" presStyleLbl="node1" presStyleIdx="4" presStyleCnt="5">
        <dgm:presLayoutVars>
          <dgm:bulletEnabled val="1"/>
        </dgm:presLayoutVars>
      </dgm:prSet>
      <dgm:spPr/>
      <dgm:t>
        <a:bodyPr/>
        <a:lstStyle/>
        <a:p>
          <a:endParaRPr lang="en-US"/>
        </a:p>
      </dgm:t>
    </dgm:pt>
    <dgm:pt modelId="{AAECC22A-3CED-4618-9586-3DB9757E5646}" type="pres">
      <dgm:prSet presAssocID="{0B3535E9-7F05-4DD2-AA11-ADD3C5763FBC}" presName="FiveNodes_2_text" presStyleLbl="node1" presStyleIdx="4" presStyleCnt="5">
        <dgm:presLayoutVars>
          <dgm:bulletEnabled val="1"/>
        </dgm:presLayoutVars>
      </dgm:prSet>
      <dgm:spPr/>
      <dgm:t>
        <a:bodyPr/>
        <a:lstStyle/>
        <a:p>
          <a:endParaRPr lang="en-US"/>
        </a:p>
      </dgm:t>
    </dgm:pt>
    <dgm:pt modelId="{ACBE8A3E-A71D-40E3-A268-45FB4BDCB02B}" type="pres">
      <dgm:prSet presAssocID="{0B3535E9-7F05-4DD2-AA11-ADD3C5763FBC}" presName="FiveNodes_3_text" presStyleLbl="node1" presStyleIdx="4" presStyleCnt="5">
        <dgm:presLayoutVars>
          <dgm:bulletEnabled val="1"/>
        </dgm:presLayoutVars>
      </dgm:prSet>
      <dgm:spPr/>
      <dgm:t>
        <a:bodyPr/>
        <a:lstStyle/>
        <a:p>
          <a:endParaRPr lang="en-US"/>
        </a:p>
      </dgm:t>
    </dgm:pt>
    <dgm:pt modelId="{A5A5D379-C6C1-48A9-9C65-5B4650C789CC}" type="pres">
      <dgm:prSet presAssocID="{0B3535E9-7F05-4DD2-AA11-ADD3C5763FBC}" presName="FiveNodes_4_text" presStyleLbl="node1" presStyleIdx="4" presStyleCnt="5">
        <dgm:presLayoutVars>
          <dgm:bulletEnabled val="1"/>
        </dgm:presLayoutVars>
      </dgm:prSet>
      <dgm:spPr/>
      <dgm:t>
        <a:bodyPr/>
        <a:lstStyle/>
        <a:p>
          <a:endParaRPr lang="en-US"/>
        </a:p>
      </dgm:t>
    </dgm:pt>
    <dgm:pt modelId="{30CDBCA2-21BB-422E-9F13-956065D17A43}" type="pres">
      <dgm:prSet presAssocID="{0B3535E9-7F05-4DD2-AA11-ADD3C5763FBC}" presName="FiveNodes_5_text" presStyleLbl="node1" presStyleIdx="4" presStyleCnt="5">
        <dgm:presLayoutVars>
          <dgm:bulletEnabled val="1"/>
        </dgm:presLayoutVars>
      </dgm:prSet>
      <dgm:spPr/>
      <dgm:t>
        <a:bodyPr/>
        <a:lstStyle/>
        <a:p>
          <a:endParaRPr lang="en-US"/>
        </a:p>
      </dgm:t>
    </dgm:pt>
  </dgm:ptLst>
  <dgm:cxnLst>
    <dgm:cxn modelId="{F43F56EE-5EED-470B-BFF4-3402D1DB37E1}" type="presOf" srcId="{0B3535E9-7F05-4DD2-AA11-ADD3C5763FBC}" destId="{1A15838C-89A1-4462-8CEA-3DB27BAC4B15}" srcOrd="0" destOrd="0" presId="urn:microsoft.com/office/officeart/2005/8/layout/vProcess5"/>
    <dgm:cxn modelId="{B6BFD5AD-FB32-48B8-B58F-D379C7939CE5}" type="presOf" srcId="{8F51B481-5655-49EB-B221-C782046DF4F0}" destId="{D331766E-9BA9-4213-BFB1-07000CA1FBC1}" srcOrd="0" destOrd="0" presId="urn:microsoft.com/office/officeart/2005/8/layout/vProcess5"/>
    <dgm:cxn modelId="{DB05D5E2-11EF-42F7-B00D-BF4E395B74F9}" type="presOf" srcId="{320A386E-4117-406B-92A5-AADCBEE9C2F4}" destId="{6438870E-A58B-4998-94E6-C1BF11C6122A}" srcOrd="1" destOrd="0" presId="urn:microsoft.com/office/officeart/2005/8/layout/vProcess5"/>
    <dgm:cxn modelId="{78AD92B1-4451-45F3-8699-3FF5ABFD451C}" srcId="{0B3535E9-7F05-4DD2-AA11-ADD3C5763FBC}" destId="{703E55CD-E7DC-4286-BE7D-8A0D1556C2E5}" srcOrd="2" destOrd="0" parTransId="{749AF7BB-8489-4F3A-8D67-BEA8DFA00F8A}" sibTransId="{0822966A-D5C4-463C-A4E2-82DFAC4A4B1E}"/>
    <dgm:cxn modelId="{CD5C59FC-E984-45B6-B07A-A2691CCD85FB}" srcId="{0B3535E9-7F05-4DD2-AA11-ADD3C5763FBC}" destId="{BBBF1905-D4AC-4DE6-8C67-4150D021E36B}" srcOrd="4" destOrd="0" parTransId="{2ABBCA3E-8EC1-429D-82AD-BA35D8072CAB}" sibTransId="{43B1C4EF-6C5E-49AC-8544-64332543275B}"/>
    <dgm:cxn modelId="{56C621E2-6129-4140-AD64-352F14026D1E}" type="presOf" srcId="{0822966A-D5C4-463C-A4E2-82DFAC4A4B1E}" destId="{E7589477-5194-404B-8A1D-8C0CDCD1B725}" srcOrd="0" destOrd="0" presId="urn:microsoft.com/office/officeart/2005/8/layout/vProcess5"/>
    <dgm:cxn modelId="{5D1AE29F-A08D-45CC-A2C3-3D06A4C7E062}" type="presOf" srcId="{320A386E-4117-406B-92A5-AADCBEE9C2F4}" destId="{0443E3D2-DD9C-4B97-B72D-A27D86540366}" srcOrd="0" destOrd="0" presId="urn:microsoft.com/office/officeart/2005/8/layout/vProcess5"/>
    <dgm:cxn modelId="{35D92EE2-3D3B-4761-823D-E0ED47F9079E}" type="presOf" srcId="{EEE1C18D-07AB-4B58-9083-D7ABA48FEB74}" destId="{2F33DA68-3139-4295-9362-B040DB976BA5}" srcOrd="0" destOrd="0" presId="urn:microsoft.com/office/officeart/2005/8/layout/vProcess5"/>
    <dgm:cxn modelId="{676039E8-6652-46C4-B774-5030328B8402}" type="presOf" srcId="{EEE1C18D-07AB-4B58-9083-D7ABA48FEB74}" destId="{AAECC22A-3CED-4618-9586-3DB9757E5646}" srcOrd="1" destOrd="0" presId="urn:microsoft.com/office/officeart/2005/8/layout/vProcess5"/>
    <dgm:cxn modelId="{3D1F7238-63A6-4419-B47C-9552BEF9F419}" srcId="{0B3535E9-7F05-4DD2-AA11-ADD3C5763FBC}" destId="{320A386E-4117-406B-92A5-AADCBEE9C2F4}" srcOrd="0" destOrd="0" parTransId="{37158D86-51C6-4D0B-A33C-AD65FD7D2445}" sibTransId="{BDB07A8E-E730-48E5-BB8A-7D053F95D0A2}"/>
    <dgm:cxn modelId="{E6F557F0-A056-4E78-81D5-BD066BB0EF54}" srcId="{0B3535E9-7F05-4DD2-AA11-ADD3C5763FBC}" destId="{20E2C5A8-52BD-4289-AAD9-5D4F81C563B7}" srcOrd="5" destOrd="0" parTransId="{7A5273EE-2DFF-4BA5-98A6-D68301F96B1C}" sibTransId="{325B98A7-3E5A-4AB9-82FB-4957888F2387}"/>
    <dgm:cxn modelId="{D2AE1D22-921F-484D-A873-B7132190C5FB}" type="presOf" srcId="{BBBF1905-D4AC-4DE6-8C67-4150D021E36B}" destId="{30CDBCA2-21BB-422E-9F13-956065D17A43}" srcOrd="1" destOrd="0" presId="urn:microsoft.com/office/officeart/2005/8/layout/vProcess5"/>
    <dgm:cxn modelId="{14D8D6B3-3550-46BC-B8C9-0F96C03BBEB6}" type="presOf" srcId="{703E55CD-E7DC-4286-BE7D-8A0D1556C2E5}" destId="{ACBE8A3E-A71D-40E3-A268-45FB4BDCB02B}" srcOrd="1" destOrd="0" presId="urn:microsoft.com/office/officeart/2005/8/layout/vProcess5"/>
    <dgm:cxn modelId="{4E77356B-30C6-4F9A-859A-8CEF5E95F70D}" type="presOf" srcId="{BDB07A8E-E730-48E5-BB8A-7D053F95D0A2}" destId="{E09AE2E3-F15B-4097-826D-54CF6AA61FE3}" srcOrd="0" destOrd="0" presId="urn:microsoft.com/office/officeart/2005/8/layout/vProcess5"/>
    <dgm:cxn modelId="{5D1B75A5-ACC1-4858-9C64-A1E5F88BA860}" type="presOf" srcId="{703E55CD-E7DC-4286-BE7D-8A0D1556C2E5}" destId="{36C50838-C056-414C-9784-7157967A205C}" srcOrd="0" destOrd="0" presId="urn:microsoft.com/office/officeart/2005/8/layout/vProcess5"/>
    <dgm:cxn modelId="{F4004F4A-EC4A-420F-9C09-93082C34A9C9}" type="presOf" srcId="{BBBF1905-D4AC-4DE6-8C67-4150D021E36B}" destId="{95136198-D278-4A22-A38F-CF05EC899B58}" srcOrd="0" destOrd="0" presId="urn:microsoft.com/office/officeart/2005/8/layout/vProcess5"/>
    <dgm:cxn modelId="{4545CF50-43B3-4412-B92D-D2261BFA1B56}" type="presOf" srcId="{61A32796-AA09-4787-AE61-284683A1ACA8}" destId="{9428DE5E-37DC-4467-8200-0856965EA822}" srcOrd="0" destOrd="0" presId="urn:microsoft.com/office/officeart/2005/8/layout/vProcess5"/>
    <dgm:cxn modelId="{8D13B6CE-360F-4A57-9FD6-BC9D232393B4}" type="presOf" srcId="{8F51B481-5655-49EB-B221-C782046DF4F0}" destId="{A5A5D379-C6C1-48A9-9C65-5B4650C789CC}" srcOrd="1" destOrd="0" presId="urn:microsoft.com/office/officeart/2005/8/layout/vProcess5"/>
    <dgm:cxn modelId="{B566DFBE-B41D-4689-806D-24E6F6E5BC63}" srcId="{0B3535E9-7F05-4DD2-AA11-ADD3C5763FBC}" destId="{EEE1C18D-07AB-4B58-9083-D7ABA48FEB74}" srcOrd="1" destOrd="0" parTransId="{C5E5B98D-47DA-410E-98B9-82FDE7ECB679}" sibTransId="{61A32796-AA09-4787-AE61-284683A1ACA8}"/>
    <dgm:cxn modelId="{6A6C6665-092E-465F-8866-851BC21422A5}" srcId="{0B3535E9-7F05-4DD2-AA11-ADD3C5763FBC}" destId="{8F51B481-5655-49EB-B221-C782046DF4F0}" srcOrd="3" destOrd="0" parTransId="{767EFB87-86FC-4AE8-9CE8-12322DF1C540}" sibTransId="{52699A9D-A0BF-4A33-B137-1BFFC9E396FA}"/>
    <dgm:cxn modelId="{844A7CBD-C41D-41A5-B4BA-964E0D9C386C}" type="presOf" srcId="{52699A9D-A0BF-4A33-B137-1BFFC9E396FA}" destId="{09E6E77E-13D2-4ED2-98E5-B29F16A27062}" srcOrd="0" destOrd="0" presId="urn:microsoft.com/office/officeart/2005/8/layout/vProcess5"/>
    <dgm:cxn modelId="{68CB5226-7CD8-4127-8A3F-62C7E331656B}" type="presParOf" srcId="{1A15838C-89A1-4462-8CEA-3DB27BAC4B15}" destId="{8F529CF7-5AAE-49EA-AC4E-0D1671B9D534}" srcOrd="0" destOrd="0" presId="urn:microsoft.com/office/officeart/2005/8/layout/vProcess5"/>
    <dgm:cxn modelId="{7C3EAABB-C046-4697-B75F-10123D02E3AB}" type="presParOf" srcId="{1A15838C-89A1-4462-8CEA-3DB27BAC4B15}" destId="{0443E3D2-DD9C-4B97-B72D-A27D86540366}" srcOrd="1" destOrd="0" presId="urn:microsoft.com/office/officeart/2005/8/layout/vProcess5"/>
    <dgm:cxn modelId="{F5901F8D-D89A-436D-91AC-22247C91C1DB}" type="presParOf" srcId="{1A15838C-89A1-4462-8CEA-3DB27BAC4B15}" destId="{2F33DA68-3139-4295-9362-B040DB976BA5}" srcOrd="2" destOrd="0" presId="urn:microsoft.com/office/officeart/2005/8/layout/vProcess5"/>
    <dgm:cxn modelId="{835C85BA-B0C0-4729-A254-C3C0479518BA}" type="presParOf" srcId="{1A15838C-89A1-4462-8CEA-3DB27BAC4B15}" destId="{36C50838-C056-414C-9784-7157967A205C}" srcOrd="3" destOrd="0" presId="urn:microsoft.com/office/officeart/2005/8/layout/vProcess5"/>
    <dgm:cxn modelId="{EE046F67-37B0-4FF4-A464-1A02C7FB4824}" type="presParOf" srcId="{1A15838C-89A1-4462-8CEA-3DB27BAC4B15}" destId="{D331766E-9BA9-4213-BFB1-07000CA1FBC1}" srcOrd="4" destOrd="0" presId="urn:microsoft.com/office/officeart/2005/8/layout/vProcess5"/>
    <dgm:cxn modelId="{48B937AF-86CB-4DB1-91D2-B8C7AF0C64C8}" type="presParOf" srcId="{1A15838C-89A1-4462-8CEA-3DB27BAC4B15}" destId="{95136198-D278-4A22-A38F-CF05EC899B58}" srcOrd="5" destOrd="0" presId="urn:microsoft.com/office/officeart/2005/8/layout/vProcess5"/>
    <dgm:cxn modelId="{1AB60B90-1BFE-44EB-BA86-FCEEA766D91C}" type="presParOf" srcId="{1A15838C-89A1-4462-8CEA-3DB27BAC4B15}" destId="{E09AE2E3-F15B-4097-826D-54CF6AA61FE3}" srcOrd="6" destOrd="0" presId="urn:microsoft.com/office/officeart/2005/8/layout/vProcess5"/>
    <dgm:cxn modelId="{AF10C734-A52A-42F8-A005-3AC3BFE6B024}" type="presParOf" srcId="{1A15838C-89A1-4462-8CEA-3DB27BAC4B15}" destId="{9428DE5E-37DC-4467-8200-0856965EA822}" srcOrd="7" destOrd="0" presId="urn:microsoft.com/office/officeart/2005/8/layout/vProcess5"/>
    <dgm:cxn modelId="{C9BF32A3-FCF3-422D-83D4-BB749A437A0F}" type="presParOf" srcId="{1A15838C-89A1-4462-8CEA-3DB27BAC4B15}" destId="{E7589477-5194-404B-8A1D-8C0CDCD1B725}" srcOrd="8" destOrd="0" presId="urn:microsoft.com/office/officeart/2005/8/layout/vProcess5"/>
    <dgm:cxn modelId="{F812A305-5F2A-4905-B60D-D517B5B43411}" type="presParOf" srcId="{1A15838C-89A1-4462-8CEA-3DB27BAC4B15}" destId="{09E6E77E-13D2-4ED2-98E5-B29F16A27062}" srcOrd="9" destOrd="0" presId="urn:microsoft.com/office/officeart/2005/8/layout/vProcess5"/>
    <dgm:cxn modelId="{CB8EB56B-B2F1-4425-B78A-915D305B7F00}" type="presParOf" srcId="{1A15838C-89A1-4462-8CEA-3DB27BAC4B15}" destId="{6438870E-A58B-4998-94E6-C1BF11C6122A}" srcOrd="10" destOrd="0" presId="urn:microsoft.com/office/officeart/2005/8/layout/vProcess5"/>
    <dgm:cxn modelId="{FEE5DA3D-61BA-418E-8C79-40B2D5DB839E}" type="presParOf" srcId="{1A15838C-89A1-4462-8CEA-3DB27BAC4B15}" destId="{AAECC22A-3CED-4618-9586-3DB9757E5646}" srcOrd="11" destOrd="0" presId="urn:microsoft.com/office/officeart/2005/8/layout/vProcess5"/>
    <dgm:cxn modelId="{37F5C44E-0351-44BB-8B28-89932F912E6E}" type="presParOf" srcId="{1A15838C-89A1-4462-8CEA-3DB27BAC4B15}" destId="{ACBE8A3E-A71D-40E3-A268-45FB4BDCB02B}" srcOrd="12" destOrd="0" presId="urn:microsoft.com/office/officeart/2005/8/layout/vProcess5"/>
    <dgm:cxn modelId="{070EBE52-0F2F-4A88-8E93-050D33436B90}" type="presParOf" srcId="{1A15838C-89A1-4462-8CEA-3DB27BAC4B15}" destId="{A5A5D379-C6C1-48A9-9C65-5B4650C789CC}" srcOrd="13" destOrd="0" presId="urn:microsoft.com/office/officeart/2005/8/layout/vProcess5"/>
    <dgm:cxn modelId="{D54E287E-167D-4931-8BF8-0056FFD994CD}" type="presParOf" srcId="{1A15838C-89A1-4462-8CEA-3DB27BAC4B15}" destId="{30CDBCA2-21BB-422E-9F13-956065D17A43}"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422CE3-A017-4D4D-9BC5-B803481A9AFD}"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US"/>
        </a:p>
      </dgm:t>
    </dgm:pt>
    <dgm:pt modelId="{F9053603-5B3E-43D8-B743-2D9B4288C4C8}">
      <dgm:prSet phldrT="[Text]" custT="1"/>
      <dgm:spPr>
        <a:ln>
          <a:solidFill>
            <a:schemeClr val="tx1"/>
          </a:solidFill>
        </a:ln>
      </dgm:spPr>
      <dgm:t>
        <a:bodyPr/>
        <a:lstStyle/>
        <a:p>
          <a:r>
            <a:rPr lang="en-IN" sz="2400" b="1" u="sng" dirty="0" smtClean="0">
              <a:solidFill>
                <a:schemeClr val="tx1"/>
              </a:solidFill>
              <a:latin typeface="Arial" panose="020B0604020202020204" pitchFamily="34" charset="0"/>
              <a:cs typeface="Arial" panose="020B0604020202020204" pitchFamily="34" charset="0"/>
            </a:rPr>
            <a:t>Benefits of </a:t>
          </a:r>
          <a:r>
            <a:rPr lang="en-IN" sz="2400" b="1" u="sng" dirty="0" smtClean="0">
              <a:solidFill>
                <a:schemeClr val="tx1"/>
              </a:solidFill>
              <a:latin typeface="Arial" panose="020B0604020202020204" pitchFamily="34" charset="0"/>
              <a:cs typeface="Arial" panose="020B0604020202020204" pitchFamily="34" charset="0"/>
            </a:rPr>
            <a:t>e-KYC</a:t>
          </a:r>
          <a:endParaRPr lang="en-US" sz="2400" u="sng" dirty="0">
            <a:solidFill>
              <a:schemeClr val="tx1"/>
            </a:solidFill>
          </a:endParaRPr>
        </a:p>
      </dgm:t>
    </dgm:pt>
    <dgm:pt modelId="{3E3633DC-EA80-4278-A0BC-83065106854B}" type="parTrans" cxnId="{6182E8DD-04E9-44C3-B131-20DCC169ED9D}">
      <dgm:prSet/>
      <dgm:spPr/>
      <dgm:t>
        <a:bodyPr/>
        <a:lstStyle/>
        <a:p>
          <a:endParaRPr lang="en-US"/>
        </a:p>
      </dgm:t>
    </dgm:pt>
    <dgm:pt modelId="{2FA67333-AB0C-436D-BBA0-54BF48B7C806}" type="sibTrans" cxnId="{6182E8DD-04E9-44C3-B131-20DCC169ED9D}">
      <dgm:prSet/>
      <dgm:spPr/>
      <dgm:t>
        <a:bodyPr/>
        <a:lstStyle/>
        <a:p>
          <a:endParaRPr lang="en-US"/>
        </a:p>
      </dgm:t>
    </dgm:pt>
    <dgm:pt modelId="{D9D5CF43-25CE-4D3B-BCD1-A3690E797C32}">
      <dgm:prSet phldrT="[Text]" custT="1"/>
      <dgm:spPr>
        <a:ln>
          <a:solidFill>
            <a:schemeClr val="tx1"/>
          </a:solidFill>
        </a:ln>
      </dgm:spPr>
      <dgm:t>
        <a:bodyPr/>
        <a:lstStyle/>
        <a:p>
          <a:r>
            <a:rPr lang="en-IN" sz="1600" dirty="0" smtClean="0">
              <a:solidFill>
                <a:schemeClr val="tx1"/>
              </a:solidFill>
              <a:latin typeface="Arial" panose="020B0604020202020204" pitchFamily="34" charset="0"/>
              <a:cs typeface="Arial" panose="020B0604020202020204" pitchFamily="34" charset="0"/>
            </a:rPr>
            <a:t>No need to visit the Stock Broker’s office </a:t>
          </a:r>
          <a:endParaRPr lang="en-US" sz="1600" dirty="0">
            <a:solidFill>
              <a:schemeClr val="tx1"/>
            </a:solidFill>
          </a:endParaRPr>
        </a:p>
      </dgm:t>
    </dgm:pt>
    <dgm:pt modelId="{2CAE5455-48FA-4F18-BDE0-A2100E7AB39E}" type="parTrans" cxnId="{6FFD3637-3A7C-44C5-BBD1-BBDD2C5E624F}">
      <dgm:prSet/>
      <dgm:spPr/>
      <dgm:t>
        <a:bodyPr/>
        <a:lstStyle/>
        <a:p>
          <a:endParaRPr lang="en-US"/>
        </a:p>
      </dgm:t>
    </dgm:pt>
    <dgm:pt modelId="{4B652F04-2AC5-446B-A635-D25C59987413}" type="sibTrans" cxnId="{6FFD3637-3A7C-44C5-BBD1-BBDD2C5E624F}">
      <dgm:prSet/>
      <dgm:spPr/>
      <dgm:t>
        <a:bodyPr/>
        <a:lstStyle/>
        <a:p>
          <a:endParaRPr lang="en-US"/>
        </a:p>
      </dgm:t>
    </dgm:pt>
    <dgm:pt modelId="{FFD9C10D-0284-4800-91C5-33A195F89838}">
      <dgm:prSet phldrT="[Text]" custT="1"/>
      <dgm:spPr>
        <a:ln>
          <a:solidFill>
            <a:schemeClr val="tx1"/>
          </a:solidFill>
        </a:ln>
      </dgm:spPr>
      <dgm:t>
        <a:bodyPr/>
        <a:lstStyle/>
        <a:p>
          <a:r>
            <a:rPr lang="en-US" sz="1600" dirty="0" smtClean="0">
              <a:solidFill>
                <a:schemeClr val="tx1"/>
              </a:solidFill>
            </a:rPr>
            <a:t>Convenient Registration and Paperless Process</a:t>
          </a:r>
          <a:endParaRPr lang="en-US" sz="1600" dirty="0">
            <a:solidFill>
              <a:schemeClr val="tx1"/>
            </a:solidFill>
          </a:endParaRPr>
        </a:p>
      </dgm:t>
    </dgm:pt>
    <dgm:pt modelId="{4CAC0549-39D5-4C53-8BB9-2823070CF234}" type="parTrans" cxnId="{213DACF6-748D-4F38-BDE6-9CE988A29448}">
      <dgm:prSet/>
      <dgm:spPr/>
      <dgm:t>
        <a:bodyPr/>
        <a:lstStyle/>
        <a:p>
          <a:endParaRPr lang="en-US"/>
        </a:p>
      </dgm:t>
    </dgm:pt>
    <dgm:pt modelId="{E3ED6A1B-9184-46B1-8BC3-443C8E0E0DB8}" type="sibTrans" cxnId="{213DACF6-748D-4F38-BDE6-9CE988A29448}">
      <dgm:prSet/>
      <dgm:spPr/>
      <dgm:t>
        <a:bodyPr/>
        <a:lstStyle/>
        <a:p>
          <a:endParaRPr lang="en-US"/>
        </a:p>
      </dgm:t>
    </dgm:pt>
    <dgm:pt modelId="{C7776AAF-8AE8-449C-A464-D7BFF21FEE2F}">
      <dgm:prSet phldrT="[Text]" custT="1"/>
      <dgm:spPr>
        <a:ln>
          <a:solidFill>
            <a:schemeClr val="tx1"/>
          </a:solidFill>
        </a:ln>
      </dgm:spPr>
      <dgm:t>
        <a:bodyPr/>
        <a:lstStyle/>
        <a:p>
          <a:r>
            <a:rPr lang="en-US" sz="1400" dirty="0" smtClean="0">
              <a:solidFill>
                <a:schemeClr val="tx1"/>
              </a:solidFill>
            </a:rPr>
            <a:t>Easy Retrieval of KYC Documents</a:t>
          </a:r>
          <a:endParaRPr lang="en-US" sz="1400" dirty="0">
            <a:solidFill>
              <a:schemeClr val="tx1"/>
            </a:solidFill>
          </a:endParaRPr>
        </a:p>
      </dgm:t>
    </dgm:pt>
    <dgm:pt modelId="{0DEE2E17-24B0-4DEC-A5D3-285521CE4FBF}" type="parTrans" cxnId="{61A2C331-F819-4853-9224-5AB06A6C678E}">
      <dgm:prSet/>
      <dgm:spPr/>
      <dgm:t>
        <a:bodyPr/>
        <a:lstStyle/>
        <a:p>
          <a:endParaRPr lang="en-US"/>
        </a:p>
      </dgm:t>
    </dgm:pt>
    <dgm:pt modelId="{2586AC4E-CCB5-4577-8E18-5660A5C5D5EF}" type="sibTrans" cxnId="{61A2C331-F819-4853-9224-5AB06A6C678E}">
      <dgm:prSet/>
      <dgm:spPr/>
      <dgm:t>
        <a:bodyPr/>
        <a:lstStyle/>
        <a:p>
          <a:endParaRPr lang="en-US"/>
        </a:p>
      </dgm:t>
    </dgm:pt>
    <dgm:pt modelId="{65633445-02ED-434C-9A79-97482D0E30BC}">
      <dgm:prSet phldrT="[Text]" custT="1"/>
      <dgm:spPr>
        <a:ln>
          <a:solidFill>
            <a:schemeClr val="tx1"/>
          </a:solidFill>
        </a:ln>
      </dgm:spPr>
      <dgm:t>
        <a:bodyPr/>
        <a:lstStyle/>
        <a:p>
          <a:r>
            <a:rPr lang="en-US" sz="1600" dirty="0" smtClean="0">
              <a:solidFill>
                <a:schemeClr val="tx1"/>
              </a:solidFill>
            </a:rPr>
            <a:t>Digital Authentication</a:t>
          </a:r>
          <a:endParaRPr lang="en-US" sz="1600" dirty="0">
            <a:solidFill>
              <a:schemeClr val="tx1"/>
            </a:solidFill>
          </a:endParaRPr>
        </a:p>
      </dgm:t>
    </dgm:pt>
    <dgm:pt modelId="{70351316-602D-4A69-97D8-5EADD96FD2F7}" type="parTrans" cxnId="{33031FDB-2DBD-46BB-B08B-DD5B4178A192}">
      <dgm:prSet/>
      <dgm:spPr/>
      <dgm:t>
        <a:bodyPr/>
        <a:lstStyle/>
        <a:p>
          <a:endParaRPr lang="en-US"/>
        </a:p>
      </dgm:t>
    </dgm:pt>
    <dgm:pt modelId="{A24224FE-7B6F-4164-9C3F-C64FAF922A3B}" type="sibTrans" cxnId="{33031FDB-2DBD-46BB-B08B-DD5B4178A192}">
      <dgm:prSet/>
      <dgm:spPr/>
      <dgm:t>
        <a:bodyPr/>
        <a:lstStyle/>
        <a:p>
          <a:endParaRPr lang="en-US"/>
        </a:p>
      </dgm:t>
    </dgm:pt>
    <dgm:pt modelId="{696B3EAE-AF01-4E00-AEAE-3818A3692824}">
      <dgm:prSet phldrT="[Text]" custT="1"/>
      <dgm:spPr>
        <a:ln>
          <a:solidFill>
            <a:schemeClr val="tx1"/>
          </a:solidFill>
        </a:ln>
      </dgm:spPr>
      <dgm:t>
        <a:bodyPr/>
        <a:lstStyle/>
        <a:p>
          <a:r>
            <a:rPr lang="en-US" sz="1800" dirty="0" smtClean="0">
              <a:solidFill>
                <a:schemeClr val="tx1"/>
              </a:solidFill>
            </a:rPr>
            <a:t>Quickly start investing</a:t>
          </a:r>
          <a:endParaRPr lang="en-US" sz="1800" dirty="0">
            <a:solidFill>
              <a:schemeClr val="tx1"/>
            </a:solidFill>
          </a:endParaRPr>
        </a:p>
      </dgm:t>
    </dgm:pt>
    <dgm:pt modelId="{44DBFB66-2274-4290-AE59-F2D420A5CB2F}" type="parTrans" cxnId="{720EAB56-B637-4D43-9EB5-C28A63DD73DC}">
      <dgm:prSet/>
      <dgm:spPr/>
      <dgm:t>
        <a:bodyPr/>
        <a:lstStyle/>
        <a:p>
          <a:endParaRPr lang="en-US"/>
        </a:p>
      </dgm:t>
    </dgm:pt>
    <dgm:pt modelId="{17FF7CB9-B4F7-42D2-B9BA-D7888510D14C}" type="sibTrans" cxnId="{720EAB56-B637-4D43-9EB5-C28A63DD73DC}">
      <dgm:prSet/>
      <dgm:spPr/>
      <dgm:t>
        <a:bodyPr/>
        <a:lstStyle/>
        <a:p>
          <a:endParaRPr lang="en-US"/>
        </a:p>
      </dgm:t>
    </dgm:pt>
    <dgm:pt modelId="{1DB9A801-F5EC-41D4-81E3-F6CCAF0808FE}">
      <dgm:prSet phldrT="[Text]" custT="1"/>
      <dgm:spPr>
        <a:ln>
          <a:solidFill>
            <a:schemeClr val="tx1"/>
          </a:solidFill>
        </a:ln>
      </dgm:spPr>
      <dgm:t>
        <a:bodyPr/>
        <a:lstStyle/>
        <a:p>
          <a:r>
            <a:rPr lang="en-US" sz="1800" dirty="0" smtClean="0">
              <a:solidFill>
                <a:schemeClr val="tx1"/>
              </a:solidFill>
            </a:rPr>
            <a:t>Time Saving</a:t>
          </a:r>
          <a:endParaRPr lang="en-US" sz="1800" dirty="0">
            <a:solidFill>
              <a:schemeClr val="tx1"/>
            </a:solidFill>
          </a:endParaRPr>
        </a:p>
      </dgm:t>
    </dgm:pt>
    <dgm:pt modelId="{CC10CF02-333D-4D2A-A661-257EB00D9C7B}" type="parTrans" cxnId="{153ECBB9-6284-4554-A77C-BC55CF3ADC02}">
      <dgm:prSet/>
      <dgm:spPr/>
      <dgm:t>
        <a:bodyPr/>
        <a:lstStyle/>
        <a:p>
          <a:endParaRPr lang="en-US"/>
        </a:p>
      </dgm:t>
    </dgm:pt>
    <dgm:pt modelId="{2353176E-3CA9-436F-A13D-942BF2119D9E}" type="sibTrans" cxnId="{153ECBB9-6284-4554-A77C-BC55CF3ADC02}">
      <dgm:prSet/>
      <dgm:spPr/>
      <dgm:t>
        <a:bodyPr/>
        <a:lstStyle/>
        <a:p>
          <a:endParaRPr lang="en-US"/>
        </a:p>
      </dgm:t>
    </dgm:pt>
    <dgm:pt modelId="{7293E8C2-1384-4FAF-9289-EBBCF791BBA8}" type="pres">
      <dgm:prSet presAssocID="{4D422CE3-A017-4D4D-9BC5-B803481A9AFD}" presName="Name0" presStyleCnt="0">
        <dgm:presLayoutVars>
          <dgm:chMax val="1"/>
          <dgm:chPref val="1"/>
          <dgm:dir/>
          <dgm:animOne val="branch"/>
          <dgm:animLvl val="lvl"/>
        </dgm:presLayoutVars>
      </dgm:prSet>
      <dgm:spPr/>
      <dgm:t>
        <a:bodyPr/>
        <a:lstStyle/>
        <a:p>
          <a:endParaRPr lang="en-US"/>
        </a:p>
      </dgm:t>
    </dgm:pt>
    <dgm:pt modelId="{863FA0AD-FF68-412F-AA1B-EA02D8DFFC82}" type="pres">
      <dgm:prSet presAssocID="{F9053603-5B3E-43D8-B743-2D9B4288C4C8}" presName="Parent" presStyleLbl="node0" presStyleIdx="0" presStyleCnt="1">
        <dgm:presLayoutVars>
          <dgm:chMax val="6"/>
          <dgm:chPref val="6"/>
        </dgm:presLayoutVars>
      </dgm:prSet>
      <dgm:spPr/>
      <dgm:t>
        <a:bodyPr/>
        <a:lstStyle/>
        <a:p>
          <a:endParaRPr lang="en-US"/>
        </a:p>
      </dgm:t>
    </dgm:pt>
    <dgm:pt modelId="{67579F7C-D99B-48F8-BAB7-32FBCE83BC0D}" type="pres">
      <dgm:prSet presAssocID="{D9D5CF43-25CE-4D3B-BCD1-A3690E797C32}" presName="Accent1" presStyleCnt="0"/>
      <dgm:spPr/>
    </dgm:pt>
    <dgm:pt modelId="{4FB808BD-9E50-424D-95B5-ABC54E9EB8D2}" type="pres">
      <dgm:prSet presAssocID="{D9D5CF43-25CE-4D3B-BCD1-A3690E797C32}" presName="Accent" presStyleLbl="bgShp" presStyleIdx="0" presStyleCnt="6"/>
      <dgm:spPr/>
    </dgm:pt>
    <dgm:pt modelId="{C3F1838E-DB08-4FC1-8BDA-21297568230F}" type="pres">
      <dgm:prSet presAssocID="{D9D5CF43-25CE-4D3B-BCD1-A3690E797C32}" presName="Child1" presStyleLbl="node1" presStyleIdx="0" presStyleCnt="6">
        <dgm:presLayoutVars>
          <dgm:chMax val="0"/>
          <dgm:chPref val="0"/>
          <dgm:bulletEnabled val="1"/>
        </dgm:presLayoutVars>
      </dgm:prSet>
      <dgm:spPr/>
      <dgm:t>
        <a:bodyPr/>
        <a:lstStyle/>
        <a:p>
          <a:endParaRPr lang="en-US"/>
        </a:p>
      </dgm:t>
    </dgm:pt>
    <dgm:pt modelId="{40B03B9A-3CCC-4796-BDD5-D5E95AA0955D}" type="pres">
      <dgm:prSet presAssocID="{FFD9C10D-0284-4800-91C5-33A195F89838}" presName="Accent2" presStyleCnt="0"/>
      <dgm:spPr/>
    </dgm:pt>
    <dgm:pt modelId="{7F8D3616-EA2C-48F8-9824-0B10A9E4998A}" type="pres">
      <dgm:prSet presAssocID="{FFD9C10D-0284-4800-91C5-33A195F89838}" presName="Accent" presStyleLbl="bgShp" presStyleIdx="1" presStyleCnt="6"/>
      <dgm:spPr/>
    </dgm:pt>
    <dgm:pt modelId="{9A4D656E-814A-4E73-82D5-E854EE2E07C0}" type="pres">
      <dgm:prSet presAssocID="{FFD9C10D-0284-4800-91C5-33A195F89838}" presName="Child2" presStyleLbl="node1" presStyleIdx="1" presStyleCnt="6">
        <dgm:presLayoutVars>
          <dgm:chMax val="0"/>
          <dgm:chPref val="0"/>
          <dgm:bulletEnabled val="1"/>
        </dgm:presLayoutVars>
      </dgm:prSet>
      <dgm:spPr/>
      <dgm:t>
        <a:bodyPr/>
        <a:lstStyle/>
        <a:p>
          <a:endParaRPr lang="en-US"/>
        </a:p>
      </dgm:t>
    </dgm:pt>
    <dgm:pt modelId="{EB85A8E4-ED25-4B5E-9F09-FD9E7D4C8742}" type="pres">
      <dgm:prSet presAssocID="{C7776AAF-8AE8-449C-A464-D7BFF21FEE2F}" presName="Accent3" presStyleCnt="0"/>
      <dgm:spPr/>
    </dgm:pt>
    <dgm:pt modelId="{839DAB23-9C43-4F8C-B180-47F4CC7F3278}" type="pres">
      <dgm:prSet presAssocID="{C7776AAF-8AE8-449C-A464-D7BFF21FEE2F}" presName="Accent" presStyleLbl="bgShp" presStyleIdx="2" presStyleCnt="6"/>
      <dgm:spPr/>
    </dgm:pt>
    <dgm:pt modelId="{7B0ED36F-EBB3-4385-A1F1-6B0665BC190C}" type="pres">
      <dgm:prSet presAssocID="{C7776AAF-8AE8-449C-A464-D7BFF21FEE2F}" presName="Child3" presStyleLbl="node1" presStyleIdx="2" presStyleCnt="6">
        <dgm:presLayoutVars>
          <dgm:chMax val="0"/>
          <dgm:chPref val="0"/>
          <dgm:bulletEnabled val="1"/>
        </dgm:presLayoutVars>
      </dgm:prSet>
      <dgm:spPr/>
      <dgm:t>
        <a:bodyPr/>
        <a:lstStyle/>
        <a:p>
          <a:endParaRPr lang="en-US"/>
        </a:p>
      </dgm:t>
    </dgm:pt>
    <dgm:pt modelId="{DE5B91D0-F88E-4B29-947C-8E1158720629}" type="pres">
      <dgm:prSet presAssocID="{65633445-02ED-434C-9A79-97482D0E30BC}" presName="Accent4" presStyleCnt="0"/>
      <dgm:spPr/>
    </dgm:pt>
    <dgm:pt modelId="{0FCA80AA-E23E-4D05-9894-DBBBA1FBDD0D}" type="pres">
      <dgm:prSet presAssocID="{65633445-02ED-434C-9A79-97482D0E30BC}" presName="Accent" presStyleLbl="bgShp" presStyleIdx="3" presStyleCnt="6"/>
      <dgm:spPr/>
    </dgm:pt>
    <dgm:pt modelId="{B976D7A8-5891-4EA7-B5D7-B78CC3506676}" type="pres">
      <dgm:prSet presAssocID="{65633445-02ED-434C-9A79-97482D0E30BC}" presName="Child4" presStyleLbl="node1" presStyleIdx="3" presStyleCnt="6" custScaleX="114798">
        <dgm:presLayoutVars>
          <dgm:chMax val="0"/>
          <dgm:chPref val="0"/>
          <dgm:bulletEnabled val="1"/>
        </dgm:presLayoutVars>
      </dgm:prSet>
      <dgm:spPr/>
      <dgm:t>
        <a:bodyPr/>
        <a:lstStyle/>
        <a:p>
          <a:endParaRPr lang="en-US"/>
        </a:p>
      </dgm:t>
    </dgm:pt>
    <dgm:pt modelId="{B8D5BB28-780A-4C0B-86BD-1F45B3D3FF76}" type="pres">
      <dgm:prSet presAssocID="{696B3EAE-AF01-4E00-AEAE-3818A3692824}" presName="Accent5" presStyleCnt="0"/>
      <dgm:spPr/>
    </dgm:pt>
    <dgm:pt modelId="{58ED5988-B916-4246-8952-BA2AA3273FA9}" type="pres">
      <dgm:prSet presAssocID="{696B3EAE-AF01-4E00-AEAE-3818A3692824}" presName="Accent" presStyleLbl="bgShp" presStyleIdx="4" presStyleCnt="6"/>
      <dgm:spPr/>
    </dgm:pt>
    <dgm:pt modelId="{95E4C11E-78D2-4F8A-9E74-79E242727617}" type="pres">
      <dgm:prSet presAssocID="{696B3EAE-AF01-4E00-AEAE-3818A3692824}" presName="Child5" presStyleLbl="node1" presStyleIdx="4" presStyleCnt="6">
        <dgm:presLayoutVars>
          <dgm:chMax val="0"/>
          <dgm:chPref val="0"/>
          <dgm:bulletEnabled val="1"/>
        </dgm:presLayoutVars>
      </dgm:prSet>
      <dgm:spPr/>
      <dgm:t>
        <a:bodyPr/>
        <a:lstStyle/>
        <a:p>
          <a:endParaRPr lang="en-US"/>
        </a:p>
      </dgm:t>
    </dgm:pt>
    <dgm:pt modelId="{DB187E8C-D959-45B4-8AE9-B7AE553B2129}" type="pres">
      <dgm:prSet presAssocID="{1DB9A801-F5EC-41D4-81E3-F6CCAF0808FE}" presName="Accent6" presStyleCnt="0"/>
      <dgm:spPr/>
    </dgm:pt>
    <dgm:pt modelId="{6741EB28-83F2-4BE7-A9A3-63154E406730}" type="pres">
      <dgm:prSet presAssocID="{1DB9A801-F5EC-41D4-81E3-F6CCAF0808FE}" presName="Accent" presStyleLbl="bgShp" presStyleIdx="5" presStyleCnt="6"/>
      <dgm:spPr/>
    </dgm:pt>
    <dgm:pt modelId="{3A82D0E1-8D29-4AA4-AD9E-CFCB18C4CEE0}" type="pres">
      <dgm:prSet presAssocID="{1DB9A801-F5EC-41D4-81E3-F6CCAF0808FE}" presName="Child6" presStyleLbl="node1" presStyleIdx="5" presStyleCnt="6">
        <dgm:presLayoutVars>
          <dgm:chMax val="0"/>
          <dgm:chPref val="0"/>
          <dgm:bulletEnabled val="1"/>
        </dgm:presLayoutVars>
      </dgm:prSet>
      <dgm:spPr/>
      <dgm:t>
        <a:bodyPr/>
        <a:lstStyle/>
        <a:p>
          <a:endParaRPr lang="en-US"/>
        </a:p>
      </dgm:t>
    </dgm:pt>
  </dgm:ptLst>
  <dgm:cxnLst>
    <dgm:cxn modelId="{FD15CC70-51A7-40A2-BFC4-CEF7964A0C16}" type="presOf" srcId="{D9D5CF43-25CE-4D3B-BCD1-A3690E797C32}" destId="{C3F1838E-DB08-4FC1-8BDA-21297568230F}" srcOrd="0" destOrd="0" presId="urn:microsoft.com/office/officeart/2011/layout/HexagonRadial"/>
    <dgm:cxn modelId="{FF9A31E9-D352-446B-A50E-D0AEC8BA8963}" type="presOf" srcId="{65633445-02ED-434C-9A79-97482D0E30BC}" destId="{B976D7A8-5891-4EA7-B5D7-B78CC3506676}" srcOrd="0" destOrd="0" presId="urn:microsoft.com/office/officeart/2011/layout/HexagonRadial"/>
    <dgm:cxn modelId="{64F158E4-4DF0-492C-9FDC-BEB81DFDF284}" type="presOf" srcId="{1DB9A801-F5EC-41D4-81E3-F6CCAF0808FE}" destId="{3A82D0E1-8D29-4AA4-AD9E-CFCB18C4CEE0}" srcOrd="0" destOrd="0" presId="urn:microsoft.com/office/officeart/2011/layout/HexagonRadial"/>
    <dgm:cxn modelId="{61A2C331-F819-4853-9224-5AB06A6C678E}" srcId="{F9053603-5B3E-43D8-B743-2D9B4288C4C8}" destId="{C7776AAF-8AE8-449C-A464-D7BFF21FEE2F}" srcOrd="2" destOrd="0" parTransId="{0DEE2E17-24B0-4DEC-A5D3-285521CE4FBF}" sibTransId="{2586AC4E-CCB5-4577-8E18-5660A5C5D5EF}"/>
    <dgm:cxn modelId="{BAABAA75-8DE4-438A-B44B-546CA9C5FA0D}" type="presOf" srcId="{C7776AAF-8AE8-449C-A464-D7BFF21FEE2F}" destId="{7B0ED36F-EBB3-4385-A1F1-6B0665BC190C}" srcOrd="0" destOrd="0" presId="urn:microsoft.com/office/officeart/2011/layout/HexagonRadial"/>
    <dgm:cxn modelId="{720EAB56-B637-4D43-9EB5-C28A63DD73DC}" srcId="{F9053603-5B3E-43D8-B743-2D9B4288C4C8}" destId="{696B3EAE-AF01-4E00-AEAE-3818A3692824}" srcOrd="4" destOrd="0" parTransId="{44DBFB66-2274-4290-AE59-F2D420A5CB2F}" sibTransId="{17FF7CB9-B4F7-42D2-B9BA-D7888510D14C}"/>
    <dgm:cxn modelId="{25CF2369-0DCC-4ABB-9DBD-22CF9E034757}" type="presOf" srcId="{F9053603-5B3E-43D8-B743-2D9B4288C4C8}" destId="{863FA0AD-FF68-412F-AA1B-EA02D8DFFC82}" srcOrd="0" destOrd="0" presId="urn:microsoft.com/office/officeart/2011/layout/HexagonRadial"/>
    <dgm:cxn modelId="{213DACF6-748D-4F38-BDE6-9CE988A29448}" srcId="{F9053603-5B3E-43D8-B743-2D9B4288C4C8}" destId="{FFD9C10D-0284-4800-91C5-33A195F89838}" srcOrd="1" destOrd="0" parTransId="{4CAC0549-39D5-4C53-8BB9-2823070CF234}" sibTransId="{E3ED6A1B-9184-46B1-8BC3-443C8E0E0DB8}"/>
    <dgm:cxn modelId="{002B8391-EC58-4C57-B23A-5BC82B3739E4}" type="presOf" srcId="{696B3EAE-AF01-4E00-AEAE-3818A3692824}" destId="{95E4C11E-78D2-4F8A-9E74-79E242727617}" srcOrd="0" destOrd="0" presId="urn:microsoft.com/office/officeart/2011/layout/HexagonRadial"/>
    <dgm:cxn modelId="{6182E8DD-04E9-44C3-B131-20DCC169ED9D}" srcId="{4D422CE3-A017-4D4D-9BC5-B803481A9AFD}" destId="{F9053603-5B3E-43D8-B743-2D9B4288C4C8}" srcOrd="0" destOrd="0" parTransId="{3E3633DC-EA80-4278-A0BC-83065106854B}" sibTransId="{2FA67333-AB0C-436D-BBA0-54BF48B7C806}"/>
    <dgm:cxn modelId="{33031FDB-2DBD-46BB-B08B-DD5B4178A192}" srcId="{F9053603-5B3E-43D8-B743-2D9B4288C4C8}" destId="{65633445-02ED-434C-9A79-97482D0E30BC}" srcOrd="3" destOrd="0" parTransId="{70351316-602D-4A69-97D8-5EADD96FD2F7}" sibTransId="{A24224FE-7B6F-4164-9C3F-C64FAF922A3B}"/>
    <dgm:cxn modelId="{6FFD3637-3A7C-44C5-BBD1-BBDD2C5E624F}" srcId="{F9053603-5B3E-43D8-B743-2D9B4288C4C8}" destId="{D9D5CF43-25CE-4D3B-BCD1-A3690E797C32}" srcOrd="0" destOrd="0" parTransId="{2CAE5455-48FA-4F18-BDE0-A2100E7AB39E}" sibTransId="{4B652F04-2AC5-446B-A635-D25C59987413}"/>
    <dgm:cxn modelId="{2E3231D1-342D-436A-84C9-E4CB68E47884}" type="presOf" srcId="{4D422CE3-A017-4D4D-9BC5-B803481A9AFD}" destId="{7293E8C2-1384-4FAF-9289-EBBCF791BBA8}" srcOrd="0" destOrd="0" presId="urn:microsoft.com/office/officeart/2011/layout/HexagonRadial"/>
    <dgm:cxn modelId="{153ECBB9-6284-4554-A77C-BC55CF3ADC02}" srcId="{F9053603-5B3E-43D8-B743-2D9B4288C4C8}" destId="{1DB9A801-F5EC-41D4-81E3-F6CCAF0808FE}" srcOrd="5" destOrd="0" parTransId="{CC10CF02-333D-4D2A-A661-257EB00D9C7B}" sibTransId="{2353176E-3CA9-436F-A13D-942BF2119D9E}"/>
    <dgm:cxn modelId="{4E37F3E9-3FEC-4922-8ED2-4657EB4BEEFC}" type="presOf" srcId="{FFD9C10D-0284-4800-91C5-33A195F89838}" destId="{9A4D656E-814A-4E73-82D5-E854EE2E07C0}" srcOrd="0" destOrd="0" presId="urn:microsoft.com/office/officeart/2011/layout/HexagonRadial"/>
    <dgm:cxn modelId="{F81E1E59-161D-404A-A674-088D1590A0A9}" type="presParOf" srcId="{7293E8C2-1384-4FAF-9289-EBBCF791BBA8}" destId="{863FA0AD-FF68-412F-AA1B-EA02D8DFFC82}" srcOrd="0" destOrd="0" presId="urn:microsoft.com/office/officeart/2011/layout/HexagonRadial"/>
    <dgm:cxn modelId="{FF7B3B96-1D1A-47AB-A1E8-A035C7FE3B4B}" type="presParOf" srcId="{7293E8C2-1384-4FAF-9289-EBBCF791BBA8}" destId="{67579F7C-D99B-48F8-BAB7-32FBCE83BC0D}" srcOrd="1" destOrd="0" presId="urn:microsoft.com/office/officeart/2011/layout/HexagonRadial"/>
    <dgm:cxn modelId="{DF6D3306-770E-49A5-8553-D0A44BD7DBE7}" type="presParOf" srcId="{67579F7C-D99B-48F8-BAB7-32FBCE83BC0D}" destId="{4FB808BD-9E50-424D-95B5-ABC54E9EB8D2}" srcOrd="0" destOrd="0" presId="urn:microsoft.com/office/officeart/2011/layout/HexagonRadial"/>
    <dgm:cxn modelId="{675082A8-B484-4275-A505-3AB2C87F3E9F}" type="presParOf" srcId="{7293E8C2-1384-4FAF-9289-EBBCF791BBA8}" destId="{C3F1838E-DB08-4FC1-8BDA-21297568230F}" srcOrd="2" destOrd="0" presId="urn:microsoft.com/office/officeart/2011/layout/HexagonRadial"/>
    <dgm:cxn modelId="{8660604E-E46C-4AFB-A00A-513292027B6D}" type="presParOf" srcId="{7293E8C2-1384-4FAF-9289-EBBCF791BBA8}" destId="{40B03B9A-3CCC-4796-BDD5-D5E95AA0955D}" srcOrd="3" destOrd="0" presId="urn:microsoft.com/office/officeart/2011/layout/HexagonRadial"/>
    <dgm:cxn modelId="{6D1836E2-E991-4805-8662-58D4FF04418E}" type="presParOf" srcId="{40B03B9A-3CCC-4796-BDD5-D5E95AA0955D}" destId="{7F8D3616-EA2C-48F8-9824-0B10A9E4998A}" srcOrd="0" destOrd="0" presId="urn:microsoft.com/office/officeart/2011/layout/HexagonRadial"/>
    <dgm:cxn modelId="{0B7DEB6D-FFE6-4CF8-954B-1A38C1F26C69}" type="presParOf" srcId="{7293E8C2-1384-4FAF-9289-EBBCF791BBA8}" destId="{9A4D656E-814A-4E73-82D5-E854EE2E07C0}" srcOrd="4" destOrd="0" presId="urn:microsoft.com/office/officeart/2011/layout/HexagonRadial"/>
    <dgm:cxn modelId="{5B4056B6-A763-4067-8D47-9CE7AE74BBD3}" type="presParOf" srcId="{7293E8C2-1384-4FAF-9289-EBBCF791BBA8}" destId="{EB85A8E4-ED25-4B5E-9F09-FD9E7D4C8742}" srcOrd="5" destOrd="0" presId="urn:microsoft.com/office/officeart/2011/layout/HexagonRadial"/>
    <dgm:cxn modelId="{0967C261-5928-40CC-833C-CCC32073C34A}" type="presParOf" srcId="{EB85A8E4-ED25-4B5E-9F09-FD9E7D4C8742}" destId="{839DAB23-9C43-4F8C-B180-47F4CC7F3278}" srcOrd="0" destOrd="0" presId="urn:microsoft.com/office/officeart/2011/layout/HexagonRadial"/>
    <dgm:cxn modelId="{2407F736-5FF3-4679-88E1-D582F0C1E92F}" type="presParOf" srcId="{7293E8C2-1384-4FAF-9289-EBBCF791BBA8}" destId="{7B0ED36F-EBB3-4385-A1F1-6B0665BC190C}" srcOrd="6" destOrd="0" presId="urn:microsoft.com/office/officeart/2011/layout/HexagonRadial"/>
    <dgm:cxn modelId="{D22BAF9F-113E-4BEA-BE79-87C6B481E4D6}" type="presParOf" srcId="{7293E8C2-1384-4FAF-9289-EBBCF791BBA8}" destId="{DE5B91D0-F88E-4B29-947C-8E1158720629}" srcOrd="7" destOrd="0" presId="urn:microsoft.com/office/officeart/2011/layout/HexagonRadial"/>
    <dgm:cxn modelId="{DEC8DDAB-B0F2-480F-BEFE-64FD99B0EAA8}" type="presParOf" srcId="{DE5B91D0-F88E-4B29-947C-8E1158720629}" destId="{0FCA80AA-E23E-4D05-9894-DBBBA1FBDD0D}" srcOrd="0" destOrd="0" presId="urn:microsoft.com/office/officeart/2011/layout/HexagonRadial"/>
    <dgm:cxn modelId="{F94389AB-5539-495E-A5CB-A45E0EC637AC}" type="presParOf" srcId="{7293E8C2-1384-4FAF-9289-EBBCF791BBA8}" destId="{B976D7A8-5891-4EA7-B5D7-B78CC3506676}" srcOrd="8" destOrd="0" presId="urn:microsoft.com/office/officeart/2011/layout/HexagonRadial"/>
    <dgm:cxn modelId="{11A96F6D-D95F-4969-ABBD-64C6D0C9835B}" type="presParOf" srcId="{7293E8C2-1384-4FAF-9289-EBBCF791BBA8}" destId="{B8D5BB28-780A-4C0B-86BD-1F45B3D3FF76}" srcOrd="9" destOrd="0" presId="urn:microsoft.com/office/officeart/2011/layout/HexagonRadial"/>
    <dgm:cxn modelId="{E6AC6673-F1DE-497E-921A-590C87664F63}" type="presParOf" srcId="{B8D5BB28-780A-4C0B-86BD-1F45B3D3FF76}" destId="{58ED5988-B916-4246-8952-BA2AA3273FA9}" srcOrd="0" destOrd="0" presId="urn:microsoft.com/office/officeart/2011/layout/HexagonRadial"/>
    <dgm:cxn modelId="{68704BEC-74D7-4CC5-97FC-153DF5AAAEAC}" type="presParOf" srcId="{7293E8C2-1384-4FAF-9289-EBBCF791BBA8}" destId="{95E4C11E-78D2-4F8A-9E74-79E242727617}" srcOrd="10" destOrd="0" presId="urn:microsoft.com/office/officeart/2011/layout/HexagonRadial"/>
    <dgm:cxn modelId="{C88F04F2-78F3-404F-964C-A92F5B49FF2D}" type="presParOf" srcId="{7293E8C2-1384-4FAF-9289-EBBCF791BBA8}" destId="{DB187E8C-D959-45B4-8AE9-B7AE553B2129}" srcOrd="11" destOrd="0" presId="urn:microsoft.com/office/officeart/2011/layout/HexagonRadial"/>
    <dgm:cxn modelId="{E2B63C62-2DC7-4C0D-995F-ADB9D195B6A4}" type="presParOf" srcId="{DB187E8C-D959-45B4-8AE9-B7AE553B2129}" destId="{6741EB28-83F2-4BE7-A9A3-63154E406730}" srcOrd="0" destOrd="0" presId="urn:microsoft.com/office/officeart/2011/layout/HexagonRadial"/>
    <dgm:cxn modelId="{C6293D53-A749-41C0-B8FB-E8B55615A3CC}" type="presParOf" srcId="{7293E8C2-1384-4FAF-9289-EBBCF791BBA8}" destId="{3A82D0E1-8D29-4AA4-AD9E-CFCB18C4CEE0}"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66709E1-05C3-462A-8714-509229AE346A}" type="doc">
      <dgm:prSet loTypeId="urn:microsoft.com/office/officeart/2005/8/layout/chevron1" loCatId="process" qsTypeId="urn:microsoft.com/office/officeart/2005/8/quickstyle/simple1" qsCatId="simple" csTypeId="urn:microsoft.com/office/officeart/2005/8/colors/accent1_2" csCatId="accent1" phldr="1"/>
      <dgm:spPr/>
    </dgm:pt>
    <dgm:pt modelId="{C4CEFBC5-0797-4945-AC7D-22EF78A0A10B}">
      <dgm:prSet phldrT="[Text]" custT="1"/>
      <dgm:spPr>
        <a:solidFill>
          <a:schemeClr val="accent4">
            <a:lumMod val="50000"/>
          </a:schemeClr>
        </a:solidFill>
        <a:ln>
          <a:solidFill>
            <a:schemeClr val="tx1"/>
          </a:solidFill>
        </a:ln>
      </dgm:spPr>
      <dgm:t>
        <a:bodyPr/>
        <a:lstStyle/>
        <a:p>
          <a:r>
            <a:rPr lang="en-US" sz="2000" dirty="0" smtClean="0">
              <a:solidFill>
                <a:schemeClr val="bg1"/>
              </a:solidFill>
            </a:rPr>
            <a:t>Visit Website/ App/ Digital platform of Stock Broker</a:t>
          </a:r>
          <a:endParaRPr lang="en-US" sz="2000" dirty="0">
            <a:solidFill>
              <a:schemeClr val="bg1"/>
            </a:solidFill>
          </a:endParaRPr>
        </a:p>
      </dgm:t>
    </dgm:pt>
    <dgm:pt modelId="{17EFF04C-451B-478C-AF73-82492F4407D3}" type="parTrans" cxnId="{CD9EDA5C-68A3-4078-B310-7679169C5407}">
      <dgm:prSet/>
      <dgm:spPr/>
      <dgm:t>
        <a:bodyPr/>
        <a:lstStyle/>
        <a:p>
          <a:endParaRPr lang="en-US">
            <a:solidFill>
              <a:schemeClr val="tx1"/>
            </a:solidFill>
          </a:endParaRPr>
        </a:p>
      </dgm:t>
    </dgm:pt>
    <dgm:pt modelId="{C269EF34-1FAE-461B-966E-EACF193A198F}" type="sibTrans" cxnId="{CD9EDA5C-68A3-4078-B310-7679169C5407}">
      <dgm:prSet/>
      <dgm:spPr/>
      <dgm:t>
        <a:bodyPr/>
        <a:lstStyle/>
        <a:p>
          <a:endParaRPr lang="en-US">
            <a:solidFill>
              <a:schemeClr val="tx1"/>
            </a:solidFill>
          </a:endParaRPr>
        </a:p>
      </dgm:t>
    </dgm:pt>
    <dgm:pt modelId="{7852A6D0-F225-4B57-B12C-1A8F11C77CD3}">
      <dgm:prSet phldrT="[Text]" custT="1"/>
      <dgm:spPr>
        <a:solidFill>
          <a:schemeClr val="accent2">
            <a:lumMod val="40000"/>
            <a:lumOff val="60000"/>
          </a:schemeClr>
        </a:solidFill>
        <a:ln>
          <a:solidFill>
            <a:schemeClr val="tx1"/>
          </a:solidFill>
        </a:ln>
      </dgm:spPr>
      <dgm:t>
        <a:bodyPr/>
        <a:lstStyle/>
        <a:p>
          <a:r>
            <a:rPr lang="en-US" sz="2000" dirty="0" smtClean="0">
              <a:solidFill>
                <a:schemeClr val="tx1"/>
              </a:solidFill>
            </a:rPr>
            <a:t>Fill online KYC Form</a:t>
          </a:r>
          <a:endParaRPr lang="en-US" sz="2000" dirty="0">
            <a:solidFill>
              <a:schemeClr val="tx1"/>
            </a:solidFill>
          </a:endParaRPr>
        </a:p>
      </dgm:t>
    </dgm:pt>
    <dgm:pt modelId="{D0ACD6E1-74E8-4D2B-A058-E74E5F86C5F9}" type="parTrans" cxnId="{458D6AF5-3C63-48A3-9BC0-1E0B9C5078CB}">
      <dgm:prSet/>
      <dgm:spPr/>
      <dgm:t>
        <a:bodyPr/>
        <a:lstStyle/>
        <a:p>
          <a:endParaRPr lang="en-US">
            <a:solidFill>
              <a:schemeClr val="tx1"/>
            </a:solidFill>
          </a:endParaRPr>
        </a:p>
      </dgm:t>
    </dgm:pt>
    <dgm:pt modelId="{5C04E224-15B7-440A-A94F-2B91F891B4E9}" type="sibTrans" cxnId="{458D6AF5-3C63-48A3-9BC0-1E0B9C5078CB}">
      <dgm:prSet/>
      <dgm:spPr/>
      <dgm:t>
        <a:bodyPr/>
        <a:lstStyle/>
        <a:p>
          <a:endParaRPr lang="en-US">
            <a:solidFill>
              <a:schemeClr val="tx1"/>
            </a:solidFill>
          </a:endParaRPr>
        </a:p>
      </dgm:t>
    </dgm:pt>
    <dgm:pt modelId="{F8DDD005-1271-447A-A7EA-D7F1E79E6F37}">
      <dgm:prSet phldrT="[Text]"/>
      <dgm:spPr>
        <a:solidFill>
          <a:schemeClr val="accent4">
            <a:lumMod val="50000"/>
          </a:schemeClr>
        </a:solidFill>
        <a:ln>
          <a:solidFill>
            <a:schemeClr val="tx1"/>
          </a:solidFill>
        </a:ln>
      </dgm:spPr>
      <dgm:t>
        <a:bodyPr/>
        <a:lstStyle/>
        <a:p>
          <a:r>
            <a:rPr lang="en-US" dirty="0" smtClean="0">
              <a:solidFill>
                <a:schemeClr val="bg1"/>
              </a:solidFill>
            </a:rPr>
            <a:t>Submit documents online as </a:t>
          </a:r>
          <a:r>
            <a:rPr lang="en-US" dirty="0" smtClean="0">
              <a:solidFill>
                <a:schemeClr val="bg1"/>
              </a:solidFill>
            </a:rPr>
            <a:t>photograph/ </a:t>
          </a:r>
          <a:r>
            <a:rPr lang="en-US" dirty="0" smtClean="0">
              <a:solidFill>
                <a:schemeClr val="bg1"/>
              </a:solidFill>
            </a:rPr>
            <a:t>scan of original </a:t>
          </a:r>
          <a:r>
            <a:rPr lang="en-US" dirty="0" smtClean="0">
              <a:solidFill>
                <a:schemeClr val="bg1"/>
              </a:solidFill>
            </a:rPr>
            <a:t>documents, under </a:t>
          </a:r>
          <a:r>
            <a:rPr lang="en-US" dirty="0" smtClean="0">
              <a:solidFill>
                <a:schemeClr val="bg1"/>
              </a:solidFill>
            </a:rPr>
            <a:t>e-Sign</a:t>
          </a:r>
          <a:endParaRPr lang="en-US" dirty="0">
            <a:solidFill>
              <a:schemeClr val="bg1"/>
            </a:solidFill>
          </a:endParaRPr>
        </a:p>
      </dgm:t>
    </dgm:pt>
    <dgm:pt modelId="{B5019CB1-93D3-43E1-8F45-4F9925AC9210}" type="parTrans" cxnId="{EA7AC30F-0DC7-4BA1-BA10-90BCE4765E50}">
      <dgm:prSet/>
      <dgm:spPr/>
      <dgm:t>
        <a:bodyPr/>
        <a:lstStyle/>
        <a:p>
          <a:endParaRPr lang="en-US">
            <a:solidFill>
              <a:schemeClr val="tx1"/>
            </a:solidFill>
          </a:endParaRPr>
        </a:p>
      </dgm:t>
    </dgm:pt>
    <dgm:pt modelId="{97D17FF3-20FA-4A59-80C6-EB8E0AA8457E}" type="sibTrans" cxnId="{EA7AC30F-0DC7-4BA1-BA10-90BCE4765E50}">
      <dgm:prSet/>
      <dgm:spPr/>
      <dgm:t>
        <a:bodyPr/>
        <a:lstStyle/>
        <a:p>
          <a:endParaRPr lang="en-US">
            <a:solidFill>
              <a:schemeClr val="tx1"/>
            </a:solidFill>
          </a:endParaRPr>
        </a:p>
      </dgm:t>
    </dgm:pt>
    <dgm:pt modelId="{5977032A-2CD7-448E-A1C0-8FF8090365DB}" type="pres">
      <dgm:prSet presAssocID="{D66709E1-05C3-462A-8714-509229AE346A}" presName="Name0" presStyleCnt="0">
        <dgm:presLayoutVars>
          <dgm:dir/>
          <dgm:animLvl val="lvl"/>
          <dgm:resizeHandles val="exact"/>
        </dgm:presLayoutVars>
      </dgm:prSet>
      <dgm:spPr/>
    </dgm:pt>
    <dgm:pt modelId="{5C92F519-F8DE-41C6-955B-813B783020F9}" type="pres">
      <dgm:prSet presAssocID="{C4CEFBC5-0797-4945-AC7D-22EF78A0A10B}" presName="parTxOnly" presStyleLbl="node1" presStyleIdx="0" presStyleCnt="3">
        <dgm:presLayoutVars>
          <dgm:chMax val="0"/>
          <dgm:chPref val="0"/>
          <dgm:bulletEnabled val="1"/>
        </dgm:presLayoutVars>
      </dgm:prSet>
      <dgm:spPr/>
      <dgm:t>
        <a:bodyPr/>
        <a:lstStyle/>
        <a:p>
          <a:endParaRPr lang="en-US"/>
        </a:p>
      </dgm:t>
    </dgm:pt>
    <dgm:pt modelId="{E96D4D1A-52CF-4AB5-B245-997DF214E8D2}" type="pres">
      <dgm:prSet presAssocID="{C269EF34-1FAE-461B-966E-EACF193A198F}" presName="parTxOnlySpace" presStyleCnt="0"/>
      <dgm:spPr/>
    </dgm:pt>
    <dgm:pt modelId="{D5975DF1-9679-4FFF-A971-26879D83C5D6}" type="pres">
      <dgm:prSet presAssocID="{7852A6D0-F225-4B57-B12C-1A8F11C77CD3}" presName="parTxOnly" presStyleLbl="node1" presStyleIdx="1" presStyleCnt="3">
        <dgm:presLayoutVars>
          <dgm:chMax val="0"/>
          <dgm:chPref val="0"/>
          <dgm:bulletEnabled val="1"/>
        </dgm:presLayoutVars>
      </dgm:prSet>
      <dgm:spPr/>
      <dgm:t>
        <a:bodyPr/>
        <a:lstStyle/>
        <a:p>
          <a:endParaRPr lang="en-US"/>
        </a:p>
      </dgm:t>
    </dgm:pt>
    <dgm:pt modelId="{A1855CE3-AA03-49A7-8F1B-C4105E40788C}" type="pres">
      <dgm:prSet presAssocID="{5C04E224-15B7-440A-A94F-2B91F891B4E9}" presName="parTxOnlySpace" presStyleCnt="0"/>
      <dgm:spPr/>
    </dgm:pt>
    <dgm:pt modelId="{152F7C90-EDAF-42E0-A677-888986B516F1}" type="pres">
      <dgm:prSet presAssocID="{F8DDD005-1271-447A-A7EA-D7F1E79E6F37}" presName="parTxOnly" presStyleLbl="node1" presStyleIdx="2" presStyleCnt="3">
        <dgm:presLayoutVars>
          <dgm:chMax val="0"/>
          <dgm:chPref val="0"/>
          <dgm:bulletEnabled val="1"/>
        </dgm:presLayoutVars>
      </dgm:prSet>
      <dgm:spPr/>
      <dgm:t>
        <a:bodyPr/>
        <a:lstStyle/>
        <a:p>
          <a:endParaRPr lang="en-US"/>
        </a:p>
      </dgm:t>
    </dgm:pt>
  </dgm:ptLst>
  <dgm:cxnLst>
    <dgm:cxn modelId="{CD9EDA5C-68A3-4078-B310-7679169C5407}" srcId="{D66709E1-05C3-462A-8714-509229AE346A}" destId="{C4CEFBC5-0797-4945-AC7D-22EF78A0A10B}" srcOrd="0" destOrd="0" parTransId="{17EFF04C-451B-478C-AF73-82492F4407D3}" sibTransId="{C269EF34-1FAE-461B-966E-EACF193A198F}"/>
    <dgm:cxn modelId="{458D6AF5-3C63-48A3-9BC0-1E0B9C5078CB}" srcId="{D66709E1-05C3-462A-8714-509229AE346A}" destId="{7852A6D0-F225-4B57-B12C-1A8F11C77CD3}" srcOrd="1" destOrd="0" parTransId="{D0ACD6E1-74E8-4D2B-A058-E74E5F86C5F9}" sibTransId="{5C04E224-15B7-440A-A94F-2B91F891B4E9}"/>
    <dgm:cxn modelId="{5DBFBA86-517F-4A6E-B727-4010DC755DC2}" type="presOf" srcId="{C4CEFBC5-0797-4945-AC7D-22EF78A0A10B}" destId="{5C92F519-F8DE-41C6-955B-813B783020F9}" srcOrd="0" destOrd="0" presId="urn:microsoft.com/office/officeart/2005/8/layout/chevron1"/>
    <dgm:cxn modelId="{EA7AC30F-0DC7-4BA1-BA10-90BCE4765E50}" srcId="{D66709E1-05C3-462A-8714-509229AE346A}" destId="{F8DDD005-1271-447A-A7EA-D7F1E79E6F37}" srcOrd="2" destOrd="0" parTransId="{B5019CB1-93D3-43E1-8F45-4F9925AC9210}" sibTransId="{97D17FF3-20FA-4A59-80C6-EB8E0AA8457E}"/>
    <dgm:cxn modelId="{C8A130F0-5435-4CD1-A15F-82033F8E11BF}" type="presOf" srcId="{F8DDD005-1271-447A-A7EA-D7F1E79E6F37}" destId="{152F7C90-EDAF-42E0-A677-888986B516F1}" srcOrd="0" destOrd="0" presId="urn:microsoft.com/office/officeart/2005/8/layout/chevron1"/>
    <dgm:cxn modelId="{5FA9DB0C-C095-475B-A081-4D55D31D6411}" type="presOf" srcId="{7852A6D0-F225-4B57-B12C-1A8F11C77CD3}" destId="{D5975DF1-9679-4FFF-A971-26879D83C5D6}" srcOrd="0" destOrd="0" presId="urn:microsoft.com/office/officeart/2005/8/layout/chevron1"/>
    <dgm:cxn modelId="{C6EB748B-E948-4061-9E4F-1F4338E795B1}" type="presOf" srcId="{D66709E1-05C3-462A-8714-509229AE346A}" destId="{5977032A-2CD7-448E-A1C0-8FF8090365DB}" srcOrd="0" destOrd="0" presId="urn:microsoft.com/office/officeart/2005/8/layout/chevron1"/>
    <dgm:cxn modelId="{9AA8CC4C-6FE0-45A9-A4E3-A9E1F9A812EB}" type="presParOf" srcId="{5977032A-2CD7-448E-A1C0-8FF8090365DB}" destId="{5C92F519-F8DE-41C6-955B-813B783020F9}" srcOrd="0" destOrd="0" presId="urn:microsoft.com/office/officeart/2005/8/layout/chevron1"/>
    <dgm:cxn modelId="{90AA8149-8B8B-4C95-B846-09022A10391C}" type="presParOf" srcId="{5977032A-2CD7-448E-A1C0-8FF8090365DB}" destId="{E96D4D1A-52CF-4AB5-B245-997DF214E8D2}" srcOrd="1" destOrd="0" presId="urn:microsoft.com/office/officeart/2005/8/layout/chevron1"/>
    <dgm:cxn modelId="{6112FDD4-4848-4B19-AAAB-D075CD872A45}" type="presParOf" srcId="{5977032A-2CD7-448E-A1C0-8FF8090365DB}" destId="{D5975DF1-9679-4FFF-A971-26879D83C5D6}" srcOrd="2" destOrd="0" presId="urn:microsoft.com/office/officeart/2005/8/layout/chevron1"/>
    <dgm:cxn modelId="{E141F36A-8631-4759-842B-B3CCA2136A81}" type="presParOf" srcId="{5977032A-2CD7-448E-A1C0-8FF8090365DB}" destId="{A1855CE3-AA03-49A7-8F1B-C4105E40788C}" srcOrd="3" destOrd="0" presId="urn:microsoft.com/office/officeart/2005/8/layout/chevron1"/>
    <dgm:cxn modelId="{C0E01298-2543-467E-A1BB-CC0F69CAF454}" type="presParOf" srcId="{5977032A-2CD7-448E-A1C0-8FF8090365DB}" destId="{152F7C90-EDAF-42E0-A677-888986B516F1}"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E6C564E-4B13-406D-835D-285FDC2DDF0F}" type="doc">
      <dgm:prSet loTypeId="urn:microsoft.com/office/officeart/2005/8/layout/process2" loCatId="process" qsTypeId="urn:microsoft.com/office/officeart/2005/8/quickstyle/simple3" qsCatId="simple" csTypeId="urn:microsoft.com/office/officeart/2005/8/colors/accent1_2" csCatId="accent1" phldr="1"/>
      <dgm:spPr/>
      <dgm:t>
        <a:bodyPr/>
        <a:lstStyle/>
        <a:p>
          <a:endParaRPr lang="en-US"/>
        </a:p>
      </dgm:t>
    </dgm:pt>
    <dgm:pt modelId="{B946386F-B5CF-4080-9744-D80120135BC9}">
      <dgm:prSet phldrT="[Text]"/>
      <dgm:spPr/>
      <dgm:t>
        <a:bodyPr/>
        <a:lstStyle/>
        <a:p>
          <a:r>
            <a:rPr lang="en-US" dirty="0" smtClean="0"/>
            <a:t>Fill all information as per online KYC process.</a:t>
          </a:r>
          <a:endParaRPr lang="en-US" dirty="0"/>
        </a:p>
      </dgm:t>
    </dgm:pt>
    <dgm:pt modelId="{2135320E-2E48-4AEE-B98C-4F1B069174C8}" type="parTrans" cxnId="{EA879853-87FF-42D8-91FF-49B318464790}">
      <dgm:prSet/>
      <dgm:spPr/>
      <dgm:t>
        <a:bodyPr/>
        <a:lstStyle/>
        <a:p>
          <a:endParaRPr lang="en-US"/>
        </a:p>
      </dgm:t>
    </dgm:pt>
    <dgm:pt modelId="{ABAAADD3-FDFD-4A73-992F-BDB134F8959B}" type="sibTrans" cxnId="{EA879853-87FF-42D8-91FF-49B318464790}">
      <dgm:prSet/>
      <dgm:spPr/>
      <dgm:t>
        <a:bodyPr/>
        <a:lstStyle/>
        <a:p>
          <a:endParaRPr lang="en-US"/>
        </a:p>
      </dgm:t>
    </dgm:pt>
    <dgm:pt modelId="{F850FBE1-4F04-494B-AD33-DFEC58029978}">
      <dgm:prSet phldrT="[Text]"/>
      <dgm:spPr/>
      <dgm:t>
        <a:bodyPr/>
        <a:lstStyle/>
        <a:p>
          <a:r>
            <a:rPr lang="en-US" dirty="0" smtClean="0"/>
            <a:t>Take a print out of completed KYC form, sign it and send the scanned copy/ photograph </a:t>
          </a:r>
          <a:r>
            <a:rPr lang="en-US" dirty="0" smtClean="0"/>
            <a:t>of the filled form to </a:t>
          </a:r>
          <a:r>
            <a:rPr lang="en-US" dirty="0" smtClean="0"/>
            <a:t>Stock broker under e-Sign.</a:t>
          </a:r>
        </a:p>
        <a:p>
          <a:r>
            <a:rPr lang="en-US" b="1" u="sng" dirty="0" smtClean="0"/>
            <a:t>OR</a:t>
          </a:r>
        </a:p>
        <a:p>
          <a:r>
            <a:rPr lang="en-US" dirty="0" smtClean="0"/>
            <a:t>Affix online the cropped signature on filled KYC Form and submit same to Stock broker under e-Sign.</a:t>
          </a:r>
          <a:endParaRPr lang="en-US" dirty="0"/>
        </a:p>
      </dgm:t>
    </dgm:pt>
    <dgm:pt modelId="{4007E8DC-10F5-481C-863E-37B9D9841781}" type="parTrans" cxnId="{CE7F6728-C5CE-4D11-8910-941DA9B6A81B}">
      <dgm:prSet/>
      <dgm:spPr/>
      <dgm:t>
        <a:bodyPr/>
        <a:lstStyle/>
        <a:p>
          <a:endParaRPr lang="en-US"/>
        </a:p>
      </dgm:t>
    </dgm:pt>
    <dgm:pt modelId="{ECD1D675-7E9A-4ED4-A44D-9703035284EA}" type="sibTrans" cxnId="{CE7F6728-C5CE-4D11-8910-941DA9B6A81B}">
      <dgm:prSet/>
      <dgm:spPr/>
      <dgm:t>
        <a:bodyPr/>
        <a:lstStyle/>
        <a:p>
          <a:endParaRPr lang="en-US" dirty="0"/>
        </a:p>
      </dgm:t>
    </dgm:pt>
    <dgm:pt modelId="{EF6F23AA-19BA-42F1-8551-8CDC3408EAB2}">
      <dgm:prSet phldrT="[Text]"/>
      <dgm:spPr/>
      <dgm:t>
        <a:bodyPr/>
        <a:lstStyle/>
        <a:p>
          <a:r>
            <a:rPr lang="en-US" dirty="0" smtClean="0"/>
            <a:t>Stock Broker to send KYC completion intimation letter through registered post/ speed post or courier to the address of the investor.</a:t>
          </a:r>
          <a:endParaRPr lang="en-US" dirty="0"/>
        </a:p>
      </dgm:t>
    </dgm:pt>
    <dgm:pt modelId="{35743425-BD21-4478-9A4A-3925D20F09EB}" type="parTrans" cxnId="{765B9C4C-545B-47CB-85BA-877D090BB69B}">
      <dgm:prSet/>
      <dgm:spPr/>
      <dgm:t>
        <a:bodyPr/>
        <a:lstStyle/>
        <a:p>
          <a:endParaRPr lang="en-US"/>
        </a:p>
      </dgm:t>
    </dgm:pt>
    <dgm:pt modelId="{308B6661-4163-4B18-9646-B1F95D114148}" type="sibTrans" cxnId="{765B9C4C-545B-47CB-85BA-877D090BB69B}">
      <dgm:prSet/>
      <dgm:spPr/>
      <dgm:t>
        <a:bodyPr/>
        <a:lstStyle/>
        <a:p>
          <a:endParaRPr lang="en-US"/>
        </a:p>
      </dgm:t>
    </dgm:pt>
    <dgm:pt modelId="{708B7FDD-4E70-4223-9CF4-E0C8D43C3C81}" type="pres">
      <dgm:prSet presAssocID="{4E6C564E-4B13-406D-835D-285FDC2DDF0F}" presName="linearFlow" presStyleCnt="0">
        <dgm:presLayoutVars>
          <dgm:resizeHandles val="exact"/>
        </dgm:presLayoutVars>
      </dgm:prSet>
      <dgm:spPr/>
      <dgm:t>
        <a:bodyPr/>
        <a:lstStyle/>
        <a:p>
          <a:endParaRPr lang="en-US"/>
        </a:p>
      </dgm:t>
    </dgm:pt>
    <dgm:pt modelId="{1F09161E-A1B1-4DB9-8ABC-06FE6EF0B2F6}" type="pres">
      <dgm:prSet presAssocID="{B946386F-B5CF-4080-9744-D80120135BC9}" presName="node" presStyleLbl="node1" presStyleIdx="0" presStyleCnt="3" custScaleX="282129" custScaleY="34833">
        <dgm:presLayoutVars>
          <dgm:bulletEnabled val="1"/>
        </dgm:presLayoutVars>
      </dgm:prSet>
      <dgm:spPr/>
      <dgm:t>
        <a:bodyPr/>
        <a:lstStyle/>
        <a:p>
          <a:endParaRPr lang="en-US"/>
        </a:p>
      </dgm:t>
    </dgm:pt>
    <dgm:pt modelId="{968D6A62-9EF6-441B-877D-8E18F58EF642}" type="pres">
      <dgm:prSet presAssocID="{ABAAADD3-FDFD-4A73-992F-BDB134F8959B}" presName="sibTrans" presStyleLbl="sibTrans2D1" presStyleIdx="0" presStyleCnt="2" custScaleX="101893" custScaleY="93535" custLinFactNeighborX="-1476" custLinFactNeighborY="3527"/>
      <dgm:spPr/>
      <dgm:t>
        <a:bodyPr/>
        <a:lstStyle/>
        <a:p>
          <a:endParaRPr lang="en-US"/>
        </a:p>
      </dgm:t>
    </dgm:pt>
    <dgm:pt modelId="{44F5A29B-2B6C-4F3D-BF9B-4ADE5D59A1F5}" type="pres">
      <dgm:prSet presAssocID="{ABAAADD3-FDFD-4A73-992F-BDB134F8959B}" presName="connectorText" presStyleLbl="sibTrans2D1" presStyleIdx="0" presStyleCnt="2"/>
      <dgm:spPr/>
      <dgm:t>
        <a:bodyPr/>
        <a:lstStyle/>
        <a:p>
          <a:endParaRPr lang="en-US"/>
        </a:p>
      </dgm:t>
    </dgm:pt>
    <dgm:pt modelId="{EC00B8A6-36D8-45FB-863A-F46A9CC348CB}" type="pres">
      <dgm:prSet presAssocID="{F850FBE1-4F04-494B-AD33-DFEC58029978}" presName="node" presStyleLbl="node1" presStyleIdx="1" presStyleCnt="3" custScaleX="282129" custScaleY="58719" custLinFactNeighborX="2770" custLinFactNeighborY="-24526">
        <dgm:presLayoutVars>
          <dgm:bulletEnabled val="1"/>
        </dgm:presLayoutVars>
      </dgm:prSet>
      <dgm:spPr/>
      <dgm:t>
        <a:bodyPr/>
        <a:lstStyle/>
        <a:p>
          <a:endParaRPr lang="en-US"/>
        </a:p>
      </dgm:t>
    </dgm:pt>
    <dgm:pt modelId="{C206B2EB-E757-410E-B60D-F4AB23EDC420}" type="pres">
      <dgm:prSet presAssocID="{ECD1D675-7E9A-4ED4-A44D-9703035284EA}" presName="sibTrans" presStyleLbl="sibTrans2D1" presStyleIdx="1" presStyleCnt="2" custAng="21451372" custScaleX="128213" custScaleY="73550" custLinFactNeighborX="8884" custLinFactNeighborY="-2776"/>
      <dgm:spPr/>
      <dgm:t>
        <a:bodyPr/>
        <a:lstStyle/>
        <a:p>
          <a:endParaRPr lang="en-US"/>
        </a:p>
      </dgm:t>
    </dgm:pt>
    <dgm:pt modelId="{7CC0442D-93A2-4E12-B468-D6786214028E}" type="pres">
      <dgm:prSet presAssocID="{ECD1D675-7E9A-4ED4-A44D-9703035284EA}" presName="connectorText" presStyleLbl="sibTrans2D1" presStyleIdx="1" presStyleCnt="2"/>
      <dgm:spPr/>
      <dgm:t>
        <a:bodyPr/>
        <a:lstStyle/>
        <a:p>
          <a:endParaRPr lang="en-US"/>
        </a:p>
      </dgm:t>
    </dgm:pt>
    <dgm:pt modelId="{9FFCE471-04E0-46F0-B643-6F1C161CF4A1}" type="pres">
      <dgm:prSet presAssocID="{EF6F23AA-19BA-42F1-8551-8CDC3408EAB2}" presName="node" presStyleLbl="node1" presStyleIdx="2" presStyleCnt="3" custScaleX="276589" custScaleY="46259" custLinFactNeighborX="-3591" custLinFactNeighborY="-52361">
        <dgm:presLayoutVars>
          <dgm:bulletEnabled val="1"/>
        </dgm:presLayoutVars>
      </dgm:prSet>
      <dgm:spPr/>
      <dgm:t>
        <a:bodyPr/>
        <a:lstStyle/>
        <a:p>
          <a:endParaRPr lang="en-US"/>
        </a:p>
      </dgm:t>
    </dgm:pt>
  </dgm:ptLst>
  <dgm:cxnLst>
    <dgm:cxn modelId="{765B9C4C-545B-47CB-85BA-877D090BB69B}" srcId="{4E6C564E-4B13-406D-835D-285FDC2DDF0F}" destId="{EF6F23AA-19BA-42F1-8551-8CDC3408EAB2}" srcOrd="2" destOrd="0" parTransId="{35743425-BD21-4478-9A4A-3925D20F09EB}" sibTransId="{308B6661-4163-4B18-9646-B1F95D114148}"/>
    <dgm:cxn modelId="{1A3012E9-0C2A-4202-986C-F753B0330334}" type="presOf" srcId="{ABAAADD3-FDFD-4A73-992F-BDB134F8959B}" destId="{968D6A62-9EF6-441B-877D-8E18F58EF642}" srcOrd="0" destOrd="0" presId="urn:microsoft.com/office/officeart/2005/8/layout/process2"/>
    <dgm:cxn modelId="{0DA5AE12-A97D-49F8-9347-F631108570F1}" type="presOf" srcId="{B946386F-B5CF-4080-9744-D80120135BC9}" destId="{1F09161E-A1B1-4DB9-8ABC-06FE6EF0B2F6}" srcOrd="0" destOrd="0" presId="urn:microsoft.com/office/officeart/2005/8/layout/process2"/>
    <dgm:cxn modelId="{2D8C0EBE-2443-447D-8632-E049AC52728A}" type="presOf" srcId="{F850FBE1-4F04-494B-AD33-DFEC58029978}" destId="{EC00B8A6-36D8-45FB-863A-F46A9CC348CB}" srcOrd="0" destOrd="0" presId="urn:microsoft.com/office/officeart/2005/8/layout/process2"/>
    <dgm:cxn modelId="{8945DB7A-693C-4865-904A-8D000C6975C6}" type="presOf" srcId="{EF6F23AA-19BA-42F1-8551-8CDC3408EAB2}" destId="{9FFCE471-04E0-46F0-B643-6F1C161CF4A1}" srcOrd="0" destOrd="0" presId="urn:microsoft.com/office/officeart/2005/8/layout/process2"/>
    <dgm:cxn modelId="{CE7F6728-C5CE-4D11-8910-941DA9B6A81B}" srcId="{4E6C564E-4B13-406D-835D-285FDC2DDF0F}" destId="{F850FBE1-4F04-494B-AD33-DFEC58029978}" srcOrd="1" destOrd="0" parTransId="{4007E8DC-10F5-481C-863E-37B9D9841781}" sibTransId="{ECD1D675-7E9A-4ED4-A44D-9703035284EA}"/>
    <dgm:cxn modelId="{71CAF133-76CE-427F-9BB0-A9C46507D064}" type="presOf" srcId="{4E6C564E-4B13-406D-835D-285FDC2DDF0F}" destId="{708B7FDD-4E70-4223-9CF4-E0C8D43C3C81}" srcOrd="0" destOrd="0" presId="urn:microsoft.com/office/officeart/2005/8/layout/process2"/>
    <dgm:cxn modelId="{37E7A309-3707-4E56-9822-A040C39C977F}" type="presOf" srcId="{ECD1D675-7E9A-4ED4-A44D-9703035284EA}" destId="{C206B2EB-E757-410E-B60D-F4AB23EDC420}" srcOrd="0" destOrd="0" presId="urn:microsoft.com/office/officeart/2005/8/layout/process2"/>
    <dgm:cxn modelId="{F43A8F42-C1FA-47F9-BA8C-D71F455EC412}" type="presOf" srcId="{ECD1D675-7E9A-4ED4-A44D-9703035284EA}" destId="{7CC0442D-93A2-4E12-B468-D6786214028E}" srcOrd="1" destOrd="0" presId="urn:microsoft.com/office/officeart/2005/8/layout/process2"/>
    <dgm:cxn modelId="{EA879853-87FF-42D8-91FF-49B318464790}" srcId="{4E6C564E-4B13-406D-835D-285FDC2DDF0F}" destId="{B946386F-B5CF-4080-9744-D80120135BC9}" srcOrd="0" destOrd="0" parTransId="{2135320E-2E48-4AEE-B98C-4F1B069174C8}" sibTransId="{ABAAADD3-FDFD-4A73-992F-BDB134F8959B}"/>
    <dgm:cxn modelId="{ED8C0994-0270-47DA-BBA7-FCA878038BA8}" type="presOf" srcId="{ABAAADD3-FDFD-4A73-992F-BDB134F8959B}" destId="{44F5A29B-2B6C-4F3D-BF9B-4ADE5D59A1F5}" srcOrd="1" destOrd="0" presId="urn:microsoft.com/office/officeart/2005/8/layout/process2"/>
    <dgm:cxn modelId="{B512986B-EC96-4CD6-B440-3F499CB1583A}" type="presParOf" srcId="{708B7FDD-4E70-4223-9CF4-E0C8D43C3C81}" destId="{1F09161E-A1B1-4DB9-8ABC-06FE6EF0B2F6}" srcOrd="0" destOrd="0" presId="urn:microsoft.com/office/officeart/2005/8/layout/process2"/>
    <dgm:cxn modelId="{66B73418-1EA1-4C70-9413-2C2DFD67DC74}" type="presParOf" srcId="{708B7FDD-4E70-4223-9CF4-E0C8D43C3C81}" destId="{968D6A62-9EF6-441B-877D-8E18F58EF642}" srcOrd="1" destOrd="0" presId="urn:microsoft.com/office/officeart/2005/8/layout/process2"/>
    <dgm:cxn modelId="{BED2A775-B221-431E-A386-55B0B0B00725}" type="presParOf" srcId="{968D6A62-9EF6-441B-877D-8E18F58EF642}" destId="{44F5A29B-2B6C-4F3D-BF9B-4ADE5D59A1F5}" srcOrd="0" destOrd="0" presId="urn:microsoft.com/office/officeart/2005/8/layout/process2"/>
    <dgm:cxn modelId="{F6C233F4-2788-48B0-84D2-CA5B56ABE75D}" type="presParOf" srcId="{708B7FDD-4E70-4223-9CF4-E0C8D43C3C81}" destId="{EC00B8A6-36D8-45FB-863A-F46A9CC348CB}" srcOrd="2" destOrd="0" presId="urn:microsoft.com/office/officeart/2005/8/layout/process2"/>
    <dgm:cxn modelId="{4C4CA975-30A9-41C2-BDA2-210CF521F25D}" type="presParOf" srcId="{708B7FDD-4E70-4223-9CF4-E0C8D43C3C81}" destId="{C206B2EB-E757-410E-B60D-F4AB23EDC420}" srcOrd="3" destOrd="0" presId="urn:microsoft.com/office/officeart/2005/8/layout/process2"/>
    <dgm:cxn modelId="{6763A735-D0EF-4475-A0BE-25EC7B168974}" type="presParOf" srcId="{C206B2EB-E757-410E-B60D-F4AB23EDC420}" destId="{7CC0442D-93A2-4E12-B468-D6786214028E}" srcOrd="0" destOrd="0" presId="urn:microsoft.com/office/officeart/2005/8/layout/process2"/>
    <dgm:cxn modelId="{88B24FA3-F6BD-447E-8593-38980250EFC1}" type="presParOf" srcId="{708B7FDD-4E70-4223-9CF4-E0C8D43C3C81}" destId="{9FFCE471-04E0-46F0-B643-6F1C161CF4A1}"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96CDE4A-F2EA-4007-AB51-E754AEB5FBA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FCC9CAA1-4B85-47CE-8011-B08DB3F93221}">
      <dgm:prSet phldrT="[Text]"/>
      <dgm:spPr>
        <a:solidFill>
          <a:schemeClr val="accent2">
            <a:lumMod val="75000"/>
          </a:schemeClr>
        </a:solidFill>
        <a:ln>
          <a:solidFill>
            <a:schemeClr val="accent6">
              <a:lumMod val="75000"/>
            </a:schemeClr>
          </a:solidFill>
        </a:ln>
      </dgm:spPr>
      <dgm:t>
        <a:bodyPr/>
        <a:lstStyle/>
        <a:p>
          <a:r>
            <a:rPr lang="en-IN" b="1" dirty="0" smtClean="0">
              <a:solidFill>
                <a:schemeClr val="bg1"/>
              </a:solidFill>
              <a:latin typeface="Arial" panose="020B0604020202020204" pitchFamily="34" charset="0"/>
              <a:cs typeface="Arial" panose="020B0604020202020204" pitchFamily="34" charset="0"/>
            </a:rPr>
            <a:t>Client Profile sheet (For Trading Account)</a:t>
          </a:r>
          <a:endParaRPr lang="en-US" b="1" dirty="0">
            <a:solidFill>
              <a:schemeClr val="bg1"/>
            </a:solidFill>
          </a:endParaRPr>
        </a:p>
      </dgm:t>
    </dgm:pt>
    <dgm:pt modelId="{2C7840EC-F11A-403D-9E31-56E4978CC58E}" type="parTrans" cxnId="{DEF21DA5-1880-4F29-AE9F-167BDC110A44}">
      <dgm:prSet/>
      <dgm:spPr/>
      <dgm:t>
        <a:bodyPr/>
        <a:lstStyle/>
        <a:p>
          <a:endParaRPr lang="en-US"/>
        </a:p>
      </dgm:t>
    </dgm:pt>
    <dgm:pt modelId="{785FFDF6-C1DD-4AD9-9BBC-1FC6EF4686D3}" type="sibTrans" cxnId="{DEF21DA5-1880-4F29-AE9F-167BDC110A44}">
      <dgm:prSet/>
      <dgm:spPr/>
      <dgm:t>
        <a:bodyPr/>
        <a:lstStyle/>
        <a:p>
          <a:endParaRPr lang="en-US"/>
        </a:p>
      </dgm:t>
    </dgm:pt>
    <dgm:pt modelId="{17F59F91-95B2-4E5F-BB6E-64D6070C4F84}">
      <dgm:prSet phldrT="[Text]"/>
      <dgm:spPr>
        <a:solidFill>
          <a:schemeClr val="accent2">
            <a:lumMod val="20000"/>
            <a:lumOff val="80000"/>
            <a:alpha val="90000"/>
          </a:schemeClr>
        </a:solidFill>
        <a:ln>
          <a:solidFill>
            <a:schemeClr val="tx1"/>
          </a:solidFill>
        </a:ln>
      </dgm:spPr>
      <dgm:t>
        <a:bodyPr/>
        <a:lstStyle/>
        <a:p>
          <a:pPr algn="just"/>
          <a:r>
            <a:rPr lang="en-US" dirty="0" smtClean="0">
              <a:latin typeface="Arial" panose="020B0604020202020204" pitchFamily="34" charset="0"/>
              <a:cs typeface="Arial" panose="020B0604020202020204" pitchFamily="34" charset="0"/>
            </a:rPr>
            <a:t>Trading Account number / Unique Client Code (UCC</a:t>
          </a:r>
          <a:r>
            <a:rPr lang="en-US" dirty="0" smtClean="0">
              <a:latin typeface="Arial" panose="020B0604020202020204" pitchFamily="34" charset="0"/>
              <a:cs typeface="Arial" panose="020B0604020202020204" pitchFamily="34" charset="0"/>
            </a:rPr>
            <a:t>).</a:t>
          </a:r>
          <a:endParaRPr lang="en-US" dirty="0"/>
        </a:p>
      </dgm:t>
    </dgm:pt>
    <dgm:pt modelId="{037ED957-0CE2-4EFD-8D7D-C7E64871B29E}" type="parTrans" cxnId="{D699AD0D-2DF1-4911-A752-CA4678FFD106}">
      <dgm:prSet/>
      <dgm:spPr/>
      <dgm:t>
        <a:bodyPr/>
        <a:lstStyle/>
        <a:p>
          <a:endParaRPr lang="en-US"/>
        </a:p>
      </dgm:t>
    </dgm:pt>
    <dgm:pt modelId="{0957E562-F0AF-46CD-9E2C-603DE4682F21}" type="sibTrans" cxnId="{D699AD0D-2DF1-4911-A752-CA4678FFD106}">
      <dgm:prSet/>
      <dgm:spPr/>
      <dgm:t>
        <a:bodyPr/>
        <a:lstStyle/>
        <a:p>
          <a:endParaRPr lang="en-US"/>
        </a:p>
      </dgm:t>
    </dgm:pt>
    <dgm:pt modelId="{7838ED24-BA6C-4280-A6CF-7C6753605B0D}">
      <dgm:prSet phldrT="[Text]"/>
      <dgm:spPr>
        <a:solidFill>
          <a:schemeClr val="accent2">
            <a:lumMod val="75000"/>
          </a:schemeClr>
        </a:solidFill>
        <a:ln>
          <a:solidFill>
            <a:schemeClr val="accent6">
              <a:lumMod val="75000"/>
            </a:schemeClr>
          </a:solidFill>
        </a:ln>
      </dgm:spPr>
      <dgm:t>
        <a:bodyPr/>
        <a:lstStyle/>
        <a:p>
          <a:r>
            <a:rPr lang="en-IN" b="1" dirty="0" smtClean="0">
              <a:solidFill>
                <a:schemeClr val="bg1"/>
              </a:solidFill>
              <a:latin typeface="Arial" panose="020B0604020202020204" pitchFamily="34" charset="0"/>
              <a:cs typeface="Arial" panose="020B0604020202020204" pitchFamily="34" charset="0"/>
            </a:rPr>
            <a:t>Password for Online Login</a:t>
          </a:r>
          <a:endParaRPr lang="en-US" b="1" dirty="0">
            <a:solidFill>
              <a:schemeClr val="bg1"/>
            </a:solidFill>
          </a:endParaRPr>
        </a:p>
      </dgm:t>
    </dgm:pt>
    <dgm:pt modelId="{E27EF6F3-1616-4AFA-AA59-A9E7D1871C43}" type="parTrans" cxnId="{BEA5D64D-4A9A-4EAF-98CA-1AC6CFBEAC36}">
      <dgm:prSet/>
      <dgm:spPr/>
      <dgm:t>
        <a:bodyPr/>
        <a:lstStyle/>
        <a:p>
          <a:endParaRPr lang="en-US"/>
        </a:p>
      </dgm:t>
    </dgm:pt>
    <dgm:pt modelId="{E97D2369-922D-44AC-B65C-C56C8FCA7766}" type="sibTrans" cxnId="{BEA5D64D-4A9A-4EAF-98CA-1AC6CFBEAC36}">
      <dgm:prSet/>
      <dgm:spPr/>
      <dgm:t>
        <a:bodyPr/>
        <a:lstStyle/>
        <a:p>
          <a:endParaRPr lang="en-US"/>
        </a:p>
      </dgm:t>
    </dgm:pt>
    <dgm:pt modelId="{C8039EDA-D39B-4D18-869D-450295706F9E}">
      <dgm:prSet phldrT="[Text]"/>
      <dgm:spPr>
        <a:solidFill>
          <a:schemeClr val="accent2">
            <a:lumMod val="20000"/>
            <a:lumOff val="80000"/>
            <a:alpha val="90000"/>
          </a:schemeClr>
        </a:solidFill>
        <a:ln>
          <a:solidFill>
            <a:schemeClr val="tx1"/>
          </a:solidFill>
        </a:ln>
      </dgm:spPr>
      <dgm:t>
        <a:bodyPr/>
        <a:lstStyle/>
        <a:p>
          <a:pPr algn="just"/>
          <a:r>
            <a:rPr lang="en-US" dirty="0" smtClean="0">
              <a:latin typeface="Arial" panose="020B0604020202020204" pitchFamily="34" charset="0"/>
              <a:cs typeface="Arial" panose="020B0604020202020204" pitchFamily="34" charset="0"/>
            </a:rPr>
            <a:t>Used to trade, verify transactions, check account details.</a:t>
          </a:r>
          <a:endParaRPr lang="en-US" dirty="0"/>
        </a:p>
      </dgm:t>
    </dgm:pt>
    <dgm:pt modelId="{B3529D9C-B269-44C3-B0CE-BE7CCD357D8C}" type="parTrans" cxnId="{E0D02E92-17B3-41FD-B90E-C9EAA3D3F3A8}">
      <dgm:prSet/>
      <dgm:spPr/>
      <dgm:t>
        <a:bodyPr/>
        <a:lstStyle/>
        <a:p>
          <a:endParaRPr lang="en-US"/>
        </a:p>
      </dgm:t>
    </dgm:pt>
    <dgm:pt modelId="{FEC68F27-D55F-482E-B03B-ED790F03C6C6}" type="sibTrans" cxnId="{E0D02E92-17B3-41FD-B90E-C9EAA3D3F3A8}">
      <dgm:prSet/>
      <dgm:spPr/>
      <dgm:t>
        <a:bodyPr/>
        <a:lstStyle/>
        <a:p>
          <a:endParaRPr lang="en-US"/>
        </a:p>
      </dgm:t>
    </dgm:pt>
    <dgm:pt modelId="{FE7355D5-2762-455C-8915-E8C5425DE0B9}">
      <dgm:prSet/>
      <dgm:spPr>
        <a:solidFill>
          <a:schemeClr val="accent2">
            <a:lumMod val="20000"/>
            <a:lumOff val="80000"/>
            <a:alpha val="90000"/>
          </a:schemeClr>
        </a:solidFill>
        <a:ln>
          <a:solidFill>
            <a:schemeClr val="tx1"/>
          </a:solidFill>
        </a:ln>
      </dgm:spPr>
      <dgm:t>
        <a:bodyPr/>
        <a:lstStyle/>
        <a:p>
          <a:pPr algn="just"/>
          <a:r>
            <a:rPr lang="en-US" dirty="0" smtClean="0">
              <a:latin typeface="Arial" panose="020B0604020202020204" pitchFamily="34" charset="0"/>
              <a:cs typeface="Arial" panose="020B0604020202020204" pitchFamily="34" charset="0"/>
            </a:rPr>
            <a:t>User Name / CRN Customer Relationship Number (CRN</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dgm:t>
    </dgm:pt>
    <dgm:pt modelId="{BB06D574-9EBB-4B09-931A-D4C3C79A9F8D}" type="parTrans" cxnId="{8ECA904C-141D-4391-B124-506C4472730E}">
      <dgm:prSet/>
      <dgm:spPr/>
      <dgm:t>
        <a:bodyPr/>
        <a:lstStyle/>
        <a:p>
          <a:endParaRPr lang="en-US"/>
        </a:p>
      </dgm:t>
    </dgm:pt>
    <dgm:pt modelId="{FFDDC00B-9670-45E7-9A0A-B6E659E0B735}" type="sibTrans" cxnId="{8ECA904C-141D-4391-B124-506C4472730E}">
      <dgm:prSet/>
      <dgm:spPr/>
      <dgm:t>
        <a:bodyPr/>
        <a:lstStyle/>
        <a:p>
          <a:endParaRPr lang="en-US"/>
        </a:p>
      </dgm:t>
    </dgm:pt>
    <dgm:pt modelId="{911434BE-9894-4615-9C53-D7F5312F5B42}">
      <dgm:prSet/>
      <dgm:spPr>
        <a:solidFill>
          <a:schemeClr val="accent2">
            <a:lumMod val="20000"/>
            <a:lumOff val="80000"/>
            <a:alpha val="90000"/>
          </a:schemeClr>
        </a:solidFill>
        <a:ln>
          <a:solidFill>
            <a:schemeClr val="tx1"/>
          </a:solidFill>
        </a:ln>
      </dgm:spPr>
      <dgm:t>
        <a:bodyPr/>
        <a:lstStyle/>
        <a:p>
          <a:pPr algn="just"/>
          <a:r>
            <a:rPr lang="en-US" dirty="0" smtClean="0">
              <a:latin typeface="Arial" panose="020B0604020202020204" pitchFamily="34" charset="0"/>
              <a:cs typeface="Arial" panose="020B0604020202020204" pitchFamily="34" charset="0"/>
            </a:rPr>
            <a:t>Relationship Manager &amp; Dealer’s </a:t>
          </a:r>
          <a:r>
            <a:rPr lang="en-US" dirty="0" smtClean="0">
              <a:latin typeface="Arial" panose="020B0604020202020204" pitchFamily="34" charset="0"/>
              <a:cs typeface="Arial" panose="020B0604020202020204" pitchFamily="34" charset="0"/>
            </a:rPr>
            <a:t>details.</a:t>
          </a:r>
          <a:endParaRPr lang="en-US" dirty="0">
            <a:latin typeface="Arial" panose="020B0604020202020204" pitchFamily="34" charset="0"/>
            <a:cs typeface="Arial" panose="020B0604020202020204" pitchFamily="34" charset="0"/>
          </a:endParaRPr>
        </a:p>
      </dgm:t>
    </dgm:pt>
    <dgm:pt modelId="{DAAC0FDF-2274-40D6-8B45-B6C945D62AD7}" type="parTrans" cxnId="{9D4FF905-F34D-41DE-B0C3-B049210E98EA}">
      <dgm:prSet/>
      <dgm:spPr/>
      <dgm:t>
        <a:bodyPr/>
        <a:lstStyle/>
        <a:p>
          <a:endParaRPr lang="en-US"/>
        </a:p>
      </dgm:t>
    </dgm:pt>
    <dgm:pt modelId="{B0CA1699-9C95-49E4-98E1-83FC56B7B711}" type="sibTrans" cxnId="{9D4FF905-F34D-41DE-B0C3-B049210E98EA}">
      <dgm:prSet/>
      <dgm:spPr/>
      <dgm:t>
        <a:bodyPr/>
        <a:lstStyle/>
        <a:p>
          <a:endParaRPr lang="en-US"/>
        </a:p>
      </dgm:t>
    </dgm:pt>
    <dgm:pt modelId="{0FDDC2EF-AD21-4500-A714-DEFCCE80B801}">
      <dgm:prSet/>
      <dgm:spPr>
        <a:solidFill>
          <a:schemeClr val="accent2">
            <a:lumMod val="20000"/>
            <a:lumOff val="80000"/>
            <a:alpha val="90000"/>
          </a:schemeClr>
        </a:solidFill>
        <a:ln>
          <a:solidFill>
            <a:schemeClr val="tx1"/>
          </a:solidFill>
        </a:ln>
      </dgm:spPr>
      <dgm:t>
        <a:bodyPr/>
        <a:lstStyle/>
        <a:p>
          <a:pPr algn="just"/>
          <a:r>
            <a:rPr lang="en-US" dirty="0" smtClean="0">
              <a:latin typeface="Arial" panose="020B0604020202020204" pitchFamily="34" charset="0"/>
              <a:cs typeface="Arial" panose="020B0604020202020204" pitchFamily="34" charset="0"/>
            </a:rPr>
            <a:t>Stock Broker Branch address and designated  phone number to place </a:t>
          </a:r>
          <a:r>
            <a:rPr lang="en-US" dirty="0" smtClean="0">
              <a:latin typeface="Arial" panose="020B0604020202020204" pitchFamily="34" charset="0"/>
              <a:cs typeface="Arial" panose="020B0604020202020204" pitchFamily="34" charset="0"/>
            </a:rPr>
            <a:t>trades.</a:t>
          </a:r>
          <a:endParaRPr lang="en-US" dirty="0">
            <a:latin typeface="Arial" panose="020B0604020202020204" pitchFamily="34" charset="0"/>
            <a:cs typeface="Arial" panose="020B0604020202020204" pitchFamily="34" charset="0"/>
          </a:endParaRPr>
        </a:p>
      </dgm:t>
    </dgm:pt>
    <dgm:pt modelId="{57ECD674-32B1-4F9F-9AEA-B9061A41C4BC}" type="parTrans" cxnId="{504B54F8-9E07-46D3-AF58-8B1AA15E2CFE}">
      <dgm:prSet/>
      <dgm:spPr/>
      <dgm:t>
        <a:bodyPr/>
        <a:lstStyle/>
        <a:p>
          <a:endParaRPr lang="en-US"/>
        </a:p>
      </dgm:t>
    </dgm:pt>
    <dgm:pt modelId="{B5C3B949-B029-4379-9552-BEB5FB39295E}" type="sibTrans" cxnId="{504B54F8-9E07-46D3-AF58-8B1AA15E2CFE}">
      <dgm:prSet/>
      <dgm:spPr/>
      <dgm:t>
        <a:bodyPr/>
        <a:lstStyle/>
        <a:p>
          <a:endParaRPr lang="en-US"/>
        </a:p>
      </dgm:t>
    </dgm:pt>
    <dgm:pt modelId="{5B3B72BF-9F46-4039-8369-08F2FE2616EF}">
      <dgm:prSet/>
      <dgm:spPr>
        <a:solidFill>
          <a:schemeClr val="accent2">
            <a:lumMod val="20000"/>
            <a:lumOff val="80000"/>
            <a:alpha val="90000"/>
          </a:schemeClr>
        </a:solidFill>
        <a:ln>
          <a:solidFill>
            <a:schemeClr val="tx1"/>
          </a:solidFill>
        </a:ln>
      </dgm:spPr>
      <dgm:t>
        <a:bodyPr/>
        <a:lstStyle/>
        <a:p>
          <a:pPr algn="just"/>
          <a:r>
            <a:rPr lang="en-US" dirty="0" smtClean="0">
              <a:latin typeface="Arial" panose="020B0604020202020204" pitchFamily="34" charset="0"/>
              <a:cs typeface="Arial" panose="020B0604020202020204" pitchFamily="34" charset="0"/>
            </a:rPr>
            <a:t>Linked (Registered) Bank &amp; </a:t>
          </a:r>
          <a:r>
            <a:rPr lang="en-US" dirty="0" err="1" smtClean="0">
              <a:latin typeface="Arial" panose="020B0604020202020204" pitchFamily="34" charset="0"/>
              <a:cs typeface="Arial" panose="020B0604020202020204" pitchFamily="34" charset="0"/>
            </a:rPr>
            <a:t>Demat</a:t>
          </a:r>
          <a:r>
            <a:rPr lang="en-US"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account.</a:t>
          </a:r>
          <a:endParaRPr lang="en-US" dirty="0">
            <a:latin typeface="Arial" panose="020B0604020202020204" pitchFamily="34" charset="0"/>
            <a:cs typeface="Arial" panose="020B0604020202020204" pitchFamily="34" charset="0"/>
          </a:endParaRPr>
        </a:p>
      </dgm:t>
    </dgm:pt>
    <dgm:pt modelId="{EA11B63F-CE81-42ED-854E-C7AAE7074DAF}" type="parTrans" cxnId="{C5C7A75C-0F0B-41A4-8F8D-F64650EE0C35}">
      <dgm:prSet/>
      <dgm:spPr/>
      <dgm:t>
        <a:bodyPr/>
        <a:lstStyle/>
        <a:p>
          <a:endParaRPr lang="en-US"/>
        </a:p>
      </dgm:t>
    </dgm:pt>
    <dgm:pt modelId="{A0993276-A74E-419D-8012-F24187B44790}" type="sibTrans" cxnId="{C5C7A75C-0F0B-41A4-8F8D-F64650EE0C35}">
      <dgm:prSet/>
      <dgm:spPr/>
      <dgm:t>
        <a:bodyPr/>
        <a:lstStyle/>
        <a:p>
          <a:endParaRPr lang="en-US"/>
        </a:p>
      </dgm:t>
    </dgm:pt>
    <dgm:pt modelId="{B8F28F9B-48ED-4F4C-B031-A49816A11505}">
      <dgm:prSet/>
      <dgm:spPr>
        <a:solidFill>
          <a:schemeClr val="accent2">
            <a:lumMod val="20000"/>
            <a:lumOff val="80000"/>
            <a:alpha val="90000"/>
          </a:schemeClr>
        </a:solidFill>
        <a:ln>
          <a:solidFill>
            <a:schemeClr val="tx1"/>
          </a:solidFill>
        </a:ln>
      </dgm:spPr>
      <dgm:t>
        <a:bodyPr/>
        <a:lstStyle/>
        <a:p>
          <a:pPr algn="just"/>
          <a:r>
            <a:rPr lang="en-US" dirty="0" smtClean="0">
              <a:latin typeface="Arial" panose="020B0604020202020204" pitchFamily="34" charset="0"/>
              <a:cs typeface="Arial" panose="020B0604020202020204" pitchFamily="34" charset="0"/>
            </a:rPr>
            <a:t>Brokerage applied on your trading account.</a:t>
          </a:r>
          <a:endParaRPr lang="en-US" dirty="0">
            <a:latin typeface="Arial" panose="020B0604020202020204" pitchFamily="34" charset="0"/>
            <a:cs typeface="Arial" panose="020B0604020202020204" pitchFamily="34" charset="0"/>
          </a:endParaRPr>
        </a:p>
      </dgm:t>
    </dgm:pt>
    <dgm:pt modelId="{A6E0A4BB-E425-49F1-8D32-5A92BC643490}" type="parTrans" cxnId="{1BC7CBCF-0F74-4FB2-BD42-191D15201554}">
      <dgm:prSet/>
      <dgm:spPr/>
      <dgm:t>
        <a:bodyPr/>
        <a:lstStyle/>
        <a:p>
          <a:endParaRPr lang="en-US"/>
        </a:p>
      </dgm:t>
    </dgm:pt>
    <dgm:pt modelId="{3E77A75D-9053-4D57-96C2-CD9FB7E9E617}" type="sibTrans" cxnId="{1BC7CBCF-0F74-4FB2-BD42-191D15201554}">
      <dgm:prSet/>
      <dgm:spPr/>
      <dgm:t>
        <a:bodyPr/>
        <a:lstStyle/>
        <a:p>
          <a:endParaRPr lang="en-US"/>
        </a:p>
      </dgm:t>
    </dgm:pt>
    <dgm:pt modelId="{8337D25C-BF4B-455F-9510-FAF21D667B4A}">
      <dgm:prSet/>
      <dgm:spPr>
        <a:solidFill>
          <a:schemeClr val="accent2">
            <a:lumMod val="20000"/>
            <a:lumOff val="80000"/>
            <a:alpha val="90000"/>
          </a:schemeClr>
        </a:solidFill>
        <a:ln>
          <a:solidFill>
            <a:schemeClr val="tx1"/>
          </a:solidFill>
        </a:ln>
      </dgm:spPr>
      <dgm:t>
        <a:bodyPr/>
        <a:lstStyle/>
        <a:p>
          <a:pPr algn="just"/>
          <a:r>
            <a:rPr lang="en-IN" dirty="0" smtClean="0">
              <a:latin typeface="Arial" panose="020B0604020202020204" pitchFamily="34" charset="0"/>
              <a:cs typeface="Arial" panose="020B0604020202020204" pitchFamily="34" charset="0"/>
            </a:rPr>
            <a:t>Contact details for lodging complaints and </a:t>
          </a:r>
          <a:r>
            <a:rPr lang="en-IN" dirty="0" smtClean="0">
              <a:latin typeface="Arial" panose="020B0604020202020204" pitchFamily="34" charset="0"/>
              <a:cs typeface="Arial" panose="020B0604020202020204" pitchFamily="34" charset="0"/>
            </a:rPr>
            <a:t>grievances.</a:t>
          </a:r>
          <a:endParaRPr lang="en-IN" dirty="0">
            <a:latin typeface="Arial" panose="020B0604020202020204" pitchFamily="34" charset="0"/>
            <a:cs typeface="Arial" panose="020B0604020202020204" pitchFamily="34" charset="0"/>
          </a:endParaRPr>
        </a:p>
      </dgm:t>
    </dgm:pt>
    <dgm:pt modelId="{67C4E71F-51BD-44F0-889B-5947B37E0FF4}" type="parTrans" cxnId="{A1C75C74-3248-43AD-92E5-D4E9B42C8836}">
      <dgm:prSet/>
      <dgm:spPr/>
      <dgm:t>
        <a:bodyPr/>
        <a:lstStyle/>
        <a:p>
          <a:endParaRPr lang="en-US"/>
        </a:p>
      </dgm:t>
    </dgm:pt>
    <dgm:pt modelId="{539D4AFF-67D0-410D-AECB-D1D29806BF97}" type="sibTrans" cxnId="{A1C75C74-3248-43AD-92E5-D4E9B42C8836}">
      <dgm:prSet/>
      <dgm:spPr/>
      <dgm:t>
        <a:bodyPr/>
        <a:lstStyle/>
        <a:p>
          <a:endParaRPr lang="en-US"/>
        </a:p>
      </dgm:t>
    </dgm:pt>
    <dgm:pt modelId="{A5A36DE0-B31A-4515-8CE1-D37640C84A79}">
      <dgm:prSet/>
      <dgm:spPr>
        <a:solidFill>
          <a:schemeClr val="accent2">
            <a:lumMod val="20000"/>
            <a:lumOff val="80000"/>
            <a:alpha val="90000"/>
          </a:schemeClr>
        </a:solidFill>
        <a:ln>
          <a:solidFill>
            <a:schemeClr val="tx1"/>
          </a:solidFill>
        </a:ln>
      </dgm:spPr>
      <dgm:t>
        <a:bodyPr/>
        <a:lstStyle/>
        <a:p>
          <a:pPr algn="just"/>
          <a:r>
            <a:rPr lang="en-US" dirty="0" smtClean="0">
              <a:latin typeface="Arial" panose="020B0604020202020204" pitchFamily="34" charset="0"/>
              <a:cs typeface="Arial" panose="020B0604020202020204" pitchFamily="34" charset="0"/>
            </a:rPr>
            <a:t>Given in a sealed envelope.</a:t>
          </a:r>
          <a:endParaRPr lang="en-US" dirty="0">
            <a:latin typeface="Arial" panose="020B0604020202020204" pitchFamily="34" charset="0"/>
            <a:cs typeface="Arial" panose="020B0604020202020204" pitchFamily="34" charset="0"/>
          </a:endParaRPr>
        </a:p>
      </dgm:t>
    </dgm:pt>
    <dgm:pt modelId="{73A994AD-461B-48E6-BF92-F44CBB130380}" type="parTrans" cxnId="{5E137F5C-1B01-4B9C-8826-877E0D5015A8}">
      <dgm:prSet/>
      <dgm:spPr/>
      <dgm:t>
        <a:bodyPr/>
        <a:lstStyle/>
        <a:p>
          <a:endParaRPr lang="en-US"/>
        </a:p>
      </dgm:t>
    </dgm:pt>
    <dgm:pt modelId="{F490ED0F-EF22-456B-9698-DE7755088915}" type="sibTrans" cxnId="{5E137F5C-1B01-4B9C-8826-877E0D5015A8}">
      <dgm:prSet/>
      <dgm:spPr/>
      <dgm:t>
        <a:bodyPr/>
        <a:lstStyle/>
        <a:p>
          <a:endParaRPr lang="en-US"/>
        </a:p>
      </dgm:t>
    </dgm:pt>
    <dgm:pt modelId="{3494DAA8-A83E-40D0-B7E2-7C7415C90747}">
      <dgm:prSet/>
      <dgm:spPr>
        <a:solidFill>
          <a:schemeClr val="accent2">
            <a:lumMod val="20000"/>
            <a:lumOff val="80000"/>
            <a:alpha val="90000"/>
          </a:schemeClr>
        </a:solidFill>
        <a:ln>
          <a:solidFill>
            <a:schemeClr val="tx1"/>
          </a:solidFill>
        </a:ln>
      </dgm:spPr>
      <dgm:t>
        <a:bodyPr/>
        <a:lstStyle/>
        <a:p>
          <a:pPr algn="just"/>
          <a:r>
            <a:rPr lang="en-US" dirty="0" smtClean="0">
              <a:latin typeface="Arial" panose="020B0604020202020204" pitchFamily="34" charset="0"/>
              <a:cs typeface="Arial" panose="020B0604020202020204" pitchFamily="34" charset="0"/>
            </a:rPr>
            <a:t>Used to activate the Online account and update the password.</a:t>
          </a:r>
          <a:endParaRPr lang="en-IN" dirty="0">
            <a:latin typeface="Arial" panose="020B0604020202020204" pitchFamily="34" charset="0"/>
            <a:cs typeface="Arial" panose="020B0604020202020204" pitchFamily="34" charset="0"/>
          </a:endParaRPr>
        </a:p>
      </dgm:t>
    </dgm:pt>
    <dgm:pt modelId="{712B38C7-7D40-4EF9-8C73-D205809056DA}" type="parTrans" cxnId="{6CECD9D7-A869-4BB9-BB03-A6C5E07F4106}">
      <dgm:prSet/>
      <dgm:spPr/>
      <dgm:t>
        <a:bodyPr/>
        <a:lstStyle/>
        <a:p>
          <a:endParaRPr lang="en-US"/>
        </a:p>
      </dgm:t>
    </dgm:pt>
    <dgm:pt modelId="{4ECE9E55-D87B-4DCF-A0ED-6E2AF2C9D061}" type="sibTrans" cxnId="{6CECD9D7-A869-4BB9-BB03-A6C5E07F4106}">
      <dgm:prSet/>
      <dgm:spPr/>
      <dgm:t>
        <a:bodyPr/>
        <a:lstStyle/>
        <a:p>
          <a:endParaRPr lang="en-US"/>
        </a:p>
      </dgm:t>
    </dgm:pt>
    <dgm:pt modelId="{92EDB2E4-18EB-4FE4-B2FE-B5CC929F27CF}">
      <dgm:prSet phldrT="[Text]"/>
      <dgm:spPr>
        <a:solidFill>
          <a:schemeClr val="accent2">
            <a:lumMod val="20000"/>
            <a:lumOff val="80000"/>
            <a:alpha val="90000"/>
          </a:schemeClr>
        </a:solidFill>
        <a:ln>
          <a:solidFill>
            <a:schemeClr val="tx1"/>
          </a:solidFill>
        </a:ln>
      </dgm:spPr>
      <dgm:t>
        <a:bodyPr/>
        <a:lstStyle/>
        <a:p>
          <a:pPr algn="just"/>
          <a:endParaRPr lang="en-US" dirty="0"/>
        </a:p>
      </dgm:t>
    </dgm:pt>
    <dgm:pt modelId="{E9EFB629-FABC-4894-9BBA-2990AB2E8261}" type="parTrans" cxnId="{0D4A4BD7-9F82-46D1-BEE6-160DDAC3B874}">
      <dgm:prSet/>
      <dgm:spPr/>
      <dgm:t>
        <a:bodyPr/>
        <a:lstStyle/>
        <a:p>
          <a:endParaRPr lang="en-US"/>
        </a:p>
      </dgm:t>
    </dgm:pt>
    <dgm:pt modelId="{E838D470-4373-49DB-AFDE-71F50B0DCC2E}" type="sibTrans" cxnId="{0D4A4BD7-9F82-46D1-BEE6-160DDAC3B874}">
      <dgm:prSet/>
      <dgm:spPr/>
      <dgm:t>
        <a:bodyPr/>
        <a:lstStyle/>
        <a:p>
          <a:endParaRPr lang="en-US"/>
        </a:p>
      </dgm:t>
    </dgm:pt>
    <dgm:pt modelId="{1B88972A-0AD7-4700-A6C8-9F03EB7ADD69}">
      <dgm:prSet/>
      <dgm:spPr>
        <a:solidFill>
          <a:schemeClr val="accent2">
            <a:lumMod val="20000"/>
            <a:lumOff val="80000"/>
            <a:alpha val="90000"/>
          </a:schemeClr>
        </a:solidFill>
        <a:ln>
          <a:solidFill>
            <a:schemeClr val="tx1"/>
          </a:solidFill>
        </a:ln>
      </dgm:spPr>
      <dgm:t>
        <a:bodyPr/>
        <a:lstStyle/>
        <a:p>
          <a:pPr algn="just"/>
          <a:endParaRPr lang="en-US" dirty="0">
            <a:latin typeface="Arial" panose="020B0604020202020204" pitchFamily="34" charset="0"/>
            <a:cs typeface="Arial" panose="020B0604020202020204" pitchFamily="34" charset="0"/>
          </a:endParaRPr>
        </a:p>
      </dgm:t>
    </dgm:pt>
    <dgm:pt modelId="{F23907E7-650F-43C9-8091-8F8AFCA6B828}" type="parTrans" cxnId="{366827FE-182B-4C43-B92A-8BF65A2D22F7}">
      <dgm:prSet/>
      <dgm:spPr/>
      <dgm:t>
        <a:bodyPr/>
        <a:lstStyle/>
        <a:p>
          <a:endParaRPr lang="en-US"/>
        </a:p>
      </dgm:t>
    </dgm:pt>
    <dgm:pt modelId="{C7C0D777-E18F-4F41-9202-EFF00CE4C2A8}" type="sibTrans" cxnId="{366827FE-182B-4C43-B92A-8BF65A2D22F7}">
      <dgm:prSet/>
      <dgm:spPr/>
      <dgm:t>
        <a:bodyPr/>
        <a:lstStyle/>
        <a:p>
          <a:endParaRPr lang="en-US"/>
        </a:p>
      </dgm:t>
    </dgm:pt>
    <dgm:pt modelId="{C5CD2A04-2E43-4F72-B8AF-08D3D53A0FA2}" type="pres">
      <dgm:prSet presAssocID="{F96CDE4A-F2EA-4007-AB51-E754AEB5FBAE}" presName="Name0" presStyleCnt="0">
        <dgm:presLayoutVars>
          <dgm:dir/>
          <dgm:animLvl val="lvl"/>
          <dgm:resizeHandles val="exact"/>
        </dgm:presLayoutVars>
      </dgm:prSet>
      <dgm:spPr/>
      <dgm:t>
        <a:bodyPr/>
        <a:lstStyle/>
        <a:p>
          <a:endParaRPr lang="en-US"/>
        </a:p>
      </dgm:t>
    </dgm:pt>
    <dgm:pt modelId="{83C9D206-CD6F-4326-81C1-6BBE27B56FA8}" type="pres">
      <dgm:prSet presAssocID="{FCC9CAA1-4B85-47CE-8011-B08DB3F93221}" presName="composite" presStyleCnt="0"/>
      <dgm:spPr/>
    </dgm:pt>
    <dgm:pt modelId="{9111F12C-00B8-4BC5-BE38-B064E348B82D}" type="pres">
      <dgm:prSet presAssocID="{FCC9CAA1-4B85-47CE-8011-B08DB3F93221}" presName="parTx" presStyleLbl="alignNode1" presStyleIdx="0" presStyleCnt="2" custLinFactY="-55183" custLinFactNeighborX="-620" custLinFactNeighborY="-100000">
        <dgm:presLayoutVars>
          <dgm:chMax val="0"/>
          <dgm:chPref val="0"/>
          <dgm:bulletEnabled val="1"/>
        </dgm:presLayoutVars>
      </dgm:prSet>
      <dgm:spPr/>
      <dgm:t>
        <a:bodyPr/>
        <a:lstStyle/>
        <a:p>
          <a:endParaRPr lang="en-US"/>
        </a:p>
      </dgm:t>
    </dgm:pt>
    <dgm:pt modelId="{7F57EF65-F631-4AD0-B644-109A534F78A0}" type="pres">
      <dgm:prSet presAssocID="{FCC9CAA1-4B85-47CE-8011-B08DB3F93221}" presName="desTx" presStyleLbl="alignAccFollowNode1" presStyleIdx="0" presStyleCnt="2" custScaleY="101674">
        <dgm:presLayoutVars>
          <dgm:bulletEnabled val="1"/>
        </dgm:presLayoutVars>
      </dgm:prSet>
      <dgm:spPr/>
      <dgm:t>
        <a:bodyPr/>
        <a:lstStyle/>
        <a:p>
          <a:endParaRPr lang="en-US"/>
        </a:p>
      </dgm:t>
    </dgm:pt>
    <dgm:pt modelId="{6DF9F291-07C3-4E46-A7E9-72881423D499}" type="pres">
      <dgm:prSet presAssocID="{785FFDF6-C1DD-4AD9-9BBC-1FC6EF4686D3}" presName="space" presStyleCnt="0"/>
      <dgm:spPr/>
    </dgm:pt>
    <dgm:pt modelId="{3F2B9EBA-83E5-4F32-84B9-CA5C34DB9E6A}" type="pres">
      <dgm:prSet presAssocID="{7838ED24-BA6C-4280-A6CF-7C6753605B0D}" presName="composite" presStyleCnt="0"/>
      <dgm:spPr/>
    </dgm:pt>
    <dgm:pt modelId="{BE099A60-ED27-439E-9E62-9764377D7FCC}" type="pres">
      <dgm:prSet presAssocID="{7838ED24-BA6C-4280-A6CF-7C6753605B0D}" presName="parTx" presStyleLbl="alignNode1" presStyleIdx="1" presStyleCnt="2" custLinFactY="-55183" custLinFactNeighborX="-620" custLinFactNeighborY="-100000">
        <dgm:presLayoutVars>
          <dgm:chMax val="0"/>
          <dgm:chPref val="0"/>
          <dgm:bulletEnabled val="1"/>
        </dgm:presLayoutVars>
      </dgm:prSet>
      <dgm:spPr/>
      <dgm:t>
        <a:bodyPr/>
        <a:lstStyle/>
        <a:p>
          <a:endParaRPr lang="en-US"/>
        </a:p>
      </dgm:t>
    </dgm:pt>
    <dgm:pt modelId="{35C95B29-7182-46BC-BB6B-FCE784DEABEE}" type="pres">
      <dgm:prSet presAssocID="{7838ED24-BA6C-4280-A6CF-7C6753605B0D}" presName="desTx" presStyleLbl="alignAccFollowNode1" presStyleIdx="1" presStyleCnt="2">
        <dgm:presLayoutVars>
          <dgm:bulletEnabled val="1"/>
        </dgm:presLayoutVars>
      </dgm:prSet>
      <dgm:spPr/>
      <dgm:t>
        <a:bodyPr/>
        <a:lstStyle/>
        <a:p>
          <a:endParaRPr lang="en-US"/>
        </a:p>
      </dgm:t>
    </dgm:pt>
  </dgm:ptLst>
  <dgm:cxnLst>
    <dgm:cxn modelId="{9D4FF905-F34D-41DE-B0C3-B049210E98EA}" srcId="{FCC9CAA1-4B85-47CE-8011-B08DB3F93221}" destId="{911434BE-9894-4615-9C53-D7F5312F5B42}" srcOrd="2" destOrd="0" parTransId="{DAAC0FDF-2274-40D6-8B45-B6C945D62AD7}" sibTransId="{B0CA1699-9C95-49E4-98E1-83FC56B7B711}"/>
    <dgm:cxn modelId="{F5D24FB7-F95B-43E0-9E78-8DBACF733ACE}" type="presOf" srcId="{FCC9CAA1-4B85-47CE-8011-B08DB3F93221}" destId="{9111F12C-00B8-4BC5-BE38-B064E348B82D}" srcOrd="0" destOrd="0" presId="urn:microsoft.com/office/officeart/2005/8/layout/hList1"/>
    <dgm:cxn modelId="{3EE48854-B73C-4893-97F8-4B097DFCA2C6}" type="presOf" srcId="{C8039EDA-D39B-4D18-869D-450295706F9E}" destId="{35C95B29-7182-46BC-BB6B-FCE784DEABEE}" srcOrd="0" destOrd="0" presId="urn:microsoft.com/office/officeart/2005/8/layout/hList1"/>
    <dgm:cxn modelId="{F58D3CC8-0CDD-48CD-B7BF-218A11861568}" type="presOf" srcId="{B8F28F9B-48ED-4F4C-B031-A49816A11505}" destId="{7F57EF65-F631-4AD0-B644-109A534F78A0}" srcOrd="0" destOrd="5" presId="urn:microsoft.com/office/officeart/2005/8/layout/hList1"/>
    <dgm:cxn modelId="{D699AD0D-2DF1-4911-A752-CA4678FFD106}" srcId="{FCC9CAA1-4B85-47CE-8011-B08DB3F93221}" destId="{17F59F91-95B2-4E5F-BB6E-64D6070C4F84}" srcOrd="0" destOrd="0" parTransId="{037ED957-0CE2-4EFD-8D7D-C7E64871B29E}" sibTransId="{0957E562-F0AF-46CD-9E2C-603DE4682F21}"/>
    <dgm:cxn modelId="{A1C75C74-3248-43AD-92E5-D4E9B42C8836}" srcId="{FCC9CAA1-4B85-47CE-8011-B08DB3F93221}" destId="{8337D25C-BF4B-455F-9510-FAF21D667B4A}" srcOrd="6" destOrd="0" parTransId="{67C4E71F-51BD-44F0-889B-5947B37E0FF4}" sibTransId="{539D4AFF-67D0-410D-AECB-D1D29806BF97}"/>
    <dgm:cxn modelId="{1BC7CBCF-0F74-4FB2-BD42-191D15201554}" srcId="{FCC9CAA1-4B85-47CE-8011-B08DB3F93221}" destId="{B8F28F9B-48ED-4F4C-B031-A49816A11505}" srcOrd="5" destOrd="0" parTransId="{A6E0A4BB-E425-49F1-8D32-5A92BC643490}" sibTransId="{3E77A75D-9053-4D57-96C2-CD9FB7E9E617}"/>
    <dgm:cxn modelId="{5E137F5C-1B01-4B9C-8826-877E0D5015A8}" srcId="{7838ED24-BA6C-4280-A6CF-7C6753605B0D}" destId="{A5A36DE0-B31A-4515-8CE1-D37640C84A79}" srcOrd="2" destOrd="0" parTransId="{73A994AD-461B-48E6-BF92-F44CBB130380}" sibTransId="{F490ED0F-EF22-456B-9698-DE7755088915}"/>
    <dgm:cxn modelId="{A16C550A-DD1F-4604-AD39-DCEAC61EC6EE}" type="presOf" srcId="{92EDB2E4-18EB-4FE4-B2FE-B5CC929F27CF}" destId="{35C95B29-7182-46BC-BB6B-FCE784DEABEE}" srcOrd="0" destOrd="1" presId="urn:microsoft.com/office/officeart/2005/8/layout/hList1"/>
    <dgm:cxn modelId="{366827FE-182B-4C43-B92A-8BF65A2D22F7}" srcId="{7838ED24-BA6C-4280-A6CF-7C6753605B0D}" destId="{1B88972A-0AD7-4700-A6C8-9F03EB7ADD69}" srcOrd="3" destOrd="0" parTransId="{F23907E7-650F-43C9-8091-8F8AFCA6B828}" sibTransId="{C7C0D777-E18F-4F41-9202-EFF00CE4C2A8}"/>
    <dgm:cxn modelId="{6CECD9D7-A869-4BB9-BB03-A6C5E07F4106}" srcId="{7838ED24-BA6C-4280-A6CF-7C6753605B0D}" destId="{3494DAA8-A83E-40D0-B7E2-7C7415C90747}" srcOrd="4" destOrd="0" parTransId="{712B38C7-7D40-4EF9-8C73-D205809056DA}" sibTransId="{4ECE9E55-D87B-4DCF-A0ED-6E2AF2C9D061}"/>
    <dgm:cxn modelId="{435753DC-C1C3-424C-98F2-3917F1C52AF8}" type="presOf" srcId="{8337D25C-BF4B-455F-9510-FAF21D667B4A}" destId="{7F57EF65-F631-4AD0-B644-109A534F78A0}" srcOrd="0" destOrd="6" presId="urn:microsoft.com/office/officeart/2005/8/layout/hList1"/>
    <dgm:cxn modelId="{DEF21DA5-1880-4F29-AE9F-167BDC110A44}" srcId="{F96CDE4A-F2EA-4007-AB51-E754AEB5FBAE}" destId="{FCC9CAA1-4B85-47CE-8011-B08DB3F93221}" srcOrd="0" destOrd="0" parTransId="{2C7840EC-F11A-403D-9E31-56E4978CC58E}" sibTransId="{785FFDF6-C1DD-4AD9-9BBC-1FC6EF4686D3}"/>
    <dgm:cxn modelId="{8ECA904C-141D-4391-B124-506C4472730E}" srcId="{FCC9CAA1-4B85-47CE-8011-B08DB3F93221}" destId="{FE7355D5-2762-455C-8915-E8C5425DE0B9}" srcOrd="1" destOrd="0" parTransId="{BB06D574-9EBB-4B09-931A-D4C3C79A9F8D}" sibTransId="{FFDDC00B-9670-45E7-9A0A-B6E659E0B735}"/>
    <dgm:cxn modelId="{36958C4B-0530-4EA7-ACA0-E5F9031E9251}" type="presOf" srcId="{17F59F91-95B2-4E5F-BB6E-64D6070C4F84}" destId="{7F57EF65-F631-4AD0-B644-109A534F78A0}" srcOrd="0" destOrd="0" presId="urn:microsoft.com/office/officeart/2005/8/layout/hList1"/>
    <dgm:cxn modelId="{0D4A4BD7-9F82-46D1-BEE6-160DDAC3B874}" srcId="{7838ED24-BA6C-4280-A6CF-7C6753605B0D}" destId="{92EDB2E4-18EB-4FE4-B2FE-B5CC929F27CF}" srcOrd="1" destOrd="0" parTransId="{E9EFB629-FABC-4894-9BBA-2990AB2E8261}" sibTransId="{E838D470-4373-49DB-AFDE-71F50B0DCC2E}"/>
    <dgm:cxn modelId="{D7852C04-34A4-4ED2-A566-EA4AE635C08B}" type="presOf" srcId="{1B88972A-0AD7-4700-A6C8-9F03EB7ADD69}" destId="{35C95B29-7182-46BC-BB6B-FCE784DEABEE}" srcOrd="0" destOrd="3" presId="urn:microsoft.com/office/officeart/2005/8/layout/hList1"/>
    <dgm:cxn modelId="{C72AB7C5-8674-4DAE-BB82-02B264A917E9}" type="presOf" srcId="{A5A36DE0-B31A-4515-8CE1-D37640C84A79}" destId="{35C95B29-7182-46BC-BB6B-FCE784DEABEE}" srcOrd="0" destOrd="2" presId="urn:microsoft.com/office/officeart/2005/8/layout/hList1"/>
    <dgm:cxn modelId="{504B54F8-9E07-46D3-AF58-8B1AA15E2CFE}" srcId="{FCC9CAA1-4B85-47CE-8011-B08DB3F93221}" destId="{0FDDC2EF-AD21-4500-A714-DEFCCE80B801}" srcOrd="3" destOrd="0" parTransId="{57ECD674-32B1-4F9F-9AEA-B9061A41C4BC}" sibTransId="{B5C3B949-B029-4379-9552-BEB5FB39295E}"/>
    <dgm:cxn modelId="{338F72D3-1F10-4BB3-B6AD-2D28F8F8081C}" type="presOf" srcId="{911434BE-9894-4615-9C53-D7F5312F5B42}" destId="{7F57EF65-F631-4AD0-B644-109A534F78A0}" srcOrd="0" destOrd="2" presId="urn:microsoft.com/office/officeart/2005/8/layout/hList1"/>
    <dgm:cxn modelId="{28E812E7-EC38-487A-A508-CC4C0F604CF7}" type="presOf" srcId="{3494DAA8-A83E-40D0-B7E2-7C7415C90747}" destId="{35C95B29-7182-46BC-BB6B-FCE784DEABEE}" srcOrd="0" destOrd="4" presId="urn:microsoft.com/office/officeart/2005/8/layout/hList1"/>
    <dgm:cxn modelId="{FE043B10-F040-44E8-A59A-BD6BE9133BF7}" type="presOf" srcId="{F96CDE4A-F2EA-4007-AB51-E754AEB5FBAE}" destId="{C5CD2A04-2E43-4F72-B8AF-08D3D53A0FA2}" srcOrd="0" destOrd="0" presId="urn:microsoft.com/office/officeart/2005/8/layout/hList1"/>
    <dgm:cxn modelId="{A8F3B109-1C61-472E-B0AE-8F83CAF8A887}" type="presOf" srcId="{0FDDC2EF-AD21-4500-A714-DEFCCE80B801}" destId="{7F57EF65-F631-4AD0-B644-109A534F78A0}" srcOrd="0" destOrd="3" presId="urn:microsoft.com/office/officeart/2005/8/layout/hList1"/>
    <dgm:cxn modelId="{E0D02E92-17B3-41FD-B90E-C9EAA3D3F3A8}" srcId="{7838ED24-BA6C-4280-A6CF-7C6753605B0D}" destId="{C8039EDA-D39B-4D18-869D-450295706F9E}" srcOrd="0" destOrd="0" parTransId="{B3529D9C-B269-44C3-B0CE-BE7CCD357D8C}" sibTransId="{FEC68F27-D55F-482E-B03B-ED790F03C6C6}"/>
    <dgm:cxn modelId="{C5C7A75C-0F0B-41A4-8F8D-F64650EE0C35}" srcId="{FCC9CAA1-4B85-47CE-8011-B08DB3F93221}" destId="{5B3B72BF-9F46-4039-8369-08F2FE2616EF}" srcOrd="4" destOrd="0" parTransId="{EA11B63F-CE81-42ED-854E-C7AAE7074DAF}" sibTransId="{A0993276-A74E-419D-8012-F24187B44790}"/>
    <dgm:cxn modelId="{BEA5D64D-4A9A-4EAF-98CA-1AC6CFBEAC36}" srcId="{F96CDE4A-F2EA-4007-AB51-E754AEB5FBAE}" destId="{7838ED24-BA6C-4280-A6CF-7C6753605B0D}" srcOrd="1" destOrd="0" parTransId="{E27EF6F3-1616-4AFA-AA59-A9E7D1871C43}" sibTransId="{E97D2369-922D-44AC-B65C-C56C8FCA7766}"/>
    <dgm:cxn modelId="{3C6D50A8-699D-483E-8B89-C292B62A6DCB}" type="presOf" srcId="{7838ED24-BA6C-4280-A6CF-7C6753605B0D}" destId="{BE099A60-ED27-439E-9E62-9764377D7FCC}" srcOrd="0" destOrd="0" presId="urn:microsoft.com/office/officeart/2005/8/layout/hList1"/>
    <dgm:cxn modelId="{A7A899DD-3E61-4118-A6DF-C75F86E40E09}" type="presOf" srcId="{5B3B72BF-9F46-4039-8369-08F2FE2616EF}" destId="{7F57EF65-F631-4AD0-B644-109A534F78A0}" srcOrd="0" destOrd="4" presId="urn:microsoft.com/office/officeart/2005/8/layout/hList1"/>
    <dgm:cxn modelId="{79410B94-DAB2-428A-99DA-BEC9819ABC87}" type="presOf" srcId="{FE7355D5-2762-455C-8915-E8C5425DE0B9}" destId="{7F57EF65-F631-4AD0-B644-109A534F78A0}" srcOrd="0" destOrd="1" presId="urn:microsoft.com/office/officeart/2005/8/layout/hList1"/>
    <dgm:cxn modelId="{F0586288-DACA-4D21-B10D-E280607E4706}" type="presParOf" srcId="{C5CD2A04-2E43-4F72-B8AF-08D3D53A0FA2}" destId="{83C9D206-CD6F-4326-81C1-6BBE27B56FA8}" srcOrd="0" destOrd="0" presId="urn:microsoft.com/office/officeart/2005/8/layout/hList1"/>
    <dgm:cxn modelId="{AF6DB118-2A5A-42EC-85C5-76D10894066D}" type="presParOf" srcId="{83C9D206-CD6F-4326-81C1-6BBE27B56FA8}" destId="{9111F12C-00B8-4BC5-BE38-B064E348B82D}" srcOrd="0" destOrd="0" presId="urn:microsoft.com/office/officeart/2005/8/layout/hList1"/>
    <dgm:cxn modelId="{D9824926-07B6-4DE0-BC64-8CE0DC1DAED9}" type="presParOf" srcId="{83C9D206-CD6F-4326-81C1-6BBE27B56FA8}" destId="{7F57EF65-F631-4AD0-B644-109A534F78A0}" srcOrd="1" destOrd="0" presId="urn:microsoft.com/office/officeart/2005/8/layout/hList1"/>
    <dgm:cxn modelId="{70415E1A-4AB7-4ABD-BB80-31C76ADBE704}" type="presParOf" srcId="{C5CD2A04-2E43-4F72-B8AF-08D3D53A0FA2}" destId="{6DF9F291-07C3-4E46-A7E9-72881423D499}" srcOrd="1" destOrd="0" presId="urn:microsoft.com/office/officeart/2005/8/layout/hList1"/>
    <dgm:cxn modelId="{A5BF8164-5F31-4294-871D-0B0F249D12F0}" type="presParOf" srcId="{C5CD2A04-2E43-4F72-B8AF-08D3D53A0FA2}" destId="{3F2B9EBA-83E5-4F32-84B9-CA5C34DB9E6A}" srcOrd="2" destOrd="0" presId="urn:microsoft.com/office/officeart/2005/8/layout/hList1"/>
    <dgm:cxn modelId="{5391A09C-F56A-4CC0-9C8A-E1E480890427}" type="presParOf" srcId="{3F2B9EBA-83E5-4F32-84B9-CA5C34DB9E6A}" destId="{BE099A60-ED27-439E-9E62-9764377D7FCC}" srcOrd="0" destOrd="0" presId="urn:microsoft.com/office/officeart/2005/8/layout/hList1"/>
    <dgm:cxn modelId="{BEA1183A-B511-4BA7-9CD1-4AF0F2E7015D}" type="presParOf" srcId="{3F2B9EBA-83E5-4F32-84B9-CA5C34DB9E6A}" destId="{35C95B29-7182-46BC-BB6B-FCE784DEABE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96CDE4A-F2EA-4007-AB51-E754AEB5FBA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2CB74488-08B2-4B65-A683-2E4DBB05226A}">
      <dgm:prSet phldrT="[Text]"/>
      <dgm:spPr>
        <a:solidFill>
          <a:schemeClr val="accent2">
            <a:lumMod val="75000"/>
          </a:schemeClr>
        </a:solidFill>
        <a:ln>
          <a:solidFill>
            <a:schemeClr val="accent6">
              <a:lumMod val="75000"/>
            </a:schemeClr>
          </a:solidFill>
        </a:ln>
      </dgm:spPr>
      <dgm:t>
        <a:bodyPr/>
        <a:lstStyle/>
        <a:p>
          <a:r>
            <a:rPr lang="en-IN" b="1" dirty="0" smtClean="0">
              <a:solidFill>
                <a:schemeClr val="bg1"/>
              </a:solidFill>
              <a:latin typeface="Arial" panose="020B0604020202020204" pitchFamily="34" charset="0"/>
              <a:cs typeface="Arial" panose="020B0604020202020204" pitchFamily="34" charset="0"/>
            </a:rPr>
            <a:t>Client master (For Trading Account)</a:t>
          </a:r>
          <a:endParaRPr lang="en-US" b="1" dirty="0">
            <a:solidFill>
              <a:schemeClr val="bg1"/>
            </a:solidFill>
          </a:endParaRPr>
        </a:p>
      </dgm:t>
    </dgm:pt>
    <dgm:pt modelId="{86423261-3D0B-4757-BAFC-45ACB34F9704}" type="parTrans" cxnId="{321C5F50-5FE0-439E-990E-C77016F9DD39}">
      <dgm:prSet/>
      <dgm:spPr/>
      <dgm:t>
        <a:bodyPr/>
        <a:lstStyle/>
        <a:p>
          <a:endParaRPr lang="en-US"/>
        </a:p>
      </dgm:t>
    </dgm:pt>
    <dgm:pt modelId="{735EC8BF-1CC3-4AA2-A2DD-3CC02436C6A0}" type="sibTrans" cxnId="{321C5F50-5FE0-439E-990E-C77016F9DD39}">
      <dgm:prSet/>
      <dgm:spPr/>
      <dgm:t>
        <a:bodyPr/>
        <a:lstStyle/>
        <a:p>
          <a:endParaRPr lang="en-US"/>
        </a:p>
      </dgm:t>
    </dgm:pt>
    <dgm:pt modelId="{1A61B393-72ED-4C4A-8080-605B7C6E6C45}">
      <dgm:prSet phldrT="[Text]"/>
      <dgm:spPr>
        <a:solidFill>
          <a:schemeClr val="accent2">
            <a:lumMod val="20000"/>
            <a:lumOff val="80000"/>
            <a:alpha val="90000"/>
          </a:schemeClr>
        </a:solidFill>
        <a:ln>
          <a:solidFill>
            <a:schemeClr val="tx1"/>
          </a:solidFill>
        </a:ln>
      </dgm:spPr>
      <dgm:t>
        <a:bodyPr/>
        <a:lstStyle/>
        <a:p>
          <a:pPr algn="just"/>
          <a:r>
            <a:rPr lang="en-US" dirty="0" smtClean="0">
              <a:latin typeface="Arial" panose="020B0604020202020204" pitchFamily="34" charset="0"/>
              <a:cs typeface="Arial" panose="020B0604020202020204" pitchFamily="34" charset="0"/>
            </a:rPr>
            <a:t>Depository Account </a:t>
          </a:r>
          <a:r>
            <a:rPr lang="en-US" dirty="0" smtClean="0">
              <a:latin typeface="Arial" panose="020B0604020202020204" pitchFamily="34" charset="0"/>
              <a:cs typeface="Arial" panose="020B0604020202020204" pitchFamily="34" charset="0"/>
            </a:rPr>
            <a:t>number.</a:t>
          </a:r>
          <a:endParaRPr lang="en-US" dirty="0"/>
        </a:p>
      </dgm:t>
    </dgm:pt>
    <dgm:pt modelId="{9C81FB6A-7DDB-46F2-851F-F5EF535A45C9}" type="parTrans" cxnId="{EA7FFB7B-8C98-4C89-8FBC-AD6455D108D9}">
      <dgm:prSet/>
      <dgm:spPr/>
      <dgm:t>
        <a:bodyPr/>
        <a:lstStyle/>
        <a:p>
          <a:endParaRPr lang="en-US"/>
        </a:p>
      </dgm:t>
    </dgm:pt>
    <dgm:pt modelId="{AF4DF009-8E7C-426B-AE18-32104C68538D}" type="sibTrans" cxnId="{EA7FFB7B-8C98-4C89-8FBC-AD6455D108D9}">
      <dgm:prSet/>
      <dgm:spPr/>
      <dgm:t>
        <a:bodyPr/>
        <a:lstStyle/>
        <a:p>
          <a:endParaRPr lang="en-US"/>
        </a:p>
      </dgm:t>
    </dgm:pt>
    <dgm:pt modelId="{1FAEAF4B-41A6-46F6-B8B1-91919A63E5F2}">
      <dgm:prSet phldrT="[Text]"/>
      <dgm:spPr>
        <a:solidFill>
          <a:schemeClr val="accent2">
            <a:lumMod val="75000"/>
          </a:schemeClr>
        </a:solidFill>
        <a:ln>
          <a:solidFill>
            <a:schemeClr val="accent6">
              <a:lumMod val="75000"/>
            </a:schemeClr>
          </a:solidFill>
        </a:ln>
      </dgm:spPr>
      <dgm:t>
        <a:bodyPr/>
        <a:lstStyle/>
        <a:p>
          <a:r>
            <a:rPr lang="en-IN" b="1" dirty="0" smtClean="0">
              <a:solidFill>
                <a:schemeClr val="bg1"/>
              </a:solidFill>
              <a:latin typeface="Arial" panose="020B0604020202020204" pitchFamily="34" charset="0"/>
              <a:cs typeface="Arial" panose="020B0604020202020204" pitchFamily="34" charset="0"/>
            </a:rPr>
            <a:t>Delivery Instruction Slip (DIS) Booklet</a:t>
          </a:r>
          <a:endParaRPr lang="en-US" b="1" dirty="0">
            <a:solidFill>
              <a:schemeClr val="bg1"/>
            </a:solidFill>
          </a:endParaRPr>
        </a:p>
      </dgm:t>
    </dgm:pt>
    <dgm:pt modelId="{9950400E-835B-4A17-830E-E33F311880A0}" type="parTrans" cxnId="{AC523B35-82A5-48E3-AFAC-90938EC8619E}">
      <dgm:prSet/>
      <dgm:spPr/>
      <dgm:t>
        <a:bodyPr/>
        <a:lstStyle/>
        <a:p>
          <a:endParaRPr lang="en-US"/>
        </a:p>
      </dgm:t>
    </dgm:pt>
    <dgm:pt modelId="{6CD2F76A-A3A5-4213-A82D-303904B0EA1E}" type="sibTrans" cxnId="{AC523B35-82A5-48E3-AFAC-90938EC8619E}">
      <dgm:prSet/>
      <dgm:spPr/>
      <dgm:t>
        <a:bodyPr/>
        <a:lstStyle/>
        <a:p>
          <a:endParaRPr lang="en-US"/>
        </a:p>
      </dgm:t>
    </dgm:pt>
    <dgm:pt modelId="{9F3A87DD-6242-499E-941D-FBAB272640A0}">
      <dgm:prSet phldrT="[Text]" custT="1"/>
      <dgm:spPr>
        <a:solidFill>
          <a:schemeClr val="accent2">
            <a:lumMod val="20000"/>
            <a:lumOff val="80000"/>
            <a:alpha val="90000"/>
          </a:schemeClr>
        </a:solidFill>
        <a:ln>
          <a:solidFill>
            <a:schemeClr val="tx1"/>
          </a:solidFill>
        </a:ln>
      </dgm:spPr>
      <dgm:t>
        <a:bodyPr/>
        <a:lstStyle/>
        <a:p>
          <a:pPr algn="just"/>
          <a:r>
            <a:rPr lang="en-US" sz="2400" dirty="0" smtClean="0">
              <a:latin typeface="Arial" panose="020B0604020202020204" pitchFamily="34" charset="0"/>
              <a:cs typeface="Arial" panose="020B0604020202020204" pitchFamily="34" charset="0"/>
            </a:rPr>
            <a:t>To transfer shares from one account to another by submitting duly filled </a:t>
          </a:r>
          <a:r>
            <a:rPr lang="en-US" sz="2400" dirty="0" smtClean="0">
              <a:latin typeface="Arial" panose="020B0604020202020204" pitchFamily="34" charset="0"/>
              <a:cs typeface="Arial" panose="020B0604020202020204" pitchFamily="34" charset="0"/>
            </a:rPr>
            <a:t>printed copies of </a:t>
          </a:r>
          <a:r>
            <a:rPr lang="en-US" sz="2400" dirty="0" smtClean="0">
              <a:latin typeface="Arial" panose="020B0604020202020204" pitchFamily="34" charset="0"/>
              <a:cs typeface="Arial" panose="020B0604020202020204" pitchFamily="34" charset="0"/>
            </a:rPr>
            <a:t>DIS to Branch of Stock broker and fulfilling all trade obligations.</a:t>
          </a:r>
          <a:endParaRPr lang="en-US" sz="1800" dirty="0"/>
        </a:p>
      </dgm:t>
    </dgm:pt>
    <dgm:pt modelId="{68EDD6C1-E5FC-4D23-A14B-A52E8953F90E}" type="parTrans" cxnId="{C8E28978-BE46-4AE6-94DC-9E0B964C82F2}">
      <dgm:prSet/>
      <dgm:spPr/>
      <dgm:t>
        <a:bodyPr/>
        <a:lstStyle/>
        <a:p>
          <a:endParaRPr lang="en-US"/>
        </a:p>
      </dgm:t>
    </dgm:pt>
    <dgm:pt modelId="{AE2F8726-1EC1-4C2E-BD54-55245009FC5B}" type="sibTrans" cxnId="{C8E28978-BE46-4AE6-94DC-9E0B964C82F2}">
      <dgm:prSet/>
      <dgm:spPr/>
      <dgm:t>
        <a:bodyPr/>
        <a:lstStyle/>
        <a:p>
          <a:endParaRPr lang="en-US"/>
        </a:p>
      </dgm:t>
    </dgm:pt>
    <dgm:pt modelId="{D858B4DC-3F42-4F8B-B3D0-3E474584CCAB}">
      <dgm:prSet/>
      <dgm:spPr>
        <a:solidFill>
          <a:schemeClr val="accent2">
            <a:lumMod val="20000"/>
            <a:lumOff val="80000"/>
            <a:alpha val="90000"/>
          </a:schemeClr>
        </a:solidFill>
        <a:ln>
          <a:solidFill>
            <a:schemeClr val="tx1"/>
          </a:solidFill>
        </a:ln>
      </dgm:spPr>
      <dgm:t>
        <a:bodyPr/>
        <a:lstStyle/>
        <a:p>
          <a:pPr algn="just"/>
          <a:r>
            <a:rPr lang="en-US" dirty="0" smtClean="0">
              <a:latin typeface="Arial" panose="020B0604020202020204" pitchFamily="34" charset="0"/>
              <a:cs typeface="Arial" panose="020B0604020202020204" pitchFamily="34" charset="0"/>
            </a:rPr>
            <a:t>Details of </a:t>
          </a:r>
          <a:r>
            <a:rPr lang="en-US" dirty="0" smtClean="0">
              <a:latin typeface="Arial" panose="020B0604020202020204" pitchFamily="34" charset="0"/>
              <a:cs typeface="Arial" panose="020B0604020202020204" pitchFamily="34" charset="0"/>
            </a:rPr>
            <a:t>Nominee.</a:t>
          </a:r>
          <a:endParaRPr lang="en-US" dirty="0">
            <a:latin typeface="Arial" panose="020B0604020202020204" pitchFamily="34" charset="0"/>
            <a:cs typeface="Arial" panose="020B0604020202020204" pitchFamily="34" charset="0"/>
          </a:endParaRPr>
        </a:p>
      </dgm:t>
    </dgm:pt>
    <dgm:pt modelId="{6BFE1B66-0EB1-4D1B-857E-A6BCAE446B48}" type="parTrans" cxnId="{132EA83A-2500-40A4-8B8C-87AF3D898FF8}">
      <dgm:prSet/>
      <dgm:spPr/>
      <dgm:t>
        <a:bodyPr/>
        <a:lstStyle/>
        <a:p>
          <a:endParaRPr lang="en-US"/>
        </a:p>
      </dgm:t>
    </dgm:pt>
    <dgm:pt modelId="{07CC8F23-933C-44FA-987D-141E6D33BB81}" type="sibTrans" cxnId="{132EA83A-2500-40A4-8B8C-87AF3D898FF8}">
      <dgm:prSet/>
      <dgm:spPr/>
      <dgm:t>
        <a:bodyPr/>
        <a:lstStyle/>
        <a:p>
          <a:endParaRPr lang="en-US"/>
        </a:p>
      </dgm:t>
    </dgm:pt>
    <dgm:pt modelId="{66D460F5-03A0-4A5D-964E-7108833667F0}">
      <dgm:prSet/>
      <dgm:spPr>
        <a:solidFill>
          <a:schemeClr val="accent2">
            <a:lumMod val="20000"/>
            <a:lumOff val="80000"/>
            <a:alpha val="90000"/>
          </a:schemeClr>
        </a:solidFill>
        <a:ln>
          <a:solidFill>
            <a:schemeClr val="tx1"/>
          </a:solidFill>
        </a:ln>
      </dgm:spPr>
      <dgm:t>
        <a:bodyPr/>
        <a:lstStyle/>
        <a:p>
          <a:pPr algn="just"/>
          <a:r>
            <a:rPr lang="en-US" dirty="0" smtClean="0">
              <a:latin typeface="Arial" panose="020B0604020202020204" pitchFamily="34" charset="0"/>
              <a:cs typeface="Arial" panose="020B0604020202020204" pitchFamily="34" charset="0"/>
            </a:rPr>
            <a:t>Correspondence address and contact details.</a:t>
          </a:r>
          <a:endParaRPr lang="en-US" dirty="0">
            <a:latin typeface="Arial" panose="020B0604020202020204" pitchFamily="34" charset="0"/>
            <a:cs typeface="Arial" panose="020B0604020202020204" pitchFamily="34" charset="0"/>
          </a:endParaRPr>
        </a:p>
      </dgm:t>
    </dgm:pt>
    <dgm:pt modelId="{E8A8013A-CC31-4DA7-A556-01DDF162E33A}" type="parTrans" cxnId="{7DA004F6-A499-4530-9285-A583DDFD2E9A}">
      <dgm:prSet/>
      <dgm:spPr/>
      <dgm:t>
        <a:bodyPr/>
        <a:lstStyle/>
        <a:p>
          <a:endParaRPr lang="en-US"/>
        </a:p>
      </dgm:t>
    </dgm:pt>
    <dgm:pt modelId="{E78BBB15-6429-480A-AA9C-127235C037DD}" type="sibTrans" cxnId="{7DA004F6-A499-4530-9285-A583DDFD2E9A}">
      <dgm:prSet/>
      <dgm:spPr/>
      <dgm:t>
        <a:bodyPr/>
        <a:lstStyle/>
        <a:p>
          <a:endParaRPr lang="en-US"/>
        </a:p>
      </dgm:t>
    </dgm:pt>
    <dgm:pt modelId="{9A1CCD15-DFE4-4CD6-8944-9F1AABED8CBF}">
      <dgm:prSet/>
      <dgm:spPr>
        <a:solidFill>
          <a:schemeClr val="accent2">
            <a:lumMod val="20000"/>
            <a:lumOff val="80000"/>
            <a:alpha val="90000"/>
          </a:schemeClr>
        </a:solidFill>
        <a:ln>
          <a:solidFill>
            <a:schemeClr val="tx1"/>
          </a:solidFill>
        </a:ln>
      </dgm:spPr>
      <dgm:t>
        <a:bodyPr/>
        <a:lstStyle/>
        <a:p>
          <a:pPr algn="just"/>
          <a:r>
            <a:rPr lang="en-US" dirty="0" smtClean="0">
              <a:latin typeface="Arial" panose="020B0604020202020204" pitchFamily="34" charset="0"/>
              <a:cs typeface="Arial" panose="020B0604020202020204" pitchFamily="34" charset="0"/>
            </a:rPr>
            <a:t>Linked (Registered) Bank account.</a:t>
          </a:r>
          <a:endParaRPr lang="en-US" dirty="0">
            <a:latin typeface="Arial" panose="020B0604020202020204" pitchFamily="34" charset="0"/>
            <a:cs typeface="Arial" panose="020B0604020202020204" pitchFamily="34" charset="0"/>
          </a:endParaRPr>
        </a:p>
      </dgm:t>
    </dgm:pt>
    <dgm:pt modelId="{43021B04-47B8-4143-AD4F-BDF1D9885AF2}" type="parTrans" cxnId="{45D5E236-B17D-4095-9E7D-43EBDC6792B9}">
      <dgm:prSet/>
      <dgm:spPr/>
      <dgm:t>
        <a:bodyPr/>
        <a:lstStyle/>
        <a:p>
          <a:endParaRPr lang="en-US"/>
        </a:p>
      </dgm:t>
    </dgm:pt>
    <dgm:pt modelId="{69CD5E46-F0B4-47AD-A63C-E49FECBB2D4F}" type="sibTrans" cxnId="{45D5E236-B17D-4095-9E7D-43EBDC6792B9}">
      <dgm:prSet/>
      <dgm:spPr/>
      <dgm:t>
        <a:bodyPr/>
        <a:lstStyle/>
        <a:p>
          <a:endParaRPr lang="en-US"/>
        </a:p>
      </dgm:t>
    </dgm:pt>
    <dgm:pt modelId="{121A1DC5-CE6B-4059-961C-0D5CF1B7BE5E}">
      <dgm:prSet/>
      <dgm:spPr>
        <a:solidFill>
          <a:schemeClr val="accent2">
            <a:lumMod val="20000"/>
            <a:lumOff val="80000"/>
            <a:alpha val="90000"/>
          </a:schemeClr>
        </a:solidFill>
        <a:ln>
          <a:solidFill>
            <a:schemeClr val="tx1"/>
          </a:solidFill>
        </a:ln>
      </dgm:spPr>
      <dgm:t>
        <a:bodyPr/>
        <a:lstStyle/>
        <a:p>
          <a:pPr algn="just"/>
          <a:r>
            <a:rPr lang="en-IN" dirty="0" smtClean="0">
              <a:latin typeface="Arial" panose="020B0604020202020204" pitchFamily="34" charset="0"/>
              <a:cs typeface="Arial" panose="020B0604020202020204" pitchFamily="34" charset="0"/>
            </a:rPr>
            <a:t>Brokerage addendum, if applicable.</a:t>
          </a:r>
          <a:endParaRPr lang="en-IN" dirty="0">
            <a:latin typeface="Arial" panose="020B0604020202020204" pitchFamily="34" charset="0"/>
            <a:cs typeface="Arial" panose="020B0604020202020204" pitchFamily="34" charset="0"/>
          </a:endParaRPr>
        </a:p>
      </dgm:t>
    </dgm:pt>
    <dgm:pt modelId="{0B4A352D-43BF-43AB-A2F5-03BF3A8127FE}" type="parTrans" cxnId="{27A792AA-6247-40F8-93E7-6FD82661E222}">
      <dgm:prSet/>
      <dgm:spPr/>
      <dgm:t>
        <a:bodyPr/>
        <a:lstStyle/>
        <a:p>
          <a:endParaRPr lang="en-US"/>
        </a:p>
      </dgm:t>
    </dgm:pt>
    <dgm:pt modelId="{58B2C47A-8F9E-472F-B45E-2E6A9340B2F7}" type="sibTrans" cxnId="{27A792AA-6247-40F8-93E7-6FD82661E222}">
      <dgm:prSet/>
      <dgm:spPr/>
      <dgm:t>
        <a:bodyPr/>
        <a:lstStyle/>
        <a:p>
          <a:endParaRPr lang="en-US"/>
        </a:p>
      </dgm:t>
    </dgm:pt>
    <dgm:pt modelId="{0BD4FABF-CF5C-4AFE-BBCD-6933E13943BE}">
      <dgm:prSet phldrT="[Text]"/>
      <dgm:spPr>
        <a:solidFill>
          <a:schemeClr val="accent2">
            <a:lumMod val="20000"/>
            <a:lumOff val="80000"/>
            <a:alpha val="90000"/>
          </a:schemeClr>
        </a:solidFill>
        <a:ln>
          <a:solidFill>
            <a:schemeClr val="tx1"/>
          </a:solidFill>
        </a:ln>
      </dgm:spPr>
      <dgm:t>
        <a:bodyPr/>
        <a:lstStyle/>
        <a:p>
          <a:pPr algn="just"/>
          <a:endParaRPr lang="en-US" dirty="0"/>
        </a:p>
      </dgm:t>
    </dgm:pt>
    <dgm:pt modelId="{8E0729A8-7491-4622-964B-E9CB3F54B5F6}" type="parTrans" cxnId="{030C7A3D-DFF9-4971-8A18-F25FA32193D8}">
      <dgm:prSet/>
      <dgm:spPr/>
      <dgm:t>
        <a:bodyPr/>
        <a:lstStyle/>
        <a:p>
          <a:endParaRPr lang="en-US"/>
        </a:p>
      </dgm:t>
    </dgm:pt>
    <dgm:pt modelId="{AD076563-4FDD-42B7-868B-2686395F15D2}" type="sibTrans" cxnId="{030C7A3D-DFF9-4971-8A18-F25FA32193D8}">
      <dgm:prSet/>
      <dgm:spPr/>
      <dgm:t>
        <a:bodyPr/>
        <a:lstStyle/>
        <a:p>
          <a:endParaRPr lang="en-US"/>
        </a:p>
      </dgm:t>
    </dgm:pt>
    <dgm:pt modelId="{32B21B2D-B6BD-4EE8-A839-E39C3920B511}">
      <dgm:prSet/>
      <dgm:spPr>
        <a:solidFill>
          <a:schemeClr val="accent2">
            <a:lumMod val="20000"/>
            <a:lumOff val="80000"/>
            <a:alpha val="90000"/>
          </a:schemeClr>
        </a:solidFill>
        <a:ln>
          <a:solidFill>
            <a:schemeClr val="tx1"/>
          </a:solidFill>
        </a:ln>
      </dgm:spPr>
      <dgm:t>
        <a:bodyPr/>
        <a:lstStyle/>
        <a:p>
          <a:pPr algn="just"/>
          <a:endParaRPr lang="en-US" dirty="0">
            <a:latin typeface="Arial" panose="020B0604020202020204" pitchFamily="34" charset="0"/>
            <a:cs typeface="Arial" panose="020B0604020202020204" pitchFamily="34" charset="0"/>
          </a:endParaRPr>
        </a:p>
      </dgm:t>
    </dgm:pt>
    <dgm:pt modelId="{A6CE9BBE-2FFA-4E3C-923A-EF1733979D62}" type="parTrans" cxnId="{960B27F6-92BA-4238-A00D-BA0DB1F322DA}">
      <dgm:prSet/>
      <dgm:spPr/>
      <dgm:t>
        <a:bodyPr/>
        <a:lstStyle/>
        <a:p>
          <a:endParaRPr lang="en-US"/>
        </a:p>
      </dgm:t>
    </dgm:pt>
    <dgm:pt modelId="{149EB1F1-24C0-4343-A067-6D3272099AB9}" type="sibTrans" cxnId="{960B27F6-92BA-4238-A00D-BA0DB1F322DA}">
      <dgm:prSet/>
      <dgm:spPr/>
      <dgm:t>
        <a:bodyPr/>
        <a:lstStyle/>
        <a:p>
          <a:endParaRPr lang="en-US"/>
        </a:p>
      </dgm:t>
    </dgm:pt>
    <dgm:pt modelId="{A10131E0-5714-4377-93DF-A92F0D0838B8}">
      <dgm:prSet/>
      <dgm:spPr>
        <a:solidFill>
          <a:schemeClr val="accent2">
            <a:lumMod val="20000"/>
            <a:lumOff val="80000"/>
            <a:alpha val="90000"/>
          </a:schemeClr>
        </a:solidFill>
        <a:ln>
          <a:solidFill>
            <a:schemeClr val="tx1"/>
          </a:solidFill>
        </a:ln>
      </dgm:spPr>
      <dgm:t>
        <a:bodyPr/>
        <a:lstStyle/>
        <a:p>
          <a:pPr algn="just"/>
          <a:endParaRPr lang="en-US" dirty="0">
            <a:latin typeface="Arial" panose="020B0604020202020204" pitchFamily="34" charset="0"/>
            <a:cs typeface="Arial" panose="020B0604020202020204" pitchFamily="34" charset="0"/>
          </a:endParaRPr>
        </a:p>
      </dgm:t>
    </dgm:pt>
    <dgm:pt modelId="{E09B2573-9CA1-4152-907E-35225D3F030C}" type="parTrans" cxnId="{4A07E9EE-EDA7-49F4-BBCF-F4A42882874C}">
      <dgm:prSet/>
      <dgm:spPr/>
      <dgm:t>
        <a:bodyPr/>
        <a:lstStyle/>
        <a:p>
          <a:endParaRPr lang="en-US"/>
        </a:p>
      </dgm:t>
    </dgm:pt>
    <dgm:pt modelId="{00711478-ECE3-414A-AD81-CE860BCBB33B}" type="sibTrans" cxnId="{4A07E9EE-EDA7-49F4-BBCF-F4A42882874C}">
      <dgm:prSet/>
      <dgm:spPr/>
      <dgm:t>
        <a:bodyPr/>
        <a:lstStyle/>
        <a:p>
          <a:endParaRPr lang="en-US"/>
        </a:p>
      </dgm:t>
    </dgm:pt>
    <dgm:pt modelId="{5B5546F1-C213-47E7-ABBD-DBA996FDA0F0}">
      <dgm:prSet/>
      <dgm:spPr>
        <a:solidFill>
          <a:schemeClr val="accent2">
            <a:lumMod val="20000"/>
            <a:lumOff val="80000"/>
            <a:alpha val="90000"/>
          </a:schemeClr>
        </a:solidFill>
        <a:ln>
          <a:solidFill>
            <a:schemeClr val="tx1"/>
          </a:solidFill>
        </a:ln>
      </dgm:spPr>
      <dgm:t>
        <a:bodyPr/>
        <a:lstStyle/>
        <a:p>
          <a:pPr algn="just"/>
          <a:endParaRPr lang="en-US" dirty="0">
            <a:latin typeface="Arial" panose="020B0604020202020204" pitchFamily="34" charset="0"/>
            <a:cs typeface="Arial" panose="020B0604020202020204" pitchFamily="34" charset="0"/>
          </a:endParaRPr>
        </a:p>
      </dgm:t>
    </dgm:pt>
    <dgm:pt modelId="{CACE3B59-305F-4600-B7E2-D20B94B65E29}" type="parTrans" cxnId="{9B03194B-54BF-4D47-9B27-1C7177CBD860}">
      <dgm:prSet/>
      <dgm:spPr/>
      <dgm:t>
        <a:bodyPr/>
        <a:lstStyle/>
        <a:p>
          <a:endParaRPr lang="en-US"/>
        </a:p>
      </dgm:t>
    </dgm:pt>
    <dgm:pt modelId="{3644AB63-EF6A-45B9-99D6-F0A957950300}" type="sibTrans" cxnId="{9B03194B-54BF-4D47-9B27-1C7177CBD860}">
      <dgm:prSet/>
      <dgm:spPr/>
      <dgm:t>
        <a:bodyPr/>
        <a:lstStyle/>
        <a:p>
          <a:endParaRPr lang="en-US"/>
        </a:p>
      </dgm:t>
    </dgm:pt>
    <dgm:pt modelId="{C5CD2A04-2E43-4F72-B8AF-08D3D53A0FA2}" type="pres">
      <dgm:prSet presAssocID="{F96CDE4A-F2EA-4007-AB51-E754AEB5FBAE}" presName="Name0" presStyleCnt="0">
        <dgm:presLayoutVars>
          <dgm:dir/>
          <dgm:animLvl val="lvl"/>
          <dgm:resizeHandles val="exact"/>
        </dgm:presLayoutVars>
      </dgm:prSet>
      <dgm:spPr/>
      <dgm:t>
        <a:bodyPr/>
        <a:lstStyle/>
        <a:p>
          <a:endParaRPr lang="en-US"/>
        </a:p>
      </dgm:t>
    </dgm:pt>
    <dgm:pt modelId="{78979696-4FAD-4892-8F41-CF8F451F5EA6}" type="pres">
      <dgm:prSet presAssocID="{2CB74488-08B2-4B65-A683-2E4DBB05226A}" presName="composite" presStyleCnt="0"/>
      <dgm:spPr/>
    </dgm:pt>
    <dgm:pt modelId="{CF554723-9347-4703-B138-69F37F263F17}" type="pres">
      <dgm:prSet presAssocID="{2CB74488-08B2-4B65-A683-2E4DBB05226A}" presName="parTx" presStyleLbl="alignNode1" presStyleIdx="0" presStyleCnt="2" custLinFactY="-55183" custLinFactNeighborY="-100000">
        <dgm:presLayoutVars>
          <dgm:chMax val="0"/>
          <dgm:chPref val="0"/>
          <dgm:bulletEnabled val="1"/>
        </dgm:presLayoutVars>
      </dgm:prSet>
      <dgm:spPr/>
      <dgm:t>
        <a:bodyPr/>
        <a:lstStyle/>
        <a:p>
          <a:endParaRPr lang="en-US"/>
        </a:p>
      </dgm:t>
    </dgm:pt>
    <dgm:pt modelId="{C94138B2-F0F1-4B49-B7E0-A37BA6C843F1}" type="pres">
      <dgm:prSet presAssocID="{2CB74488-08B2-4B65-A683-2E4DBB05226A}" presName="desTx" presStyleLbl="alignAccFollowNode1" presStyleIdx="0" presStyleCnt="2">
        <dgm:presLayoutVars>
          <dgm:bulletEnabled val="1"/>
        </dgm:presLayoutVars>
      </dgm:prSet>
      <dgm:spPr/>
      <dgm:t>
        <a:bodyPr/>
        <a:lstStyle/>
        <a:p>
          <a:endParaRPr lang="en-US"/>
        </a:p>
      </dgm:t>
    </dgm:pt>
    <dgm:pt modelId="{CC186FB6-33FE-4E6F-94C3-2A2415C83562}" type="pres">
      <dgm:prSet presAssocID="{735EC8BF-1CC3-4AA2-A2DD-3CC02436C6A0}" presName="space" presStyleCnt="0"/>
      <dgm:spPr/>
    </dgm:pt>
    <dgm:pt modelId="{ABABF30F-5769-4012-B4F7-64729C7C9864}" type="pres">
      <dgm:prSet presAssocID="{1FAEAF4B-41A6-46F6-B8B1-91919A63E5F2}" presName="composite" presStyleCnt="0"/>
      <dgm:spPr/>
    </dgm:pt>
    <dgm:pt modelId="{2C20335B-6E4F-4A89-B8E9-A6269B5ADCD5}" type="pres">
      <dgm:prSet presAssocID="{1FAEAF4B-41A6-46F6-B8B1-91919A63E5F2}" presName="parTx" presStyleLbl="alignNode1" presStyleIdx="1" presStyleCnt="2" custLinFactY="-55183" custLinFactNeighborX="620" custLinFactNeighborY="-100000">
        <dgm:presLayoutVars>
          <dgm:chMax val="0"/>
          <dgm:chPref val="0"/>
          <dgm:bulletEnabled val="1"/>
        </dgm:presLayoutVars>
      </dgm:prSet>
      <dgm:spPr/>
      <dgm:t>
        <a:bodyPr/>
        <a:lstStyle/>
        <a:p>
          <a:endParaRPr lang="en-US"/>
        </a:p>
      </dgm:t>
    </dgm:pt>
    <dgm:pt modelId="{6872A27A-30EF-4D61-965F-8232F79305AB}" type="pres">
      <dgm:prSet presAssocID="{1FAEAF4B-41A6-46F6-B8B1-91919A63E5F2}" presName="desTx" presStyleLbl="alignAccFollowNode1" presStyleIdx="1" presStyleCnt="2">
        <dgm:presLayoutVars>
          <dgm:bulletEnabled val="1"/>
        </dgm:presLayoutVars>
      </dgm:prSet>
      <dgm:spPr/>
      <dgm:t>
        <a:bodyPr/>
        <a:lstStyle/>
        <a:p>
          <a:endParaRPr lang="en-US"/>
        </a:p>
      </dgm:t>
    </dgm:pt>
  </dgm:ptLst>
  <dgm:cxnLst>
    <dgm:cxn modelId="{960B27F6-92BA-4238-A00D-BA0DB1F322DA}" srcId="{2CB74488-08B2-4B65-A683-2E4DBB05226A}" destId="{32B21B2D-B6BD-4EE8-A839-E39C3920B511}" srcOrd="3" destOrd="0" parTransId="{A6CE9BBE-2FFA-4E3C-923A-EF1733979D62}" sibTransId="{149EB1F1-24C0-4343-A067-6D3272099AB9}"/>
    <dgm:cxn modelId="{9B03194B-54BF-4D47-9B27-1C7177CBD860}" srcId="{2CB74488-08B2-4B65-A683-2E4DBB05226A}" destId="{5B5546F1-C213-47E7-ABBD-DBA996FDA0F0}" srcOrd="7" destOrd="0" parTransId="{CACE3B59-305F-4600-B7E2-D20B94B65E29}" sibTransId="{3644AB63-EF6A-45B9-99D6-F0A957950300}"/>
    <dgm:cxn modelId="{FF8D2C68-E397-4906-91F5-58B031422AB4}" type="presOf" srcId="{D858B4DC-3F42-4F8B-B3D0-3E474584CCAB}" destId="{C94138B2-F0F1-4B49-B7E0-A37BA6C843F1}" srcOrd="0" destOrd="2" presId="urn:microsoft.com/office/officeart/2005/8/layout/hList1"/>
    <dgm:cxn modelId="{5CCC736E-D7DA-4214-B29B-727643FDB734}" type="presOf" srcId="{121A1DC5-CE6B-4059-961C-0D5CF1B7BE5E}" destId="{C94138B2-F0F1-4B49-B7E0-A37BA6C843F1}" srcOrd="0" destOrd="8" presId="urn:microsoft.com/office/officeart/2005/8/layout/hList1"/>
    <dgm:cxn modelId="{AC523B35-82A5-48E3-AFAC-90938EC8619E}" srcId="{F96CDE4A-F2EA-4007-AB51-E754AEB5FBAE}" destId="{1FAEAF4B-41A6-46F6-B8B1-91919A63E5F2}" srcOrd="1" destOrd="0" parTransId="{9950400E-835B-4A17-830E-E33F311880A0}" sibTransId="{6CD2F76A-A3A5-4213-A82D-303904B0EA1E}"/>
    <dgm:cxn modelId="{7DA004F6-A499-4530-9285-A583DDFD2E9A}" srcId="{2CB74488-08B2-4B65-A683-2E4DBB05226A}" destId="{66D460F5-03A0-4A5D-964E-7108833667F0}" srcOrd="4" destOrd="0" parTransId="{E8A8013A-CC31-4DA7-A556-01DDF162E33A}" sibTransId="{E78BBB15-6429-480A-AA9C-127235C037DD}"/>
    <dgm:cxn modelId="{C8E28978-BE46-4AE6-94DC-9E0B964C82F2}" srcId="{1FAEAF4B-41A6-46F6-B8B1-91919A63E5F2}" destId="{9F3A87DD-6242-499E-941D-FBAB272640A0}" srcOrd="0" destOrd="0" parTransId="{68EDD6C1-E5FC-4D23-A14B-A52E8953F90E}" sibTransId="{AE2F8726-1EC1-4C2E-BD54-55245009FC5B}"/>
    <dgm:cxn modelId="{B7840BC2-50A2-4ED9-A90C-EADF0441FBB1}" type="presOf" srcId="{A10131E0-5714-4377-93DF-A92F0D0838B8}" destId="{C94138B2-F0F1-4B49-B7E0-A37BA6C843F1}" srcOrd="0" destOrd="5" presId="urn:microsoft.com/office/officeart/2005/8/layout/hList1"/>
    <dgm:cxn modelId="{132EA83A-2500-40A4-8B8C-87AF3D898FF8}" srcId="{2CB74488-08B2-4B65-A683-2E4DBB05226A}" destId="{D858B4DC-3F42-4F8B-B3D0-3E474584CCAB}" srcOrd="2" destOrd="0" parTransId="{6BFE1B66-0EB1-4D1B-857E-A6BCAE446B48}" sibTransId="{07CC8F23-933C-44FA-987D-141E6D33BB81}"/>
    <dgm:cxn modelId="{030C7A3D-DFF9-4971-8A18-F25FA32193D8}" srcId="{2CB74488-08B2-4B65-A683-2E4DBB05226A}" destId="{0BD4FABF-CF5C-4AFE-BBCD-6933E13943BE}" srcOrd="1" destOrd="0" parTransId="{8E0729A8-7491-4622-964B-E9CB3F54B5F6}" sibTransId="{AD076563-4FDD-42B7-868B-2686395F15D2}"/>
    <dgm:cxn modelId="{2332C817-528A-47F6-922F-BCA94378B5B4}" type="presOf" srcId="{1FAEAF4B-41A6-46F6-B8B1-91919A63E5F2}" destId="{2C20335B-6E4F-4A89-B8E9-A6269B5ADCD5}" srcOrd="0" destOrd="0" presId="urn:microsoft.com/office/officeart/2005/8/layout/hList1"/>
    <dgm:cxn modelId="{27A792AA-6247-40F8-93E7-6FD82661E222}" srcId="{2CB74488-08B2-4B65-A683-2E4DBB05226A}" destId="{121A1DC5-CE6B-4059-961C-0D5CF1B7BE5E}" srcOrd="8" destOrd="0" parTransId="{0B4A352D-43BF-43AB-A2F5-03BF3A8127FE}" sibTransId="{58B2C47A-8F9E-472F-B45E-2E6A9340B2F7}"/>
    <dgm:cxn modelId="{3940AC30-48E9-4C74-925A-D2D53636E2C2}" type="presOf" srcId="{5B5546F1-C213-47E7-ABBD-DBA996FDA0F0}" destId="{C94138B2-F0F1-4B49-B7E0-A37BA6C843F1}" srcOrd="0" destOrd="7" presId="urn:microsoft.com/office/officeart/2005/8/layout/hList1"/>
    <dgm:cxn modelId="{EA7FFB7B-8C98-4C89-8FBC-AD6455D108D9}" srcId="{2CB74488-08B2-4B65-A683-2E4DBB05226A}" destId="{1A61B393-72ED-4C4A-8080-605B7C6E6C45}" srcOrd="0" destOrd="0" parTransId="{9C81FB6A-7DDB-46F2-851F-F5EF535A45C9}" sibTransId="{AF4DF009-8E7C-426B-AE18-32104C68538D}"/>
    <dgm:cxn modelId="{B90CDF06-0BD4-4BBB-AB26-E419834EC8F8}" type="presOf" srcId="{2CB74488-08B2-4B65-A683-2E4DBB05226A}" destId="{CF554723-9347-4703-B138-69F37F263F17}" srcOrd="0" destOrd="0" presId="urn:microsoft.com/office/officeart/2005/8/layout/hList1"/>
    <dgm:cxn modelId="{4A8827E9-C53F-4313-BEF2-1EF0A11A3071}" type="presOf" srcId="{1A61B393-72ED-4C4A-8080-605B7C6E6C45}" destId="{C94138B2-F0F1-4B49-B7E0-A37BA6C843F1}" srcOrd="0" destOrd="0" presId="urn:microsoft.com/office/officeart/2005/8/layout/hList1"/>
    <dgm:cxn modelId="{57EFEBC0-2F31-4BC1-B4F6-8F9C6980730C}" type="presOf" srcId="{9F3A87DD-6242-499E-941D-FBAB272640A0}" destId="{6872A27A-30EF-4D61-965F-8232F79305AB}" srcOrd="0" destOrd="0" presId="urn:microsoft.com/office/officeart/2005/8/layout/hList1"/>
    <dgm:cxn modelId="{FFC3B665-E839-49FB-994E-4BB0E4C72373}" type="presOf" srcId="{66D460F5-03A0-4A5D-964E-7108833667F0}" destId="{C94138B2-F0F1-4B49-B7E0-A37BA6C843F1}" srcOrd="0" destOrd="4" presId="urn:microsoft.com/office/officeart/2005/8/layout/hList1"/>
    <dgm:cxn modelId="{4A07E9EE-EDA7-49F4-BBCF-F4A42882874C}" srcId="{2CB74488-08B2-4B65-A683-2E4DBB05226A}" destId="{A10131E0-5714-4377-93DF-A92F0D0838B8}" srcOrd="5" destOrd="0" parTransId="{E09B2573-9CA1-4152-907E-35225D3F030C}" sibTransId="{00711478-ECE3-414A-AD81-CE860BCBB33B}"/>
    <dgm:cxn modelId="{D5D2CB08-D8F8-48DE-929A-068FA1AF756D}" type="presOf" srcId="{9A1CCD15-DFE4-4CD6-8944-9F1AABED8CBF}" destId="{C94138B2-F0F1-4B49-B7E0-A37BA6C843F1}" srcOrd="0" destOrd="6" presId="urn:microsoft.com/office/officeart/2005/8/layout/hList1"/>
    <dgm:cxn modelId="{45D5E236-B17D-4095-9E7D-43EBDC6792B9}" srcId="{2CB74488-08B2-4B65-A683-2E4DBB05226A}" destId="{9A1CCD15-DFE4-4CD6-8944-9F1AABED8CBF}" srcOrd="6" destOrd="0" parTransId="{43021B04-47B8-4143-AD4F-BDF1D9885AF2}" sibTransId="{69CD5E46-F0B4-47AD-A63C-E49FECBB2D4F}"/>
    <dgm:cxn modelId="{321C5F50-5FE0-439E-990E-C77016F9DD39}" srcId="{F96CDE4A-F2EA-4007-AB51-E754AEB5FBAE}" destId="{2CB74488-08B2-4B65-A683-2E4DBB05226A}" srcOrd="0" destOrd="0" parTransId="{86423261-3D0B-4757-BAFC-45ACB34F9704}" sibTransId="{735EC8BF-1CC3-4AA2-A2DD-3CC02436C6A0}"/>
    <dgm:cxn modelId="{FE043B10-F040-44E8-A59A-BD6BE9133BF7}" type="presOf" srcId="{F96CDE4A-F2EA-4007-AB51-E754AEB5FBAE}" destId="{C5CD2A04-2E43-4F72-B8AF-08D3D53A0FA2}" srcOrd="0" destOrd="0" presId="urn:microsoft.com/office/officeart/2005/8/layout/hList1"/>
    <dgm:cxn modelId="{FC862E3E-E632-4962-BE13-768E3AE00B3A}" type="presOf" srcId="{32B21B2D-B6BD-4EE8-A839-E39C3920B511}" destId="{C94138B2-F0F1-4B49-B7E0-A37BA6C843F1}" srcOrd="0" destOrd="3" presId="urn:microsoft.com/office/officeart/2005/8/layout/hList1"/>
    <dgm:cxn modelId="{C05ED1C7-A8FB-4661-893A-2BAD31D080E4}" type="presOf" srcId="{0BD4FABF-CF5C-4AFE-BBCD-6933E13943BE}" destId="{C94138B2-F0F1-4B49-B7E0-A37BA6C843F1}" srcOrd="0" destOrd="1" presId="urn:microsoft.com/office/officeart/2005/8/layout/hList1"/>
    <dgm:cxn modelId="{A6308791-DBDE-48E9-ACF1-19E3D11B8DFA}" type="presParOf" srcId="{C5CD2A04-2E43-4F72-B8AF-08D3D53A0FA2}" destId="{78979696-4FAD-4892-8F41-CF8F451F5EA6}" srcOrd="0" destOrd="0" presId="urn:microsoft.com/office/officeart/2005/8/layout/hList1"/>
    <dgm:cxn modelId="{A0984794-BCC6-487D-8781-8FD3AE5AB75D}" type="presParOf" srcId="{78979696-4FAD-4892-8F41-CF8F451F5EA6}" destId="{CF554723-9347-4703-B138-69F37F263F17}" srcOrd="0" destOrd="0" presId="urn:microsoft.com/office/officeart/2005/8/layout/hList1"/>
    <dgm:cxn modelId="{1EFCD67D-4623-483E-A94D-5B06B58D33AE}" type="presParOf" srcId="{78979696-4FAD-4892-8F41-CF8F451F5EA6}" destId="{C94138B2-F0F1-4B49-B7E0-A37BA6C843F1}" srcOrd="1" destOrd="0" presId="urn:microsoft.com/office/officeart/2005/8/layout/hList1"/>
    <dgm:cxn modelId="{3F34311A-B9E6-4672-BE13-ED0B1787679D}" type="presParOf" srcId="{C5CD2A04-2E43-4F72-B8AF-08D3D53A0FA2}" destId="{CC186FB6-33FE-4E6F-94C3-2A2415C83562}" srcOrd="1" destOrd="0" presId="urn:microsoft.com/office/officeart/2005/8/layout/hList1"/>
    <dgm:cxn modelId="{BF7904A7-B58D-4DC4-AF76-375AC58F4E59}" type="presParOf" srcId="{C5CD2A04-2E43-4F72-B8AF-08D3D53A0FA2}" destId="{ABABF30F-5769-4012-B4F7-64729C7C9864}" srcOrd="2" destOrd="0" presId="urn:microsoft.com/office/officeart/2005/8/layout/hList1"/>
    <dgm:cxn modelId="{018D8850-C2EB-4148-9641-ED62A2A7ADA1}" type="presParOf" srcId="{ABABF30F-5769-4012-B4F7-64729C7C9864}" destId="{2C20335B-6E4F-4A89-B8E9-A6269B5ADCD5}" srcOrd="0" destOrd="0" presId="urn:microsoft.com/office/officeart/2005/8/layout/hList1"/>
    <dgm:cxn modelId="{29E4FA14-B64E-457C-B92C-937D442A88A6}" type="presParOf" srcId="{ABABF30F-5769-4012-B4F7-64729C7C9864}" destId="{6872A27A-30EF-4D61-965F-8232F79305A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A3AE25-C581-48B8-B6CC-904BD39D3750}">
      <dsp:nvSpPr>
        <dsp:cNvPr id="0" name=""/>
        <dsp:cNvSpPr/>
      </dsp:nvSpPr>
      <dsp:spPr>
        <a:xfrm>
          <a:off x="3538666" y="1696690"/>
          <a:ext cx="2194298" cy="1787266"/>
        </a:xfrm>
        <a:prstGeom prst="roundRect">
          <a:avLst/>
        </a:prstGeom>
        <a:solidFill>
          <a:schemeClr val="accent2">
            <a:lumMod val="40000"/>
            <a:lumOff val="6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977900">
            <a:lnSpc>
              <a:spcPct val="90000"/>
            </a:lnSpc>
            <a:spcBef>
              <a:spcPct val="0"/>
            </a:spcBef>
            <a:spcAft>
              <a:spcPct val="35000"/>
            </a:spcAft>
          </a:pPr>
          <a:r>
            <a:rPr lang="en-US" sz="2200" b="1" kern="1200" dirty="0" smtClean="0">
              <a:solidFill>
                <a:schemeClr val="tx1"/>
              </a:solidFill>
            </a:rPr>
            <a:t>Accounts needed to trade in securities market</a:t>
          </a:r>
          <a:endParaRPr lang="en-US" sz="2200" b="1" kern="1200" dirty="0">
            <a:solidFill>
              <a:schemeClr val="tx1"/>
            </a:solidFill>
          </a:endParaRPr>
        </a:p>
      </dsp:txBody>
      <dsp:txXfrm>
        <a:off x="3625913" y="1783937"/>
        <a:ext cx="2019804" cy="1612772"/>
      </dsp:txXfrm>
    </dsp:sp>
    <dsp:sp modelId="{84F2C3B0-898A-4EDA-9887-7C04C9CD7D19}">
      <dsp:nvSpPr>
        <dsp:cNvPr id="0" name=""/>
        <dsp:cNvSpPr/>
      </dsp:nvSpPr>
      <dsp:spPr>
        <a:xfrm rot="16096438">
          <a:off x="4513674" y="1604303"/>
          <a:ext cx="184857" cy="0"/>
        </a:xfrm>
        <a:custGeom>
          <a:avLst/>
          <a:gdLst/>
          <a:ahLst/>
          <a:cxnLst/>
          <a:rect l="0" t="0" r="0" b="0"/>
          <a:pathLst>
            <a:path>
              <a:moveTo>
                <a:pt x="0" y="0"/>
              </a:moveTo>
              <a:lnTo>
                <a:pt x="184857"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126AC9-66E8-4C5B-8EBB-306044B4D5D8}">
      <dsp:nvSpPr>
        <dsp:cNvPr id="0" name=""/>
        <dsp:cNvSpPr/>
      </dsp:nvSpPr>
      <dsp:spPr>
        <a:xfrm>
          <a:off x="1379744" y="3664"/>
          <a:ext cx="6401699" cy="1508251"/>
        </a:xfrm>
        <a:prstGeom prst="roundRect">
          <a:avLst/>
        </a:prstGeom>
        <a:solidFill>
          <a:schemeClr val="accent4">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933450">
            <a:lnSpc>
              <a:spcPct val="90000"/>
            </a:lnSpc>
            <a:spcBef>
              <a:spcPct val="0"/>
            </a:spcBef>
            <a:spcAft>
              <a:spcPct val="35000"/>
            </a:spcAft>
          </a:pPr>
          <a:r>
            <a:rPr lang="en-US" sz="2100" b="1" u="sng" kern="1200" dirty="0" smtClean="0"/>
            <a:t>Savings Bank Account</a:t>
          </a:r>
        </a:p>
        <a:p>
          <a:pPr lvl="0" algn="ctr" defTabSz="933450">
            <a:lnSpc>
              <a:spcPct val="90000"/>
            </a:lnSpc>
            <a:spcBef>
              <a:spcPct val="0"/>
            </a:spcBef>
            <a:spcAft>
              <a:spcPct val="35000"/>
            </a:spcAft>
          </a:pPr>
          <a:r>
            <a:rPr lang="en-US" sz="1900" kern="1200" dirty="0" smtClean="0"/>
            <a:t>- </a:t>
          </a:r>
          <a:r>
            <a:rPr lang="en-US" sz="1900" kern="1200" dirty="0" smtClean="0"/>
            <a:t>Savings </a:t>
          </a:r>
          <a:r>
            <a:rPr lang="en-US" sz="1800" kern="1200" dirty="0" smtClean="0"/>
            <a:t>Account </a:t>
          </a:r>
          <a:r>
            <a:rPr lang="en-US" sz="1800" kern="1200" dirty="0" smtClean="0"/>
            <a:t>can be in any bank</a:t>
          </a:r>
        </a:p>
        <a:p>
          <a:pPr lvl="0" algn="ctr" defTabSz="933450">
            <a:lnSpc>
              <a:spcPct val="90000"/>
            </a:lnSpc>
            <a:spcBef>
              <a:spcPct val="0"/>
            </a:spcBef>
            <a:spcAft>
              <a:spcPct val="35000"/>
            </a:spcAft>
          </a:pPr>
          <a:r>
            <a:rPr lang="en-US" sz="1800" kern="1200" dirty="0" smtClean="0"/>
            <a:t>- Transfer/ receipt of funds from buying/ selling of securities</a:t>
          </a:r>
          <a:endParaRPr lang="en-US" sz="1800" kern="1200" dirty="0"/>
        </a:p>
      </dsp:txBody>
      <dsp:txXfrm>
        <a:off x="1453371" y="77291"/>
        <a:ext cx="6254445" cy="1360997"/>
      </dsp:txXfrm>
    </dsp:sp>
    <dsp:sp modelId="{4602EA51-10FB-4286-968E-E1680AF847EC}">
      <dsp:nvSpPr>
        <dsp:cNvPr id="0" name=""/>
        <dsp:cNvSpPr/>
      </dsp:nvSpPr>
      <dsp:spPr>
        <a:xfrm rot="2138755">
          <a:off x="5701514" y="3474958"/>
          <a:ext cx="335714" cy="0"/>
        </a:xfrm>
        <a:custGeom>
          <a:avLst/>
          <a:gdLst/>
          <a:ahLst/>
          <a:cxnLst/>
          <a:rect l="0" t="0" r="0" b="0"/>
          <a:pathLst>
            <a:path>
              <a:moveTo>
                <a:pt x="0" y="0"/>
              </a:moveTo>
              <a:lnTo>
                <a:pt x="335714"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2E483A-5ECF-4677-AD15-28F8EB2F9E52}">
      <dsp:nvSpPr>
        <dsp:cNvPr id="0" name=""/>
        <dsp:cNvSpPr/>
      </dsp:nvSpPr>
      <dsp:spPr>
        <a:xfrm>
          <a:off x="5163245" y="3572781"/>
          <a:ext cx="4065054" cy="1706792"/>
        </a:xfrm>
        <a:prstGeom prst="roundRect">
          <a:avLst/>
        </a:prstGeom>
        <a:solidFill>
          <a:schemeClr val="accent4">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933450">
            <a:lnSpc>
              <a:spcPct val="90000"/>
            </a:lnSpc>
            <a:spcBef>
              <a:spcPct val="0"/>
            </a:spcBef>
            <a:spcAft>
              <a:spcPct val="35000"/>
            </a:spcAft>
          </a:pPr>
          <a:r>
            <a:rPr lang="en-US" sz="2100" b="1" u="sng" kern="1200" dirty="0" err="1" smtClean="0"/>
            <a:t>Demat</a:t>
          </a:r>
          <a:r>
            <a:rPr lang="en-US" sz="1700" b="1" u="sng" kern="1200" dirty="0" smtClean="0"/>
            <a:t> </a:t>
          </a:r>
          <a:r>
            <a:rPr lang="en-US" sz="2100" b="1" u="sng" kern="1200" dirty="0" smtClean="0"/>
            <a:t>Account</a:t>
          </a:r>
        </a:p>
        <a:p>
          <a:pPr lvl="0" algn="ctr" defTabSz="933450">
            <a:lnSpc>
              <a:spcPct val="90000"/>
            </a:lnSpc>
            <a:spcBef>
              <a:spcPct val="0"/>
            </a:spcBef>
            <a:spcAft>
              <a:spcPct val="35000"/>
            </a:spcAft>
          </a:pPr>
          <a:r>
            <a:rPr lang="en-US" sz="1800" kern="1200" dirty="0" smtClean="0"/>
            <a:t>- With a SEBI registered Depository Participant (DP)</a:t>
          </a:r>
        </a:p>
        <a:p>
          <a:pPr lvl="0" algn="ctr" defTabSz="933450">
            <a:lnSpc>
              <a:spcPct val="90000"/>
            </a:lnSpc>
            <a:spcBef>
              <a:spcPct val="0"/>
            </a:spcBef>
            <a:spcAft>
              <a:spcPct val="35000"/>
            </a:spcAft>
          </a:pPr>
          <a:r>
            <a:rPr lang="en-US" sz="1800" kern="1200" dirty="0" smtClean="0"/>
            <a:t>- To hold shares in </a:t>
          </a:r>
          <a:r>
            <a:rPr lang="en-US" sz="1800" kern="1200" dirty="0" err="1" smtClean="0"/>
            <a:t>Demat</a:t>
          </a:r>
          <a:r>
            <a:rPr lang="en-US" sz="1800" kern="1200" dirty="0" smtClean="0"/>
            <a:t> (electronic) mode</a:t>
          </a:r>
          <a:endParaRPr lang="en-US" sz="1800" kern="1200" dirty="0"/>
        </a:p>
      </dsp:txBody>
      <dsp:txXfrm>
        <a:off x="5246564" y="3656100"/>
        <a:ext cx="3898416" cy="1540154"/>
      </dsp:txXfrm>
    </dsp:sp>
    <dsp:sp modelId="{46F59582-D2BF-438E-80F1-B7ADFD8F4EB6}">
      <dsp:nvSpPr>
        <dsp:cNvPr id="0" name=""/>
        <dsp:cNvSpPr/>
      </dsp:nvSpPr>
      <dsp:spPr>
        <a:xfrm rot="8726323">
          <a:off x="3204532" y="3450049"/>
          <a:ext cx="366471" cy="0"/>
        </a:xfrm>
        <a:custGeom>
          <a:avLst/>
          <a:gdLst/>
          <a:ahLst/>
          <a:cxnLst/>
          <a:rect l="0" t="0" r="0" b="0"/>
          <a:pathLst>
            <a:path>
              <a:moveTo>
                <a:pt x="0" y="0"/>
              </a:moveTo>
              <a:lnTo>
                <a:pt x="366471"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123D1C-02CF-4253-A090-DF98008C54B2}">
      <dsp:nvSpPr>
        <dsp:cNvPr id="0" name=""/>
        <dsp:cNvSpPr/>
      </dsp:nvSpPr>
      <dsp:spPr>
        <a:xfrm>
          <a:off x="0" y="3553996"/>
          <a:ext cx="3930831" cy="1751700"/>
        </a:xfrm>
        <a:prstGeom prst="roundRect">
          <a:avLst/>
        </a:prstGeom>
        <a:solidFill>
          <a:schemeClr val="accent4">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933450">
            <a:lnSpc>
              <a:spcPct val="90000"/>
            </a:lnSpc>
            <a:spcBef>
              <a:spcPct val="0"/>
            </a:spcBef>
            <a:spcAft>
              <a:spcPct val="35000"/>
            </a:spcAft>
          </a:pPr>
          <a:r>
            <a:rPr lang="en-US" sz="2100" b="1" u="sng" kern="1200" dirty="0" smtClean="0"/>
            <a:t>Trading Account</a:t>
          </a:r>
        </a:p>
        <a:p>
          <a:pPr lvl="0" algn="ctr" defTabSz="933450">
            <a:lnSpc>
              <a:spcPct val="90000"/>
            </a:lnSpc>
            <a:spcBef>
              <a:spcPct val="0"/>
            </a:spcBef>
            <a:spcAft>
              <a:spcPct val="35000"/>
            </a:spcAft>
          </a:pPr>
          <a:r>
            <a:rPr lang="en-US" sz="2100" kern="1200" dirty="0" smtClean="0"/>
            <a:t>- </a:t>
          </a:r>
          <a:r>
            <a:rPr lang="en-US" sz="1800" kern="1200" dirty="0" smtClean="0"/>
            <a:t>With SEBI registered Stock Broker( Trading Member/ TM)</a:t>
          </a:r>
        </a:p>
        <a:p>
          <a:pPr lvl="0" algn="ctr" defTabSz="933450">
            <a:lnSpc>
              <a:spcPct val="90000"/>
            </a:lnSpc>
            <a:spcBef>
              <a:spcPct val="0"/>
            </a:spcBef>
            <a:spcAft>
              <a:spcPct val="35000"/>
            </a:spcAft>
          </a:pPr>
          <a:r>
            <a:rPr lang="en-US" sz="1800" kern="1200" dirty="0" smtClean="0"/>
            <a:t>- To buy/ sell securities</a:t>
          </a:r>
          <a:endParaRPr lang="en-US" sz="1800" kern="1200" dirty="0"/>
        </a:p>
      </dsp:txBody>
      <dsp:txXfrm>
        <a:off x="85511" y="3639507"/>
        <a:ext cx="3759809" cy="15806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43E3D2-DD9C-4B97-B72D-A27D86540366}">
      <dsp:nvSpPr>
        <dsp:cNvPr id="0" name=""/>
        <dsp:cNvSpPr/>
      </dsp:nvSpPr>
      <dsp:spPr>
        <a:xfrm>
          <a:off x="0" y="0"/>
          <a:ext cx="6869886" cy="877084"/>
        </a:xfrm>
        <a:prstGeom prst="roundRect">
          <a:avLst>
            <a:gd name="adj" fmla="val 10000"/>
          </a:avLst>
        </a:prstGeom>
        <a:solidFill>
          <a:schemeClr val="accent4">
            <a:lumMod val="40000"/>
            <a:lumOff val="6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just" defTabSz="755650">
            <a:lnSpc>
              <a:spcPct val="90000"/>
            </a:lnSpc>
            <a:spcBef>
              <a:spcPct val="0"/>
            </a:spcBef>
            <a:spcAft>
              <a:spcPct val="35000"/>
            </a:spcAft>
          </a:pPr>
          <a:r>
            <a:rPr lang="en-US" sz="1700" b="1" kern="1200" dirty="0" smtClean="0">
              <a:solidFill>
                <a:schemeClr val="tx1"/>
              </a:solidFill>
            </a:rPr>
            <a:t>Fill the account opening details/ form online in the Stock Broker’s website.</a:t>
          </a:r>
        </a:p>
      </dsp:txBody>
      <dsp:txXfrm>
        <a:off x="25689" y="25689"/>
        <a:ext cx="5820825" cy="825706"/>
      </dsp:txXfrm>
    </dsp:sp>
    <dsp:sp modelId="{2F33DA68-3139-4295-9362-B040DB976BA5}">
      <dsp:nvSpPr>
        <dsp:cNvPr id="0" name=""/>
        <dsp:cNvSpPr/>
      </dsp:nvSpPr>
      <dsp:spPr>
        <a:xfrm>
          <a:off x="513011" y="998901"/>
          <a:ext cx="6869886" cy="877084"/>
        </a:xfrm>
        <a:prstGeom prst="roundRect">
          <a:avLst>
            <a:gd name="adj" fmla="val 10000"/>
          </a:avLst>
        </a:prstGeom>
        <a:solidFill>
          <a:schemeClr val="accent4">
            <a:lumMod val="40000"/>
            <a:lumOff val="6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just" defTabSz="755650">
            <a:lnSpc>
              <a:spcPct val="90000"/>
            </a:lnSpc>
            <a:spcBef>
              <a:spcPct val="0"/>
            </a:spcBef>
            <a:spcAft>
              <a:spcPct val="35000"/>
            </a:spcAft>
          </a:pPr>
          <a:r>
            <a:rPr lang="en-US" sz="1700" b="1" kern="1200" dirty="0" smtClean="0">
              <a:solidFill>
                <a:schemeClr val="tx1"/>
              </a:solidFill>
              <a:latin typeface="Arial" panose="020B0604020202020204" pitchFamily="34" charset="0"/>
              <a:cs typeface="Arial" panose="020B0604020202020204" pitchFamily="34" charset="0"/>
            </a:rPr>
            <a:t>Submit scanned images of the mandatory documents</a:t>
          </a:r>
          <a:r>
            <a:rPr lang="en-US" sz="1700" b="1" kern="1200" dirty="0" smtClean="0">
              <a:solidFill>
                <a:schemeClr val="tx1"/>
              </a:solidFill>
              <a:latin typeface="Arial" panose="020B0604020202020204" pitchFamily="34" charset="0"/>
              <a:cs typeface="Arial" panose="020B0604020202020204" pitchFamily="34" charset="0"/>
            </a:rPr>
            <a:t>/ POA </a:t>
          </a:r>
          <a:r>
            <a:rPr lang="en-US" sz="1700" b="1" kern="1200" dirty="0" smtClean="0">
              <a:solidFill>
                <a:schemeClr val="tx1"/>
              </a:solidFill>
              <a:latin typeface="Arial" panose="020B0604020202020204" pitchFamily="34" charset="0"/>
              <a:cs typeface="Arial" panose="020B0604020202020204" pitchFamily="34" charset="0"/>
            </a:rPr>
            <a:t>(Proof of address) / POI(Proof of Identity).</a:t>
          </a:r>
          <a:endParaRPr lang="en-US" sz="1700" b="1" kern="1200" dirty="0">
            <a:solidFill>
              <a:schemeClr val="tx1"/>
            </a:solidFill>
          </a:endParaRPr>
        </a:p>
      </dsp:txBody>
      <dsp:txXfrm>
        <a:off x="538700" y="1024590"/>
        <a:ext cx="5735393" cy="825706"/>
      </dsp:txXfrm>
    </dsp:sp>
    <dsp:sp modelId="{36C50838-C056-414C-9784-7157967A205C}">
      <dsp:nvSpPr>
        <dsp:cNvPr id="0" name=""/>
        <dsp:cNvSpPr/>
      </dsp:nvSpPr>
      <dsp:spPr>
        <a:xfrm>
          <a:off x="1026022" y="1997802"/>
          <a:ext cx="6869886" cy="877084"/>
        </a:xfrm>
        <a:prstGeom prst="roundRect">
          <a:avLst>
            <a:gd name="adj" fmla="val 10000"/>
          </a:avLst>
        </a:prstGeom>
        <a:solidFill>
          <a:schemeClr val="accent4">
            <a:lumMod val="40000"/>
            <a:lumOff val="6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just" defTabSz="755650">
            <a:lnSpc>
              <a:spcPct val="90000"/>
            </a:lnSpc>
            <a:spcBef>
              <a:spcPct val="0"/>
            </a:spcBef>
            <a:spcAft>
              <a:spcPct val="35000"/>
            </a:spcAft>
          </a:pPr>
          <a:r>
            <a:rPr lang="en-US" sz="1700" b="1" kern="1200" dirty="0" smtClean="0">
              <a:solidFill>
                <a:schemeClr val="tx1"/>
              </a:solidFill>
              <a:latin typeface="Arial" panose="020B0604020202020204" pitchFamily="34" charset="0"/>
              <a:cs typeface="Arial" panose="020B0604020202020204" pitchFamily="34" charset="0"/>
            </a:rPr>
            <a:t>Complete IPV (In Person Verification) process over video call.</a:t>
          </a:r>
          <a:endParaRPr lang="en-US" sz="1700" b="1" kern="1200" dirty="0">
            <a:solidFill>
              <a:schemeClr val="tx1"/>
            </a:solidFill>
          </a:endParaRPr>
        </a:p>
      </dsp:txBody>
      <dsp:txXfrm>
        <a:off x="1051711" y="2023491"/>
        <a:ext cx="5735393" cy="825706"/>
      </dsp:txXfrm>
    </dsp:sp>
    <dsp:sp modelId="{D331766E-9BA9-4213-BFB1-07000CA1FBC1}">
      <dsp:nvSpPr>
        <dsp:cNvPr id="0" name=""/>
        <dsp:cNvSpPr/>
      </dsp:nvSpPr>
      <dsp:spPr>
        <a:xfrm>
          <a:off x="1539033" y="2996703"/>
          <a:ext cx="6869886" cy="877084"/>
        </a:xfrm>
        <a:prstGeom prst="roundRect">
          <a:avLst>
            <a:gd name="adj" fmla="val 10000"/>
          </a:avLst>
        </a:prstGeom>
        <a:solidFill>
          <a:schemeClr val="accent4">
            <a:lumMod val="40000"/>
            <a:lumOff val="6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just" defTabSz="755650">
            <a:lnSpc>
              <a:spcPct val="90000"/>
            </a:lnSpc>
            <a:spcBef>
              <a:spcPct val="0"/>
            </a:spcBef>
            <a:spcAft>
              <a:spcPct val="35000"/>
            </a:spcAft>
          </a:pPr>
          <a:r>
            <a:rPr lang="en-US" sz="1700" b="1" kern="1200" dirty="0" smtClean="0">
              <a:solidFill>
                <a:schemeClr val="tx1"/>
              </a:solidFill>
              <a:latin typeface="Arial" panose="020B0604020202020204" pitchFamily="34" charset="0"/>
              <a:cs typeface="Arial" panose="020B0604020202020204" pitchFamily="34" charset="0"/>
            </a:rPr>
            <a:t>Digitally Sign the document.</a:t>
          </a:r>
          <a:endParaRPr lang="en-IN" sz="1700" b="1" kern="1200" dirty="0">
            <a:solidFill>
              <a:schemeClr val="tx1"/>
            </a:solidFill>
          </a:endParaRPr>
        </a:p>
      </dsp:txBody>
      <dsp:txXfrm>
        <a:off x="1564722" y="3022392"/>
        <a:ext cx="5735393" cy="825706"/>
      </dsp:txXfrm>
    </dsp:sp>
    <dsp:sp modelId="{95136198-D278-4A22-A38F-CF05EC899B58}">
      <dsp:nvSpPr>
        <dsp:cNvPr id="0" name=""/>
        <dsp:cNvSpPr/>
      </dsp:nvSpPr>
      <dsp:spPr>
        <a:xfrm>
          <a:off x="2052044" y="3995604"/>
          <a:ext cx="6869886" cy="877084"/>
        </a:xfrm>
        <a:prstGeom prst="roundRect">
          <a:avLst>
            <a:gd name="adj" fmla="val 10000"/>
          </a:avLst>
        </a:prstGeom>
        <a:solidFill>
          <a:schemeClr val="accent4">
            <a:lumMod val="40000"/>
            <a:lumOff val="6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just" defTabSz="755650">
            <a:lnSpc>
              <a:spcPct val="90000"/>
            </a:lnSpc>
            <a:spcBef>
              <a:spcPct val="0"/>
            </a:spcBef>
            <a:spcAft>
              <a:spcPct val="35000"/>
            </a:spcAft>
          </a:pPr>
          <a:r>
            <a:rPr lang="en-US" sz="1700" b="1" kern="1200" dirty="0" smtClean="0">
              <a:solidFill>
                <a:schemeClr val="tx1"/>
              </a:solidFill>
              <a:latin typeface="Arial" panose="020B0604020202020204" pitchFamily="34" charset="0"/>
              <a:cs typeface="Arial" panose="020B0604020202020204" pitchFamily="34" charset="0"/>
            </a:rPr>
            <a:t>Account gets activated.</a:t>
          </a:r>
          <a:endParaRPr lang="en-IN" sz="1700" b="1" kern="1200" dirty="0">
            <a:solidFill>
              <a:schemeClr val="tx1"/>
            </a:solidFill>
          </a:endParaRPr>
        </a:p>
      </dsp:txBody>
      <dsp:txXfrm>
        <a:off x="2077733" y="4021293"/>
        <a:ext cx="5735393" cy="825706"/>
      </dsp:txXfrm>
    </dsp:sp>
    <dsp:sp modelId="{E09AE2E3-F15B-4097-826D-54CF6AA61FE3}">
      <dsp:nvSpPr>
        <dsp:cNvPr id="0" name=""/>
        <dsp:cNvSpPr/>
      </dsp:nvSpPr>
      <dsp:spPr>
        <a:xfrm>
          <a:off x="6299782" y="640758"/>
          <a:ext cx="570104" cy="570104"/>
        </a:xfrm>
        <a:prstGeom prst="downArrow">
          <a:avLst>
            <a:gd name="adj1" fmla="val 55000"/>
            <a:gd name="adj2" fmla="val 45000"/>
          </a:avLst>
        </a:prstGeom>
        <a:solidFill>
          <a:schemeClr val="tx1">
            <a:alpha val="90000"/>
          </a:schemeClr>
        </a:solid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just" defTabSz="1200150">
            <a:lnSpc>
              <a:spcPct val="90000"/>
            </a:lnSpc>
            <a:spcBef>
              <a:spcPct val="0"/>
            </a:spcBef>
            <a:spcAft>
              <a:spcPct val="35000"/>
            </a:spcAft>
          </a:pPr>
          <a:endParaRPr lang="en-US" sz="2700" kern="1200"/>
        </a:p>
      </dsp:txBody>
      <dsp:txXfrm>
        <a:off x="6428055" y="640758"/>
        <a:ext cx="313558" cy="429003"/>
      </dsp:txXfrm>
    </dsp:sp>
    <dsp:sp modelId="{9428DE5E-37DC-4467-8200-0856965EA822}">
      <dsp:nvSpPr>
        <dsp:cNvPr id="0" name=""/>
        <dsp:cNvSpPr/>
      </dsp:nvSpPr>
      <dsp:spPr>
        <a:xfrm>
          <a:off x="6812793" y="1639659"/>
          <a:ext cx="570104" cy="570104"/>
        </a:xfrm>
        <a:prstGeom prst="downArrow">
          <a:avLst>
            <a:gd name="adj1" fmla="val 55000"/>
            <a:gd name="adj2" fmla="val 45000"/>
          </a:avLst>
        </a:prstGeom>
        <a:solidFill>
          <a:schemeClr val="tx1">
            <a:alpha val="90000"/>
          </a:schemeClr>
        </a:solid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just" defTabSz="1200150">
            <a:lnSpc>
              <a:spcPct val="90000"/>
            </a:lnSpc>
            <a:spcBef>
              <a:spcPct val="0"/>
            </a:spcBef>
            <a:spcAft>
              <a:spcPct val="35000"/>
            </a:spcAft>
          </a:pPr>
          <a:endParaRPr lang="en-US" sz="2700" kern="1200"/>
        </a:p>
      </dsp:txBody>
      <dsp:txXfrm>
        <a:off x="6941066" y="1639659"/>
        <a:ext cx="313558" cy="429003"/>
      </dsp:txXfrm>
    </dsp:sp>
    <dsp:sp modelId="{E7589477-5194-404B-8A1D-8C0CDCD1B725}">
      <dsp:nvSpPr>
        <dsp:cNvPr id="0" name=""/>
        <dsp:cNvSpPr/>
      </dsp:nvSpPr>
      <dsp:spPr>
        <a:xfrm>
          <a:off x="7325804" y="2623943"/>
          <a:ext cx="570104" cy="570104"/>
        </a:xfrm>
        <a:prstGeom prst="downArrow">
          <a:avLst>
            <a:gd name="adj1" fmla="val 55000"/>
            <a:gd name="adj2" fmla="val 45000"/>
          </a:avLst>
        </a:prstGeom>
        <a:solidFill>
          <a:schemeClr val="tx1">
            <a:alpha val="90000"/>
          </a:schemeClr>
        </a:solid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just" defTabSz="1200150">
            <a:lnSpc>
              <a:spcPct val="90000"/>
            </a:lnSpc>
            <a:spcBef>
              <a:spcPct val="0"/>
            </a:spcBef>
            <a:spcAft>
              <a:spcPct val="35000"/>
            </a:spcAft>
          </a:pPr>
          <a:endParaRPr lang="en-US" sz="2700" kern="1200"/>
        </a:p>
      </dsp:txBody>
      <dsp:txXfrm>
        <a:off x="7454077" y="2623943"/>
        <a:ext cx="313558" cy="429003"/>
      </dsp:txXfrm>
    </dsp:sp>
    <dsp:sp modelId="{09E6E77E-13D2-4ED2-98E5-B29F16A27062}">
      <dsp:nvSpPr>
        <dsp:cNvPr id="0" name=""/>
        <dsp:cNvSpPr/>
      </dsp:nvSpPr>
      <dsp:spPr>
        <a:xfrm>
          <a:off x="7838815" y="3632589"/>
          <a:ext cx="570104" cy="570104"/>
        </a:xfrm>
        <a:prstGeom prst="downArrow">
          <a:avLst>
            <a:gd name="adj1" fmla="val 55000"/>
            <a:gd name="adj2" fmla="val 45000"/>
          </a:avLst>
        </a:prstGeom>
        <a:solidFill>
          <a:schemeClr val="tx1">
            <a:alpha val="90000"/>
          </a:schemeClr>
        </a:solid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just" defTabSz="1200150">
            <a:lnSpc>
              <a:spcPct val="90000"/>
            </a:lnSpc>
            <a:spcBef>
              <a:spcPct val="0"/>
            </a:spcBef>
            <a:spcAft>
              <a:spcPct val="35000"/>
            </a:spcAft>
          </a:pPr>
          <a:endParaRPr lang="en-US" sz="2700" kern="1200"/>
        </a:p>
      </dsp:txBody>
      <dsp:txXfrm>
        <a:off x="7967088" y="3632589"/>
        <a:ext cx="313558" cy="4290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3FA0AD-FF68-412F-AA1B-EA02D8DFFC82}">
      <dsp:nvSpPr>
        <dsp:cNvPr id="0" name=""/>
        <dsp:cNvSpPr/>
      </dsp:nvSpPr>
      <dsp:spPr>
        <a:xfrm>
          <a:off x="3599129" y="1643490"/>
          <a:ext cx="2088947" cy="1807024"/>
        </a:xfrm>
        <a:prstGeom prst="hexagon">
          <a:avLst>
            <a:gd name="adj" fmla="val 28570"/>
            <a:gd name="vf" fmla="val 115470"/>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IN" sz="2400" b="1" u="sng" kern="1200" dirty="0" smtClean="0">
              <a:solidFill>
                <a:schemeClr val="tx1"/>
              </a:solidFill>
              <a:latin typeface="Arial" panose="020B0604020202020204" pitchFamily="34" charset="0"/>
              <a:cs typeface="Arial" panose="020B0604020202020204" pitchFamily="34" charset="0"/>
            </a:rPr>
            <a:t>Benefits of </a:t>
          </a:r>
          <a:r>
            <a:rPr lang="en-IN" sz="2400" b="1" u="sng" kern="1200" dirty="0" smtClean="0">
              <a:solidFill>
                <a:schemeClr val="tx1"/>
              </a:solidFill>
              <a:latin typeface="Arial" panose="020B0604020202020204" pitchFamily="34" charset="0"/>
              <a:cs typeface="Arial" panose="020B0604020202020204" pitchFamily="34" charset="0"/>
            </a:rPr>
            <a:t>e-KYC</a:t>
          </a:r>
          <a:endParaRPr lang="en-US" sz="2400" u="sng" kern="1200" dirty="0">
            <a:solidFill>
              <a:schemeClr val="tx1"/>
            </a:solidFill>
          </a:endParaRPr>
        </a:p>
      </dsp:txBody>
      <dsp:txXfrm>
        <a:off x="3945297" y="1942939"/>
        <a:ext cx="1396611" cy="1208126"/>
      </dsp:txXfrm>
    </dsp:sp>
    <dsp:sp modelId="{7F8D3616-EA2C-48F8-9824-0B10A9E4998A}">
      <dsp:nvSpPr>
        <dsp:cNvPr id="0" name=""/>
        <dsp:cNvSpPr/>
      </dsp:nvSpPr>
      <dsp:spPr>
        <a:xfrm>
          <a:off x="4907211" y="778951"/>
          <a:ext cx="788153" cy="67909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F1838E-DB08-4FC1-8BDA-21297568230F}">
      <dsp:nvSpPr>
        <dsp:cNvPr id="0" name=""/>
        <dsp:cNvSpPr/>
      </dsp:nvSpPr>
      <dsp:spPr>
        <a:xfrm>
          <a:off x="3791551" y="0"/>
          <a:ext cx="1711877" cy="1480975"/>
        </a:xfrm>
        <a:prstGeom prst="hexagon">
          <a:avLst>
            <a:gd name="adj" fmla="val 28570"/>
            <a:gd name="vf" fmla="val 115470"/>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IN" sz="1600" kern="1200" dirty="0" smtClean="0">
              <a:solidFill>
                <a:schemeClr val="tx1"/>
              </a:solidFill>
              <a:latin typeface="Arial" panose="020B0604020202020204" pitchFamily="34" charset="0"/>
              <a:cs typeface="Arial" panose="020B0604020202020204" pitchFamily="34" charset="0"/>
            </a:rPr>
            <a:t>No need to visit the Stock Broker’s office </a:t>
          </a:r>
          <a:endParaRPr lang="en-US" sz="1600" kern="1200" dirty="0">
            <a:solidFill>
              <a:schemeClr val="tx1"/>
            </a:solidFill>
          </a:endParaRPr>
        </a:p>
      </dsp:txBody>
      <dsp:txXfrm>
        <a:off x="4075246" y="245429"/>
        <a:ext cx="1144487" cy="990117"/>
      </dsp:txXfrm>
    </dsp:sp>
    <dsp:sp modelId="{839DAB23-9C43-4F8C-B180-47F4CC7F3278}">
      <dsp:nvSpPr>
        <dsp:cNvPr id="0" name=""/>
        <dsp:cNvSpPr/>
      </dsp:nvSpPr>
      <dsp:spPr>
        <a:xfrm>
          <a:off x="5827048" y="2048504"/>
          <a:ext cx="788153" cy="67909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4D656E-814A-4E73-82D5-E854EE2E07C0}">
      <dsp:nvSpPr>
        <dsp:cNvPr id="0" name=""/>
        <dsp:cNvSpPr/>
      </dsp:nvSpPr>
      <dsp:spPr>
        <a:xfrm>
          <a:off x="5361542" y="910899"/>
          <a:ext cx="1711877" cy="1480975"/>
        </a:xfrm>
        <a:prstGeom prst="hexagon">
          <a:avLst>
            <a:gd name="adj" fmla="val 28570"/>
            <a:gd name="vf" fmla="val 115470"/>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Convenient Registration and Paperless Process</a:t>
          </a:r>
          <a:endParaRPr lang="en-US" sz="1600" kern="1200" dirty="0">
            <a:solidFill>
              <a:schemeClr val="tx1"/>
            </a:solidFill>
          </a:endParaRPr>
        </a:p>
      </dsp:txBody>
      <dsp:txXfrm>
        <a:off x="5645237" y="1156328"/>
        <a:ext cx="1144487" cy="990117"/>
      </dsp:txXfrm>
    </dsp:sp>
    <dsp:sp modelId="{0FCA80AA-E23E-4D05-9894-DBBBA1FBDD0D}">
      <dsp:nvSpPr>
        <dsp:cNvPr id="0" name=""/>
        <dsp:cNvSpPr/>
      </dsp:nvSpPr>
      <dsp:spPr>
        <a:xfrm>
          <a:off x="5188070" y="3481590"/>
          <a:ext cx="788153" cy="67909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0ED36F-EBB3-4385-A1F1-6B0665BC190C}">
      <dsp:nvSpPr>
        <dsp:cNvPr id="0" name=""/>
        <dsp:cNvSpPr/>
      </dsp:nvSpPr>
      <dsp:spPr>
        <a:xfrm>
          <a:off x="5361542" y="2701620"/>
          <a:ext cx="1711877" cy="1480975"/>
        </a:xfrm>
        <a:prstGeom prst="hexagon">
          <a:avLst>
            <a:gd name="adj" fmla="val 28570"/>
            <a:gd name="vf" fmla="val 115470"/>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Easy Retrieval of KYC Documents</a:t>
          </a:r>
          <a:endParaRPr lang="en-US" sz="1400" kern="1200" dirty="0">
            <a:solidFill>
              <a:schemeClr val="tx1"/>
            </a:solidFill>
          </a:endParaRPr>
        </a:p>
      </dsp:txBody>
      <dsp:txXfrm>
        <a:off x="5645237" y="2947049"/>
        <a:ext cx="1144487" cy="990117"/>
      </dsp:txXfrm>
    </dsp:sp>
    <dsp:sp modelId="{58ED5988-B916-4246-8952-BA2AA3273FA9}">
      <dsp:nvSpPr>
        <dsp:cNvPr id="0" name=""/>
        <dsp:cNvSpPr/>
      </dsp:nvSpPr>
      <dsp:spPr>
        <a:xfrm>
          <a:off x="3603016" y="3630350"/>
          <a:ext cx="788153" cy="67909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76D7A8-5891-4EA7-B5D7-B78CC3506676}">
      <dsp:nvSpPr>
        <dsp:cNvPr id="0" name=""/>
        <dsp:cNvSpPr/>
      </dsp:nvSpPr>
      <dsp:spPr>
        <a:xfrm>
          <a:off x="3664889" y="3613538"/>
          <a:ext cx="1965201" cy="1480975"/>
        </a:xfrm>
        <a:prstGeom prst="hexagon">
          <a:avLst>
            <a:gd name="adj" fmla="val 28570"/>
            <a:gd name="vf" fmla="val 115470"/>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Digital Authentication</a:t>
          </a:r>
          <a:endParaRPr lang="en-US" sz="1600" kern="1200" dirty="0">
            <a:solidFill>
              <a:schemeClr val="tx1"/>
            </a:solidFill>
          </a:endParaRPr>
        </a:p>
      </dsp:txBody>
      <dsp:txXfrm>
        <a:off x="3969694" y="3843239"/>
        <a:ext cx="1355591" cy="1021573"/>
      </dsp:txXfrm>
    </dsp:sp>
    <dsp:sp modelId="{6741EB28-83F2-4BE7-A9A3-63154E406730}">
      <dsp:nvSpPr>
        <dsp:cNvPr id="0" name=""/>
        <dsp:cNvSpPr/>
      </dsp:nvSpPr>
      <dsp:spPr>
        <a:xfrm>
          <a:off x="2668116" y="2361307"/>
          <a:ext cx="788153" cy="67909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E4C11E-78D2-4F8A-9E74-79E242727617}">
      <dsp:nvSpPr>
        <dsp:cNvPr id="0" name=""/>
        <dsp:cNvSpPr/>
      </dsp:nvSpPr>
      <dsp:spPr>
        <a:xfrm>
          <a:off x="2214272" y="2702639"/>
          <a:ext cx="1711877" cy="1480975"/>
        </a:xfrm>
        <a:prstGeom prst="hexagon">
          <a:avLst>
            <a:gd name="adj" fmla="val 28570"/>
            <a:gd name="vf" fmla="val 115470"/>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Quickly start investing</a:t>
          </a:r>
          <a:endParaRPr lang="en-US" sz="1800" kern="1200" dirty="0">
            <a:solidFill>
              <a:schemeClr val="tx1"/>
            </a:solidFill>
          </a:endParaRPr>
        </a:p>
      </dsp:txBody>
      <dsp:txXfrm>
        <a:off x="2497967" y="2948068"/>
        <a:ext cx="1144487" cy="990117"/>
      </dsp:txXfrm>
    </dsp:sp>
    <dsp:sp modelId="{3A82D0E1-8D29-4AA4-AD9E-CFCB18C4CEE0}">
      <dsp:nvSpPr>
        <dsp:cNvPr id="0" name=""/>
        <dsp:cNvSpPr/>
      </dsp:nvSpPr>
      <dsp:spPr>
        <a:xfrm>
          <a:off x="2214272" y="908861"/>
          <a:ext cx="1711877" cy="1480975"/>
        </a:xfrm>
        <a:prstGeom prst="hexagon">
          <a:avLst>
            <a:gd name="adj" fmla="val 28570"/>
            <a:gd name="vf" fmla="val 115470"/>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Time Saving</a:t>
          </a:r>
          <a:endParaRPr lang="en-US" sz="1800" kern="1200" dirty="0">
            <a:solidFill>
              <a:schemeClr val="tx1"/>
            </a:solidFill>
          </a:endParaRPr>
        </a:p>
      </dsp:txBody>
      <dsp:txXfrm>
        <a:off x="2497967" y="1154290"/>
        <a:ext cx="1144487" cy="99011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92F519-F8DE-41C6-955B-813B783020F9}">
      <dsp:nvSpPr>
        <dsp:cNvPr id="0" name=""/>
        <dsp:cNvSpPr/>
      </dsp:nvSpPr>
      <dsp:spPr>
        <a:xfrm>
          <a:off x="2610" y="56321"/>
          <a:ext cx="3180652" cy="1272260"/>
        </a:xfrm>
        <a:prstGeom prst="chevron">
          <a:avLst/>
        </a:prstGeom>
        <a:solidFill>
          <a:schemeClr val="accent4">
            <a:lumMod val="5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rPr>
            <a:t>Visit Website/ App/ Digital platform of Stock Broker</a:t>
          </a:r>
          <a:endParaRPr lang="en-US" sz="2000" kern="1200" dirty="0">
            <a:solidFill>
              <a:schemeClr val="bg1"/>
            </a:solidFill>
          </a:endParaRPr>
        </a:p>
      </dsp:txBody>
      <dsp:txXfrm>
        <a:off x="638740" y="56321"/>
        <a:ext cx="1908392" cy="1272260"/>
      </dsp:txXfrm>
    </dsp:sp>
    <dsp:sp modelId="{D5975DF1-9679-4FFF-A971-26879D83C5D6}">
      <dsp:nvSpPr>
        <dsp:cNvPr id="0" name=""/>
        <dsp:cNvSpPr/>
      </dsp:nvSpPr>
      <dsp:spPr>
        <a:xfrm>
          <a:off x="2865197" y="56321"/>
          <a:ext cx="3180652" cy="1272260"/>
        </a:xfrm>
        <a:prstGeom prst="chevron">
          <a:avLst/>
        </a:prstGeom>
        <a:solidFill>
          <a:schemeClr val="accent2">
            <a:lumMod val="40000"/>
            <a:lumOff val="6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Fill online KYC Form</a:t>
          </a:r>
          <a:endParaRPr lang="en-US" sz="2000" kern="1200" dirty="0">
            <a:solidFill>
              <a:schemeClr val="tx1"/>
            </a:solidFill>
          </a:endParaRPr>
        </a:p>
      </dsp:txBody>
      <dsp:txXfrm>
        <a:off x="3501327" y="56321"/>
        <a:ext cx="1908392" cy="1272260"/>
      </dsp:txXfrm>
    </dsp:sp>
    <dsp:sp modelId="{152F7C90-EDAF-42E0-A677-888986B516F1}">
      <dsp:nvSpPr>
        <dsp:cNvPr id="0" name=""/>
        <dsp:cNvSpPr/>
      </dsp:nvSpPr>
      <dsp:spPr>
        <a:xfrm>
          <a:off x="5727784" y="56321"/>
          <a:ext cx="3180652" cy="1272260"/>
        </a:xfrm>
        <a:prstGeom prst="chevron">
          <a:avLst/>
        </a:prstGeom>
        <a:solidFill>
          <a:schemeClr val="accent4">
            <a:lumMod val="5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solidFill>
            </a:rPr>
            <a:t>Submit documents online as </a:t>
          </a:r>
          <a:r>
            <a:rPr lang="en-US" sz="1600" kern="1200" dirty="0" smtClean="0">
              <a:solidFill>
                <a:schemeClr val="bg1"/>
              </a:solidFill>
            </a:rPr>
            <a:t>photograph/ </a:t>
          </a:r>
          <a:r>
            <a:rPr lang="en-US" sz="1600" kern="1200" dirty="0" smtClean="0">
              <a:solidFill>
                <a:schemeClr val="bg1"/>
              </a:solidFill>
            </a:rPr>
            <a:t>scan of original </a:t>
          </a:r>
          <a:r>
            <a:rPr lang="en-US" sz="1600" kern="1200" dirty="0" smtClean="0">
              <a:solidFill>
                <a:schemeClr val="bg1"/>
              </a:solidFill>
            </a:rPr>
            <a:t>documents, under </a:t>
          </a:r>
          <a:r>
            <a:rPr lang="en-US" sz="1600" kern="1200" dirty="0" smtClean="0">
              <a:solidFill>
                <a:schemeClr val="bg1"/>
              </a:solidFill>
            </a:rPr>
            <a:t>e-Sign</a:t>
          </a:r>
          <a:endParaRPr lang="en-US" sz="1600" kern="1200" dirty="0">
            <a:solidFill>
              <a:schemeClr val="bg1"/>
            </a:solidFill>
          </a:endParaRPr>
        </a:p>
      </dsp:txBody>
      <dsp:txXfrm>
        <a:off x="6363914" y="56321"/>
        <a:ext cx="1908392" cy="12722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09161E-A1B1-4DB9-8ABC-06FE6EF0B2F6}">
      <dsp:nvSpPr>
        <dsp:cNvPr id="0" name=""/>
        <dsp:cNvSpPr/>
      </dsp:nvSpPr>
      <dsp:spPr>
        <a:xfrm>
          <a:off x="0" y="17"/>
          <a:ext cx="9313817" cy="72863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Fill all information as per online KYC process.</a:t>
          </a:r>
          <a:endParaRPr lang="en-US" sz="1600" kern="1200" dirty="0"/>
        </a:p>
      </dsp:txBody>
      <dsp:txXfrm>
        <a:off x="21341" y="21358"/>
        <a:ext cx="9271135" cy="685951"/>
      </dsp:txXfrm>
    </dsp:sp>
    <dsp:sp modelId="{968D6A62-9EF6-441B-877D-8E18F58EF642}">
      <dsp:nvSpPr>
        <dsp:cNvPr id="0" name=""/>
        <dsp:cNvSpPr/>
      </dsp:nvSpPr>
      <dsp:spPr>
        <a:xfrm rot="5400000">
          <a:off x="4382818" y="670190"/>
          <a:ext cx="532745" cy="880450"/>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5400000">
        <a:off x="4385056" y="844043"/>
        <a:ext cx="528270" cy="372922"/>
      </dsp:txXfrm>
    </dsp:sp>
    <dsp:sp modelId="{EC00B8A6-36D8-45FB-863A-F46A9CC348CB}">
      <dsp:nvSpPr>
        <dsp:cNvPr id="0" name=""/>
        <dsp:cNvSpPr/>
      </dsp:nvSpPr>
      <dsp:spPr>
        <a:xfrm>
          <a:off x="0" y="1425781"/>
          <a:ext cx="9313817" cy="122827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Take a print out of completed KYC form, sign it and send the scanned copy/ photograph </a:t>
          </a:r>
          <a:r>
            <a:rPr lang="en-US" sz="1600" kern="1200" dirty="0" smtClean="0"/>
            <a:t>of the filled form to </a:t>
          </a:r>
          <a:r>
            <a:rPr lang="en-US" sz="1600" kern="1200" dirty="0" smtClean="0"/>
            <a:t>Stock broker under e-Sign.</a:t>
          </a:r>
        </a:p>
        <a:p>
          <a:pPr lvl="0" algn="ctr" defTabSz="711200">
            <a:lnSpc>
              <a:spcPct val="90000"/>
            </a:lnSpc>
            <a:spcBef>
              <a:spcPct val="0"/>
            </a:spcBef>
            <a:spcAft>
              <a:spcPct val="35000"/>
            </a:spcAft>
          </a:pPr>
          <a:r>
            <a:rPr lang="en-US" sz="1600" b="1" u="sng" kern="1200" dirty="0" smtClean="0"/>
            <a:t>OR</a:t>
          </a:r>
        </a:p>
        <a:p>
          <a:pPr lvl="0" algn="ctr" defTabSz="711200">
            <a:lnSpc>
              <a:spcPct val="90000"/>
            </a:lnSpc>
            <a:spcBef>
              <a:spcPct val="0"/>
            </a:spcBef>
            <a:spcAft>
              <a:spcPct val="35000"/>
            </a:spcAft>
          </a:pPr>
          <a:r>
            <a:rPr lang="en-US" sz="1600" kern="1200" dirty="0" smtClean="0"/>
            <a:t>Affix online the cropped signature on filled KYC Form and submit same to Stock broker under e-Sign.</a:t>
          </a:r>
          <a:endParaRPr lang="en-US" sz="1600" kern="1200" dirty="0"/>
        </a:p>
      </dsp:txBody>
      <dsp:txXfrm>
        <a:off x="35975" y="1461756"/>
        <a:ext cx="9241867" cy="1156328"/>
      </dsp:txXfrm>
    </dsp:sp>
    <dsp:sp modelId="{C206B2EB-E757-410E-B60D-F4AB23EDC420}">
      <dsp:nvSpPr>
        <dsp:cNvPr id="0" name=""/>
        <dsp:cNvSpPr/>
      </dsp:nvSpPr>
      <dsp:spPr>
        <a:xfrm rot="5431047">
          <a:off x="4338167" y="2606803"/>
          <a:ext cx="625966" cy="692330"/>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dirty="0"/>
        </a:p>
      </dsp:txBody>
      <dsp:txXfrm rot="-5400000">
        <a:off x="4444299" y="2639989"/>
        <a:ext cx="415398" cy="438176"/>
      </dsp:txXfrm>
    </dsp:sp>
    <dsp:sp modelId="{9FFCE471-04E0-46F0-B643-6F1C161CF4A1}">
      <dsp:nvSpPr>
        <dsp:cNvPr id="0" name=""/>
        <dsp:cNvSpPr/>
      </dsp:nvSpPr>
      <dsp:spPr>
        <a:xfrm>
          <a:off x="0" y="3304137"/>
          <a:ext cx="9130927" cy="96764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Stock Broker to send KYC completion intimation letter through registered post/ speed post or courier to the address of the investor.</a:t>
          </a:r>
          <a:endParaRPr lang="en-US" sz="1600" kern="1200" dirty="0"/>
        </a:p>
      </dsp:txBody>
      <dsp:txXfrm>
        <a:off x="28341" y="3332478"/>
        <a:ext cx="9074245" cy="91095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11F12C-00B8-4BC5-BE38-B064E348B82D}">
      <dsp:nvSpPr>
        <dsp:cNvPr id="0" name=""/>
        <dsp:cNvSpPr/>
      </dsp:nvSpPr>
      <dsp:spPr>
        <a:xfrm>
          <a:off x="0" y="0"/>
          <a:ext cx="4358312" cy="659336"/>
        </a:xfrm>
        <a:prstGeom prst="rect">
          <a:avLst/>
        </a:prstGeom>
        <a:solidFill>
          <a:schemeClr val="accent2">
            <a:lumMod val="7500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IN" sz="1900" b="1" kern="1200" dirty="0" smtClean="0">
              <a:solidFill>
                <a:schemeClr val="bg1"/>
              </a:solidFill>
              <a:latin typeface="Arial" panose="020B0604020202020204" pitchFamily="34" charset="0"/>
              <a:cs typeface="Arial" panose="020B0604020202020204" pitchFamily="34" charset="0"/>
            </a:rPr>
            <a:t>Client Profile sheet (For Trading Account)</a:t>
          </a:r>
          <a:endParaRPr lang="en-US" sz="1900" b="1" kern="1200" dirty="0">
            <a:solidFill>
              <a:schemeClr val="bg1"/>
            </a:solidFill>
          </a:endParaRPr>
        </a:p>
      </dsp:txBody>
      <dsp:txXfrm>
        <a:off x="0" y="0"/>
        <a:ext cx="4358312" cy="659336"/>
      </dsp:txXfrm>
    </dsp:sp>
    <dsp:sp modelId="{7F57EF65-F631-4AD0-B644-109A534F78A0}">
      <dsp:nvSpPr>
        <dsp:cNvPr id="0" name=""/>
        <dsp:cNvSpPr/>
      </dsp:nvSpPr>
      <dsp:spPr>
        <a:xfrm>
          <a:off x="45" y="688429"/>
          <a:ext cx="4358312" cy="4420104"/>
        </a:xfrm>
        <a:prstGeom prst="rect">
          <a:avLst/>
        </a:prstGeom>
        <a:solidFill>
          <a:schemeClr val="accent2">
            <a:lumMod val="20000"/>
            <a:lumOff val="80000"/>
            <a:alpha val="9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just" defTabSz="844550">
            <a:lnSpc>
              <a:spcPct val="90000"/>
            </a:lnSpc>
            <a:spcBef>
              <a:spcPct val="0"/>
            </a:spcBef>
            <a:spcAft>
              <a:spcPct val="15000"/>
            </a:spcAft>
            <a:buChar char="••"/>
          </a:pPr>
          <a:r>
            <a:rPr lang="en-US" sz="1900" kern="1200" dirty="0" smtClean="0">
              <a:latin typeface="Arial" panose="020B0604020202020204" pitchFamily="34" charset="0"/>
              <a:cs typeface="Arial" panose="020B0604020202020204" pitchFamily="34" charset="0"/>
            </a:rPr>
            <a:t>Trading Account number / Unique Client Code (UCC</a:t>
          </a:r>
          <a:r>
            <a:rPr lang="en-US" sz="1900" kern="1200" dirty="0" smtClean="0">
              <a:latin typeface="Arial" panose="020B0604020202020204" pitchFamily="34" charset="0"/>
              <a:cs typeface="Arial" panose="020B0604020202020204" pitchFamily="34" charset="0"/>
            </a:rPr>
            <a:t>).</a:t>
          </a:r>
          <a:endParaRPr lang="en-US" sz="1900" kern="1200" dirty="0"/>
        </a:p>
        <a:p>
          <a:pPr marL="171450" lvl="1" indent="-171450" algn="just" defTabSz="844550">
            <a:lnSpc>
              <a:spcPct val="90000"/>
            </a:lnSpc>
            <a:spcBef>
              <a:spcPct val="0"/>
            </a:spcBef>
            <a:spcAft>
              <a:spcPct val="15000"/>
            </a:spcAft>
            <a:buChar char="••"/>
          </a:pPr>
          <a:r>
            <a:rPr lang="en-US" sz="1900" kern="1200" dirty="0" smtClean="0">
              <a:latin typeface="Arial" panose="020B0604020202020204" pitchFamily="34" charset="0"/>
              <a:cs typeface="Arial" panose="020B0604020202020204" pitchFamily="34" charset="0"/>
            </a:rPr>
            <a:t>User Name / CRN Customer Relationship Number (CRN</a:t>
          </a:r>
          <a:r>
            <a:rPr lang="en-US" sz="1900" kern="1200" dirty="0" smtClean="0">
              <a:latin typeface="Arial" panose="020B0604020202020204" pitchFamily="34" charset="0"/>
              <a:cs typeface="Arial" panose="020B0604020202020204" pitchFamily="34" charset="0"/>
            </a:rPr>
            <a:t>).</a:t>
          </a:r>
          <a:endParaRPr lang="en-US" sz="1900" kern="1200" dirty="0">
            <a:latin typeface="Arial" panose="020B0604020202020204" pitchFamily="34" charset="0"/>
            <a:cs typeface="Arial" panose="020B0604020202020204" pitchFamily="34" charset="0"/>
          </a:endParaRPr>
        </a:p>
        <a:p>
          <a:pPr marL="171450" lvl="1" indent="-171450" algn="just" defTabSz="844550">
            <a:lnSpc>
              <a:spcPct val="90000"/>
            </a:lnSpc>
            <a:spcBef>
              <a:spcPct val="0"/>
            </a:spcBef>
            <a:spcAft>
              <a:spcPct val="15000"/>
            </a:spcAft>
            <a:buChar char="••"/>
          </a:pPr>
          <a:r>
            <a:rPr lang="en-US" sz="1900" kern="1200" dirty="0" smtClean="0">
              <a:latin typeface="Arial" panose="020B0604020202020204" pitchFamily="34" charset="0"/>
              <a:cs typeface="Arial" panose="020B0604020202020204" pitchFamily="34" charset="0"/>
            </a:rPr>
            <a:t>Relationship Manager &amp; Dealer’s </a:t>
          </a:r>
          <a:r>
            <a:rPr lang="en-US" sz="1900" kern="1200" dirty="0" smtClean="0">
              <a:latin typeface="Arial" panose="020B0604020202020204" pitchFamily="34" charset="0"/>
              <a:cs typeface="Arial" panose="020B0604020202020204" pitchFamily="34" charset="0"/>
            </a:rPr>
            <a:t>details.</a:t>
          </a:r>
          <a:endParaRPr lang="en-US" sz="1900" kern="1200" dirty="0">
            <a:latin typeface="Arial" panose="020B0604020202020204" pitchFamily="34" charset="0"/>
            <a:cs typeface="Arial" panose="020B0604020202020204" pitchFamily="34" charset="0"/>
          </a:endParaRPr>
        </a:p>
        <a:p>
          <a:pPr marL="171450" lvl="1" indent="-171450" algn="just" defTabSz="844550">
            <a:lnSpc>
              <a:spcPct val="90000"/>
            </a:lnSpc>
            <a:spcBef>
              <a:spcPct val="0"/>
            </a:spcBef>
            <a:spcAft>
              <a:spcPct val="15000"/>
            </a:spcAft>
            <a:buChar char="••"/>
          </a:pPr>
          <a:r>
            <a:rPr lang="en-US" sz="1900" kern="1200" dirty="0" smtClean="0">
              <a:latin typeface="Arial" panose="020B0604020202020204" pitchFamily="34" charset="0"/>
              <a:cs typeface="Arial" panose="020B0604020202020204" pitchFamily="34" charset="0"/>
            </a:rPr>
            <a:t>Stock Broker Branch address and designated  phone number to place </a:t>
          </a:r>
          <a:r>
            <a:rPr lang="en-US" sz="1900" kern="1200" dirty="0" smtClean="0">
              <a:latin typeface="Arial" panose="020B0604020202020204" pitchFamily="34" charset="0"/>
              <a:cs typeface="Arial" panose="020B0604020202020204" pitchFamily="34" charset="0"/>
            </a:rPr>
            <a:t>trades.</a:t>
          </a:r>
          <a:endParaRPr lang="en-US" sz="1900" kern="1200" dirty="0">
            <a:latin typeface="Arial" panose="020B0604020202020204" pitchFamily="34" charset="0"/>
            <a:cs typeface="Arial" panose="020B0604020202020204" pitchFamily="34" charset="0"/>
          </a:endParaRPr>
        </a:p>
        <a:p>
          <a:pPr marL="171450" lvl="1" indent="-171450" algn="just" defTabSz="844550">
            <a:lnSpc>
              <a:spcPct val="90000"/>
            </a:lnSpc>
            <a:spcBef>
              <a:spcPct val="0"/>
            </a:spcBef>
            <a:spcAft>
              <a:spcPct val="15000"/>
            </a:spcAft>
            <a:buChar char="••"/>
          </a:pPr>
          <a:r>
            <a:rPr lang="en-US" sz="1900" kern="1200" dirty="0" smtClean="0">
              <a:latin typeface="Arial" panose="020B0604020202020204" pitchFamily="34" charset="0"/>
              <a:cs typeface="Arial" panose="020B0604020202020204" pitchFamily="34" charset="0"/>
            </a:rPr>
            <a:t>Linked (Registered) Bank &amp; </a:t>
          </a:r>
          <a:r>
            <a:rPr lang="en-US" sz="1900" kern="1200" dirty="0" err="1" smtClean="0">
              <a:latin typeface="Arial" panose="020B0604020202020204" pitchFamily="34" charset="0"/>
              <a:cs typeface="Arial" panose="020B0604020202020204" pitchFamily="34" charset="0"/>
            </a:rPr>
            <a:t>Demat</a:t>
          </a:r>
          <a:r>
            <a:rPr lang="en-US" sz="1900" kern="1200" dirty="0" smtClean="0">
              <a:latin typeface="Arial" panose="020B0604020202020204" pitchFamily="34" charset="0"/>
              <a:cs typeface="Arial" panose="020B0604020202020204" pitchFamily="34" charset="0"/>
            </a:rPr>
            <a:t> </a:t>
          </a:r>
          <a:r>
            <a:rPr lang="en-US" sz="1900" kern="1200" dirty="0" smtClean="0">
              <a:latin typeface="Arial" panose="020B0604020202020204" pitchFamily="34" charset="0"/>
              <a:cs typeface="Arial" panose="020B0604020202020204" pitchFamily="34" charset="0"/>
            </a:rPr>
            <a:t>account.</a:t>
          </a:r>
          <a:endParaRPr lang="en-US" sz="1900" kern="1200" dirty="0">
            <a:latin typeface="Arial" panose="020B0604020202020204" pitchFamily="34" charset="0"/>
            <a:cs typeface="Arial" panose="020B0604020202020204" pitchFamily="34" charset="0"/>
          </a:endParaRPr>
        </a:p>
        <a:p>
          <a:pPr marL="171450" lvl="1" indent="-171450" algn="just" defTabSz="844550">
            <a:lnSpc>
              <a:spcPct val="90000"/>
            </a:lnSpc>
            <a:spcBef>
              <a:spcPct val="0"/>
            </a:spcBef>
            <a:spcAft>
              <a:spcPct val="15000"/>
            </a:spcAft>
            <a:buChar char="••"/>
          </a:pPr>
          <a:r>
            <a:rPr lang="en-US" sz="1900" kern="1200" dirty="0" smtClean="0">
              <a:latin typeface="Arial" panose="020B0604020202020204" pitchFamily="34" charset="0"/>
              <a:cs typeface="Arial" panose="020B0604020202020204" pitchFamily="34" charset="0"/>
            </a:rPr>
            <a:t>Brokerage applied on your trading account.</a:t>
          </a:r>
          <a:endParaRPr lang="en-US" sz="1900" kern="1200" dirty="0">
            <a:latin typeface="Arial" panose="020B0604020202020204" pitchFamily="34" charset="0"/>
            <a:cs typeface="Arial" panose="020B0604020202020204" pitchFamily="34" charset="0"/>
          </a:endParaRPr>
        </a:p>
        <a:p>
          <a:pPr marL="171450" lvl="1" indent="-171450" algn="just" defTabSz="844550">
            <a:lnSpc>
              <a:spcPct val="90000"/>
            </a:lnSpc>
            <a:spcBef>
              <a:spcPct val="0"/>
            </a:spcBef>
            <a:spcAft>
              <a:spcPct val="15000"/>
            </a:spcAft>
            <a:buChar char="••"/>
          </a:pPr>
          <a:r>
            <a:rPr lang="en-IN" sz="1900" kern="1200" dirty="0" smtClean="0">
              <a:latin typeface="Arial" panose="020B0604020202020204" pitchFamily="34" charset="0"/>
              <a:cs typeface="Arial" panose="020B0604020202020204" pitchFamily="34" charset="0"/>
            </a:rPr>
            <a:t>Contact details for lodging complaints and </a:t>
          </a:r>
          <a:r>
            <a:rPr lang="en-IN" sz="1900" kern="1200" dirty="0" smtClean="0">
              <a:latin typeface="Arial" panose="020B0604020202020204" pitchFamily="34" charset="0"/>
              <a:cs typeface="Arial" panose="020B0604020202020204" pitchFamily="34" charset="0"/>
            </a:rPr>
            <a:t>grievances.</a:t>
          </a:r>
          <a:endParaRPr lang="en-IN" sz="1900" kern="1200" dirty="0">
            <a:latin typeface="Arial" panose="020B0604020202020204" pitchFamily="34" charset="0"/>
            <a:cs typeface="Arial" panose="020B0604020202020204" pitchFamily="34" charset="0"/>
          </a:endParaRPr>
        </a:p>
      </dsp:txBody>
      <dsp:txXfrm>
        <a:off x="45" y="688429"/>
        <a:ext cx="4358312" cy="4420104"/>
      </dsp:txXfrm>
    </dsp:sp>
    <dsp:sp modelId="{BE099A60-ED27-439E-9E62-9764377D7FCC}">
      <dsp:nvSpPr>
        <dsp:cNvPr id="0" name=""/>
        <dsp:cNvSpPr/>
      </dsp:nvSpPr>
      <dsp:spPr>
        <a:xfrm>
          <a:off x="4941500" y="0"/>
          <a:ext cx="4358312" cy="659336"/>
        </a:xfrm>
        <a:prstGeom prst="rect">
          <a:avLst/>
        </a:prstGeom>
        <a:solidFill>
          <a:schemeClr val="accent2">
            <a:lumMod val="7500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IN" sz="1900" b="1" kern="1200" dirty="0" smtClean="0">
              <a:solidFill>
                <a:schemeClr val="bg1"/>
              </a:solidFill>
              <a:latin typeface="Arial" panose="020B0604020202020204" pitchFamily="34" charset="0"/>
              <a:cs typeface="Arial" panose="020B0604020202020204" pitchFamily="34" charset="0"/>
            </a:rPr>
            <a:t>Password for Online Login</a:t>
          </a:r>
          <a:endParaRPr lang="en-US" sz="1900" b="1" kern="1200" dirty="0">
            <a:solidFill>
              <a:schemeClr val="bg1"/>
            </a:solidFill>
          </a:endParaRPr>
        </a:p>
      </dsp:txBody>
      <dsp:txXfrm>
        <a:off x="4941500" y="0"/>
        <a:ext cx="4358312" cy="659336"/>
      </dsp:txXfrm>
    </dsp:sp>
    <dsp:sp modelId="{35C95B29-7182-46BC-BB6B-FCE784DEABEE}">
      <dsp:nvSpPr>
        <dsp:cNvPr id="0" name=""/>
        <dsp:cNvSpPr/>
      </dsp:nvSpPr>
      <dsp:spPr>
        <a:xfrm>
          <a:off x="4968521" y="743010"/>
          <a:ext cx="4358312" cy="4347330"/>
        </a:xfrm>
        <a:prstGeom prst="rect">
          <a:avLst/>
        </a:prstGeom>
        <a:solidFill>
          <a:schemeClr val="accent2">
            <a:lumMod val="20000"/>
            <a:lumOff val="80000"/>
            <a:alpha val="9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just" defTabSz="844550">
            <a:lnSpc>
              <a:spcPct val="90000"/>
            </a:lnSpc>
            <a:spcBef>
              <a:spcPct val="0"/>
            </a:spcBef>
            <a:spcAft>
              <a:spcPct val="15000"/>
            </a:spcAft>
            <a:buChar char="••"/>
          </a:pPr>
          <a:r>
            <a:rPr lang="en-US" sz="1900" kern="1200" dirty="0" smtClean="0">
              <a:latin typeface="Arial" panose="020B0604020202020204" pitchFamily="34" charset="0"/>
              <a:cs typeface="Arial" panose="020B0604020202020204" pitchFamily="34" charset="0"/>
            </a:rPr>
            <a:t>Used to trade, verify transactions, check account details.</a:t>
          </a:r>
          <a:endParaRPr lang="en-US" sz="1900" kern="1200" dirty="0"/>
        </a:p>
        <a:p>
          <a:pPr marL="171450" lvl="1" indent="-171450" algn="just" defTabSz="844550">
            <a:lnSpc>
              <a:spcPct val="90000"/>
            </a:lnSpc>
            <a:spcBef>
              <a:spcPct val="0"/>
            </a:spcBef>
            <a:spcAft>
              <a:spcPct val="15000"/>
            </a:spcAft>
            <a:buChar char="••"/>
          </a:pPr>
          <a:endParaRPr lang="en-US" sz="1900" kern="1200" dirty="0"/>
        </a:p>
        <a:p>
          <a:pPr marL="171450" lvl="1" indent="-171450" algn="just" defTabSz="844550">
            <a:lnSpc>
              <a:spcPct val="90000"/>
            </a:lnSpc>
            <a:spcBef>
              <a:spcPct val="0"/>
            </a:spcBef>
            <a:spcAft>
              <a:spcPct val="15000"/>
            </a:spcAft>
            <a:buChar char="••"/>
          </a:pPr>
          <a:r>
            <a:rPr lang="en-US" sz="1900" kern="1200" dirty="0" smtClean="0">
              <a:latin typeface="Arial" panose="020B0604020202020204" pitchFamily="34" charset="0"/>
              <a:cs typeface="Arial" panose="020B0604020202020204" pitchFamily="34" charset="0"/>
            </a:rPr>
            <a:t>Given in a sealed envelope.</a:t>
          </a:r>
          <a:endParaRPr lang="en-US" sz="1900" kern="1200" dirty="0">
            <a:latin typeface="Arial" panose="020B0604020202020204" pitchFamily="34" charset="0"/>
            <a:cs typeface="Arial" panose="020B0604020202020204" pitchFamily="34" charset="0"/>
          </a:endParaRPr>
        </a:p>
        <a:p>
          <a:pPr marL="171450" lvl="1" indent="-171450" algn="just" defTabSz="844550">
            <a:lnSpc>
              <a:spcPct val="90000"/>
            </a:lnSpc>
            <a:spcBef>
              <a:spcPct val="0"/>
            </a:spcBef>
            <a:spcAft>
              <a:spcPct val="15000"/>
            </a:spcAft>
            <a:buChar char="••"/>
          </a:pPr>
          <a:endParaRPr lang="en-US" sz="1900" kern="1200" dirty="0">
            <a:latin typeface="Arial" panose="020B0604020202020204" pitchFamily="34" charset="0"/>
            <a:cs typeface="Arial" panose="020B0604020202020204" pitchFamily="34" charset="0"/>
          </a:endParaRPr>
        </a:p>
        <a:p>
          <a:pPr marL="171450" lvl="1" indent="-171450" algn="just" defTabSz="844550">
            <a:lnSpc>
              <a:spcPct val="90000"/>
            </a:lnSpc>
            <a:spcBef>
              <a:spcPct val="0"/>
            </a:spcBef>
            <a:spcAft>
              <a:spcPct val="15000"/>
            </a:spcAft>
            <a:buChar char="••"/>
          </a:pPr>
          <a:r>
            <a:rPr lang="en-US" sz="1900" kern="1200" dirty="0" smtClean="0">
              <a:latin typeface="Arial" panose="020B0604020202020204" pitchFamily="34" charset="0"/>
              <a:cs typeface="Arial" panose="020B0604020202020204" pitchFamily="34" charset="0"/>
            </a:rPr>
            <a:t>Used to activate the Online account and update the password.</a:t>
          </a:r>
          <a:endParaRPr lang="en-IN" sz="1900" kern="1200" dirty="0">
            <a:latin typeface="Arial" panose="020B0604020202020204" pitchFamily="34" charset="0"/>
            <a:cs typeface="Arial" panose="020B0604020202020204" pitchFamily="34" charset="0"/>
          </a:endParaRPr>
        </a:p>
      </dsp:txBody>
      <dsp:txXfrm>
        <a:off x="4968521" y="743010"/>
        <a:ext cx="4358312" cy="434733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554723-9347-4703-B138-69F37F263F17}">
      <dsp:nvSpPr>
        <dsp:cNvPr id="0" name=""/>
        <dsp:cNvSpPr/>
      </dsp:nvSpPr>
      <dsp:spPr>
        <a:xfrm>
          <a:off x="45" y="0"/>
          <a:ext cx="4358312" cy="747115"/>
        </a:xfrm>
        <a:prstGeom prst="rect">
          <a:avLst/>
        </a:prstGeom>
        <a:solidFill>
          <a:schemeClr val="accent2">
            <a:lumMod val="7500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n-IN" sz="2100" b="1" kern="1200" dirty="0" smtClean="0">
              <a:solidFill>
                <a:schemeClr val="bg1"/>
              </a:solidFill>
              <a:latin typeface="Arial" panose="020B0604020202020204" pitchFamily="34" charset="0"/>
              <a:cs typeface="Arial" panose="020B0604020202020204" pitchFamily="34" charset="0"/>
            </a:rPr>
            <a:t>Client master (For Trading Account)</a:t>
          </a:r>
          <a:endParaRPr lang="en-US" sz="2100" b="1" kern="1200" dirty="0">
            <a:solidFill>
              <a:schemeClr val="bg1"/>
            </a:solidFill>
          </a:endParaRPr>
        </a:p>
      </dsp:txBody>
      <dsp:txXfrm>
        <a:off x="45" y="0"/>
        <a:ext cx="4358312" cy="747115"/>
      </dsp:txXfrm>
    </dsp:sp>
    <dsp:sp modelId="{C94138B2-F0F1-4B49-B7E0-A37BA6C843F1}">
      <dsp:nvSpPr>
        <dsp:cNvPr id="0" name=""/>
        <dsp:cNvSpPr/>
      </dsp:nvSpPr>
      <dsp:spPr>
        <a:xfrm>
          <a:off x="45" y="805829"/>
          <a:ext cx="4358312" cy="4035150"/>
        </a:xfrm>
        <a:prstGeom prst="rect">
          <a:avLst/>
        </a:prstGeom>
        <a:solidFill>
          <a:schemeClr val="accent2">
            <a:lumMod val="20000"/>
            <a:lumOff val="80000"/>
            <a:alpha val="9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just" defTabSz="933450">
            <a:lnSpc>
              <a:spcPct val="90000"/>
            </a:lnSpc>
            <a:spcBef>
              <a:spcPct val="0"/>
            </a:spcBef>
            <a:spcAft>
              <a:spcPct val="15000"/>
            </a:spcAft>
            <a:buChar char="••"/>
          </a:pPr>
          <a:r>
            <a:rPr lang="en-US" sz="2100" kern="1200" dirty="0" smtClean="0">
              <a:latin typeface="Arial" panose="020B0604020202020204" pitchFamily="34" charset="0"/>
              <a:cs typeface="Arial" panose="020B0604020202020204" pitchFamily="34" charset="0"/>
            </a:rPr>
            <a:t>Depository Account </a:t>
          </a:r>
          <a:r>
            <a:rPr lang="en-US" sz="2100" kern="1200" dirty="0" smtClean="0">
              <a:latin typeface="Arial" panose="020B0604020202020204" pitchFamily="34" charset="0"/>
              <a:cs typeface="Arial" panose="020B0604020202020204" pitchFamily="34" charset="0"/>
            </a:rPr>
            <a:t>number.</a:t>
          </a:r>
          <a:endParaRPr lang="en-US" sz="2100" kern="1200" dirty="0"/>
        </a:p>
        <a:p>
          <a:pPr marL="228600" lvl="1" indent="-228600" algn="just" defTabSz="933450">
            <a:lnSpc>
              <a:spcPct val="90000"/>
            </a:lnSpc>
            <a:spcBef>
              <a:spcPct val="0"/>
            </a:spcBef>
            <a:spcAft>
              <a:spcPct val="15000"/>
            </a:spcAft>
            <a:buChar char="••"/>
          </a:pPr>
          <a:endParaRPr lang="en-US" sz="2100" kern="1200" dirty="0"/>
        </a:p>
        <a:p>
          <a:pPr marL="228600" lvl="1" indent="-228600" algn="just" defTabSz="933450">
            <a:lnSpc>
              <a:spcPct val="90000"/>
            </a:lnSpc>
            <a:spcBef>
              <a:spcPct val="0"/>
            </a:spcBef>
            <a:spcAft>
              <a:spcPct val="15000"/>
            </a:spcAft>
            <a:buChar char="••"/>
          </a:pPr>
          <a:r>
            <a:rPr lang="en-US" sz="2100" kern="1200" dirty="0" smtClean="0">
              <a:latin typeface="Arial" panose="020B0604020202020204" pitchFamily="34" charset="0"/>
              <a:cs typeface="Arial" panose="020B0604020202020204" pitchFamily="34" charset="0"/>
            </a:rPr>
            <a:t>Details of </a:t>
          </a:r>
          <a:r>
            <a:rPr lang="en-US" sz="2100" kern="1200" dirty="0" smtClean="0">
              <a:latin typeface="Arial" panose="020B0604020202020204" pitchFamily="34" charset="0"/>
              <a:cs typeface="Arial" panose="020B0604020202020204" pitchFamily="34" charset="0"/>
            </a:rPr>
            <a:t>Nominee.</a:t>
          </a:r>
          <a:endParaRPr lang="en-US" sz="2100" kern="1200" dirty="0">
            <a:latin typeface="Arial" panose="020B0604020202020204" pitchFamily="34" charset="0"/>
            <a:cs typeface="Arial" panose="020B0604020202020204" pitchFamily="34" charset="0"/>
          </a:endParaRPr>
        </a:p>
        <a:p>
          <a:pPr marL="228600" lvl="1" indent="-228600" algn="just" defTabSz="933450">
            <a:lnSpc>
              <a:spcPct val="90000"/>
            </a:lnSpc>
            <a:spcBef>
              <a:spcPct val="0"/>
            </a:spcBef>
            <a:spcAft>
              <a:spcPct val="15000"/>
            </a:spcAft>
            <a:buChar char="••"/>
          </a:pPr>
          <a:endParaRPr lang="en-US" sz="2100" kern="1200" dirty="0">
            <a:latin typeface="Arial" panose="020B0604020202020204" pitchFamily="34" charset="0"/>
            <a:cs typeface="Arial" panose="020B0604020202020204" pitchFamily="34" charset="0"/>
          </a:endParaRPr>
        </a:p>
        <a:p>
          <a:pPr marL="228600" lvl="1" indent="-228600" algn="just" defTabSz="933450">
            <a:lnSpc>
              <a:spcPct val="90000"/>
            </a:lnSpc>
            <a:spcBef>
              <a:spcPct val="0"/>
            </a:spcBef>
            <a:spcAft>
              <a:spcPct val="15000"/>
            </a:spcAft>
            <a:buChar char="••"/>
          </a:pPr>
          <a:r>
            <a:rPr lang="en-US" sz="2100" kern="1200" dirty="0" smtClean="0">
              <a:latin typeface="Arial" panose="020B0604020202020204" pitchFamily="34" charset="0"/>
              <a:cs typeface="Arial" panose="020B0604020202020204" pitchFamily="34" charset="0"/>
            </a:rPr>
            <a:t>Correspondence address and contact details.</a:t>
          </a:r>
          <a:endParaRPr lang="en-US" sz="2100" kern="1200" dirty="0">
            <a:latin typeface="Arial" panose="020B0604020202020204" pitchFamily="34" charset="0"/>
            <a:cs typeface="Arial" panose="020B0604020202020204" pitchFamily="34" charset="0"/>
          </a:endParaRPr>
        </a:p>
        <a:p>
          <a:pPr marL="228600" lvl="1" indent="-228600" algn="just" defTabSz="933450">
            <a:lnSpc>
              <a:spcPct val="90000"/>
            </a:lnSpc>
            <a:spcBef>
              <a:spcPct val="0"/>
            </a:spcBef>
            <a:spcAft>
              <a:spcPct val="15000"/>
            </a:spcAft>
            <a:buChar char="••"/>
          </a:pPr>
          <a:endParaRPr lang="en-US" sz="2100" kern="1200" dirty="0">
            <a:latin typeface="Arial" panose="020B0604020202020204" pitchFamily="34" charset="0"/>
            <a:cs typeface="Arial" panose="020B0604020202020204" pitchFamily="34" charset="0"/>
          </a:endParaRPr>
        </a:p>
        <a:p>
          <a:pPr marL="228600" lvl="1" indent="-228600" algn="just" defTabSz="933450">
            <a:lnSpc>
              <a:spcPct val="90000"/>
            </a:lnSpc>
            <a:spcBef>
              <a:spcPct val="0"/>
            </a:spcBef>
            <a:spcAft>
              <a:spcPct val="15000"/>
            </a:spcAft>
            <a:buChar char="••"/>
          </a:pPr>
          <a:r>
            <a:rPr lang="en-US" sz="2100" kern="1200" dirty="0" smtClean="0">
              <a:latin typeface="Arial" panose="020B0604020202020204" pitchFamily="34" charset="0"/>
              <a:cs typeface="Arial" panose="020B0604020202020204" pitchFamily="34" charset="0"/>
            </a:rPr>
            <a:t>Linked (Registered) Bank account.</a:t>
          </a:r>
          <a:endParaRPr lang="en-US" sz="2100" kern="1200" dirty="0">
            <a:latin typeface="Arial" panose="020B0604020202020204" pitchFamily="34" charset="0"/>
            <a:cs typeface="Arial" panose="020B0604020202020204" pitchFamily="34" charset="0"/>
          </a:endParaRPr>
        </a:p>
        <a:p>
          <a:pPr marL="228600" lvl="1" indent="-228600" algn="just" defTabSz="933450">
            <a:lnSpc>
              <a:spcPct val="90000"/>
            </a:lnSpc>
            <a:spcBef>
              <a:spcPct val="0"/>
            </a:spcBef>
            <a:spcAft>
              <a:spcPct val="15000"/>
            </a:spcAft>
            <a:buChar char="••"/>
          </a:pPr>
          <a:endParaRPr lang="en-US" sz="2100" kern="1200" dirty="0">
            <a:latin typeface="Arial" panose="020B0604020202020204" pitchFamily="34" charset="0"/>
            <a:cs typeface="Arial" panose="020B0604020202020204" pitchFamily="34" charset="0"/>
          </a:endParaRPr>
        </a:p>
        <a:p>
          <a:pPr marL="228600" lvl="1" indent="-228600" algn="just" defTabSz="933450">
            <a:lnSpc>
              <a:spcPct val="90000"/>
            </a:lnSpc>
            <a:spcBef>
              <a:spcPct val="0"/>
            </a:spcBef>
            <a:spcAft>
              <a:spcPct val="15000"/>
            </a:spcAft>
            <a:buChar char="••"/>
          </a:pPr>
          <a:r>
            <a:rPr lang="en-IN" sz="2100" kern="1200" dirty="0" smtClean="0">
              <a:latin typeface="Arial" panose="020B0604020202020204" pitchFamily="34" charset="0"/>
              <a:cs typeface="Arial" panose="020B0604020202020204" pitchFamily="34" charset="0"/>
            </a:rPr>
            <a:t>Brokerage addendum, if applicable.</a:t>
          </a:r>
          <a:endParaRPr lang="en-IN" sz="2100" kern="1200" dirty="0">
            <a:latin typeface="Arial" panose="020B0604020202020204" pitchFamily="34" charset="0"/>
            <a:cs typeface="Arial" panose="020B0604020202020204" pitchFamily="34" charset="0"/>
          </a:endParaRPr>
        </a:p>
      </dsp:txBody>
      <dsp:txXfrm>
        <a:off x="45" y="805829"/>
        <a:ext cx="4358312" cy="4035150"/>
      </dsp:txXfrm>
    </dsp:sp>
    <dsp:sp modelId="{2C20335B-6E4F-4A89-B8E9-A6269B5ADCD5}">
      <dsp:nvSpPr>
        <dsp:cNvPr id="0" name=""/>
        <dsp:cNvSpPr/>
      </dsp:nvSpPr>
      <dsp:spPr>
        <a:xfrm>
          <a:off x="4968567" y="0"/>
          <a:ext cx="4358312" cy="747115"/>
        </a:xfrm>
        <a:prstGeom prst="rect">
          <a:avLst/>
        </a:prstGeom>
        <a:solidFill>
          <a:schemeClr val="accent2">
            <a:lumMod val="7500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n-IN" sz="2100" b="1" kern="1200" dirty="0" smtClean="0">
              <a:solidFill>
                <a:schemeClr val="bg1"/>
              </a:solidFill>
              <a:latin typeface="Arial" panose="020B0604020202020204" pitchFamily="34" charset="0"/>
              <a:cs typeface="Arial" panose="020B0604020202020204" pitchFamily="34" charset="0"/>
            </a:rPr>
            <a:t>Delivery Instruction Slip (DIS) Booklet</a:t>
          </a:r>
          <a:endParaRPr lang="en-US" sz="2100" b="1" kern="1200" dirty="0">
            <a:solidFill>
              <a:schemeClr val="bg1"/>
            </a:solidFill>
          </a:endParaRPr>
        </a:p>
      </dsp:txBody>
      <dsp:txXfrm>
        <a:off x="4968567" y="0"/>
        <a:ext cx="4358312" cy="747115"/>
      </dsp:txXfrm>
    </dsp:sp>
    <dsp:sp modelId="{6872A27A-30EF-4D61-965F-8232F79305AB}">
      <dsp:nvSpPr>
        <dsp:cNvPr id="0" name=""/>
        <dsp:cNvSpPr/>
      </dsp:nvSpPr>
      <dsp:spPr>
        <a:xfrm>
          <a:off x="4968521" y="805829"/>
          <a:ext cx="4358312" cy="4035150"/>
        </a:xfrm>
        <a:prstGeom prst="rect">
          <a:avLst/>
        </a:prstGeom>
        <a:solidFill>
          <a:schemeClr val="accent2">
            <a:lumMod val="20000"/>
            <a:lumOff val="80000"/>
            <a:alpha val="9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just" defTabSz="1066800">
            <a:lnSpc>
              <a:spcPct val="90000"/>
            </a:lnSpc>
            <a:spcBef>
              <a:spcPct val="0"/>
            </a:spcBef>
            <a:spcAft>
              <a:spcPct val="15000"/>
            </a:spcAft>
            <a:buChar char="••"/>
          </a:pPr>
          <a:r>
            <a:rPr lang="en-US" sz="2400" kern="1200" dirty="0" smtClean="0">
              <a:latin typeface="Arial" panose="020B0604020202020204" pitchFamily="34" charset="0"/>
              <a:cs typeface="Arial" panose="020B0604020202020204" pitchFamily="34" charset="0"/>
            </a:rPr>
            <a:t>To transfer shares from one account to another by submitting duly filled </a:t>
          </a:r>
          <a:r>
            <a:rPr lang="en-US" sz="2400" kern="1200" dirty="0" smtClean="0">
              <a:latin typeface="Arial" panose="020B0604020202020204" pitchFamily="34" charset="0"/>
              <a:cs typeface="Arial" panose="020B0604020202020204" pitchFamily="34" charset="0"/>
            </a:rPr>
            <a:t>printed copies of </a:t>
          </a:r>
          <a:r>
            <a:rPr lang="en-US" sz="2400" kern="1200" dirty="0" smtClean="0">
              <a:latin typeface="Arial" panose="020B0604020202020204" pitchFamily="34" charset="0"/>
              <a:cs typeface="Arial" panose="020B0604020202020204" pitchFamily="34" charset="0"/>
            </a:rPr>
            <a:t>DIS to Branch of Stock broker and fulfilling all trade obligations.</a:t>
          </a:r>
          <a:endParaRPr lang="en-US" sz="1800" kern="1200" dirty="0"/>
        </a:p>
      </dsp:txBody>
      <dsp:txXfrm>
        <a:off x="4968521" y="805829"/>
        <a:ext cx="4358312" cy="4035150"/>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8435" cy="450293"/>
          </a:xfrm>
          <a:prstGeom prst="rect">
            <a:avLst/>
          </a:prstGeom>
        </p:spPr>
        <p:txBody>
          <a:bodyPr vert="horz" lIns="83796" tIns="41898" rIns="83796" bIns="41898" rtlCol="0"/>
          <a:lstStyle>
            <a:lvl1pPr algn="l">
              <a:defRPr sz="1100"/>
            </a:lvl1pPr>
          </a:lstStyle>
          <a:p>
            <a:endParaRPr lang="en-IN"/>
          </a:p>
        </p:txBody>
      </p:sp>
      <p:sp>
        <p:nvSpPr>
          <p:cNvPr id="3" name="Date Placeholder 2"/>
          <p:cNvSpPr>
            <a:spLocks noGrp="1"/>
          </p:cNvSpPr>
          <p:nvPr>
            <p:ph type="dt" sz="quarter" idx="1"/>
          </p:nvPr>
        </p:nvSpPr>
        <p:spPr>
          <a:xfrm>
            <a:off x="4022550" y="1"/>
            <a:ext cx="3078435" cy="450293"/>
          </a:xfrm>
          <a:prstGeom prst="rect">
            <a:avLst/>
          </a:prstGeom>
        </p:spPr>
        <p:txBody>
          <a:bodyPr vert="horz" lIns="83796" tIns="41898" rIns="83796" bIns="41898" rtlCol="0"/>
          <a:lstStyle>
            <a:lvl1pPr algn="r">
              <a:defRPr sz="1100"/>
            </a:lvl1pPr>
          </a:lstStyle>
          <a:p>
            <a:fld id="{6CF263D4-D8C3-4360-B4F9-A35574CEFA08}" type="datetimeFigureOut">
              <a:rPr lang="en-IN" smtClean="0"/>
              <a:t>04/12/2020</a:t>
            </a:fld>
            <a:endParaRPr lang="en-IN"/>
          </a:p>
        </p:txBody>
      </p:sp>
      <p:sp>
        <p:nvSpPr>
          <p:cNvPr id="4" name="Footer Placeholder 3"/>
          <p:cNvSpPr>
            <a:spLocks noGrp="1"/>
          </p:cNvSpPr>
          <p:nvPr>
            <p:ph type="ftr" sz="quarter" idx="2"/>
          </p:nvPr>
        </p:nvSpPr>
        <p:spPr>
          <a:xfrm>
            <a:off x="1" y="8522258"/>
            <a:ext cx="3078435" cy="450293"/>
          </a:xfrm>
          <a:prstGeom prst="rect">
            <a:avLst/>
          </a:prstGeom>
        </p:spPr>
        <p:txBody>
          <a:bodyPr vert="horz" lIns="83796" tIns="41898" rIns="83796" bIns="41898" rtlCol="0" anchor="b"/>
          <a:lstStyle>
            <a:lvl1pPr algn="l">
              <a:defRPr sz="1100"/>
            </a:lvl1pPr>
          </a:lstStyle>
          <a:p>
            <a:endParaRPr lang="en-IN"/>
          </a:p>
        </p:txBody>
      </p:sp>
      <p:sp>
        <p:nvSpPr>
          <p:cNvPr id="5" name="Slide Number Placeholder 4"/>
          <p:cNvSpPr>
            <a:spLocks noGrp="1"/>
          </p:cNvSpPr>
          <p:nvPr>
            <p:ph type="sldNum" sz="quarter" idx="3"/>
          </p:nvPr>
        </p:nvSpPr>
        <p:spPr>
          <a:xfrm>
            <a:off x="4022550" y="8522258"/>
            <a:ext cx="3078435" cy="450293"/>
          </a:xfrm>
          <a:prstGeom prst="rect">
            <a:avLst/>
          </a:prstGeom>
        </p:spPr>
        <p:txBody>
          <a:bodyPr vert="horz" lIns="83796" tIns="41898" rIns="83796" bIns="41898" rtlCol="0" anchor="b"/>
          <a:lstStyle>
            <a:lvl1pPr algn="r">
              <a:defRPr sz="1100"/>
            </a:lvl1pPr>
          </a:lstStyle>
          <a:p>
            <a:fld id="{1CB30114-3374-4010-8701-93EBF4E2823E}" type="slidenum">
              <a:rPr lang="en-IN" smtClean="0"/>
              <a:t>‹#›</a:t>
            </a:fld>
            <a:endParaRPr lang="en-IN"/>
          </a:p>
        </p:txBody>
      </p:sp>
    </p:spTree>
    <p:extLst>
      <p:ext uri="{BB962C8B-B14F-4D97-AF65-F5344CB8AC3E}">
        <p14:creationId xmlns:p14="http://schemas.microsoft.com/office/powerpoint/2010/main" val="15048249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8435" cy="450293"/>
          </a:xfrm>
          <a:prstGeom prst="rect">
            <a:avLst/>
          </a:prstGeom>
        </p:spPr>
        <p:txBody>
          <a:bodyPr vert="horz" lIns="83796" tIns="41898" rIns="83796" bIns="41898" rtlCol="0"/>
          <a:lstStyle>
            <a:lvl1pPr algn="l">
              <a:defRPr sz="1100"/>
            </a:lvl1pPr>
          </a:lstStyle>
          <a:p>
            <a:endParaRPr lang="en-IN"/>
          </a:p>
        </p:txBody>
      </p:sp>
      <p:sp>
        <p:nvSpPr>
          <p:cNvPr id="3" name="Date Placeholder 2"/>
          <p:cNvSpPr>
            <a:spLocks noGrp="1"/>
          </p:cNvSpPr>
          <p:nvPr>
            <p:ph type="dt" idx="1"/>
          </p:nvPr>
        </p:nvSpPr>
        <p:spPr>
          <a:xfrm>
            <a:off x="4022550" y="1"/>
            <a:ext cx="3078435" cy="450293"/>
          </a:xfrm>
          <a:prstGeom prst="rect">
            <a:avLst/>
          </a:prstGeom>
        </p:spPr>
        <p:txBody>
          <a:bodyPr vert="horz" lIns="83796" tIns="41898" rIns="83796" bIns="41898" rtlCol="0"/>
          <a:lstStyle>
            <a:lvl1pPr algn="r">
              <a:defRPr sz="1100"/>
            </a:lvl1pPr>
          </a:lstStyle>
          <a:p>
            <a:fld id="{42FE3ADF-BF59-4134-B99A-EDC802708E50}" type="datetimeFigureOut">
              <a:rPr lang="en-IN" smtClean="0"/>
              <a:t>04/12/2020</a:t>
            </a:fld>
            <a:endParaRPr lang="en-IN"/>
          </a:p>
        </p:txBody>
      </p:sp>
      <p:sp>
        <p:nvSpPr>
          <p:cNvPr id="4" name="Slide Image Placeholder 3"/>
          <p:cNvSpPr>
            <a:spLocks noGrp="1" noRot="1" noChangeAspect="1"/>
          </p:cNvSpPr>
          <p:nvPr>
            <p:ph type="sldImg" idx="2"/>
          </p:nvPr>
        </p:nvSpPr>
        <p:spPr>
          <a:xfrm>
            <a:off x="1365250" y="1122363"/>
            <a:ext cx="4371975" cy="3027362"/>
          </a:xfrm>
          <a:prstGeom prst="rect">
            <a:avLst/>
          </a:prstGeom>
          <a:noFill/>
          <a:ln w="12700">
            <a:solidFill>
              <a:prstClr val="black"/>
            </a:solidFill>
          </a:ln>
        </p:spPr>
        <p:txBody>
          <a:bodyPr vert="horz" lIns="83796" tIns="41898" rIns="83796" bIns="41898" rtlCol="0" anchor="ctr"/>
          <a:lstStyle/>
          <a:p>
            <a:endParaRPr lang="en-IN"/>
          </a:p>
        </p:txBody>
      </p:sp>
      <p:sp>
        <p:nvSpPr>
          <p:cNvPr id="5" name="Notes Placeholder 4"/>
          <p:cNvSpPr>
            <a:spLocks noGrp="1"/>
          </p:cNvSpPr>
          <p:nvPr>
            <p:ph type="body" sz="quarter" idx="3"/>
          </p:nvPr>
        </p:nvSpPr>
        <p:spPr>
          <a:xfrm>
            <a:off x="709950" y="4317749"/>
            <a:ext cx="5682577" cy="3533066"/>
          </a:xfrm>
          <a:prstGeom prst="rect">
            <a:avLst/>
          </a:prstGeom>
        </p:spPr>
        <p:txBody>
          <a:bodyPr vert="horz" lIns="83796" tIns="41898" rIns="83796" bIns="41898"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1" y="8522258"/>
            <a:ext cx="3078435" cy="450293"/>
          </a:xfrm>
          <a:prstGeom prst="rect">
            <a:avLst/>
          </a:prstGeom>
        </p:spPr>
        <p:txBody>
          <a:bodyPr vert="horz" lIns="83796" tIns="41898" rIns="83796" bIns="41898" rtlCol="0" anchor="b"/>
          <a:lstStyle>
            <a:lvl1pPr algn="l">
              <a:defRPr sz="1100"/>
            </a:lvl1pPr>
          </a:lstStyle>
          <a:p>
            <a:endParaRPr lang="en-IN"/>
          </a:p>
        </p:txBody>
      </p:sp>
      <p:sp>
        <p:nvSpPr>
          <p:cNvPr id="7" name="Slide Number Placeholder 6"/>
          <p:cNvSpPr>
            <a:spLocks noGrp="1"/>
          </p:cNvSpPr>
          <p:nvPr>
            <p:ph type="sldNum" sz="quarter" idx="5"/>
          </p:nvPr>
        </p:nvSpPr>
        <p:spPr>
          <a:xfrm>
            <a:off x="4022550" y="8522258"/>
            <a:ext cx="3078435" cy="450293"/>
          </a:xfrm>
          <a:prstGeom prst="rect">
            <a:avLst/>
          </a:prstGeom>
        </p:spPr>
        <p:txBody>
          <a:bodyPr vert="horz" lIns="83796" tIns="41898" rIns="83796" bIns="41898" rtlCol="0" anchor="b"/>
          <a:lstStyle>
            <a:lvl1pPr algn="r">
              <a:defRPr sz="1100"/>
            </a:lvl1pPr>
          </a:lstStyle>
          <a:p>
            <a:fld id="{92C3979C-F96A-4366-BC2E-1CDF5905F739}" type="slidenum">
              <a:rPr lang="en-IN" smtClean="0"/>
              <a:t>‹#›</a:t>
            </a:fld>
            <a:endParaRPr lang="en-IN"/>
          </a:p>
        </p:txBody>
      </p:sp>
    </p:spTree>
    <p:extLst>
      <p:ext uri="{BB962C8B-B14F-4D97-AF65-F5344CB8AC3E}">
        <p14:creationId xmlns:p14="http://schemas.microsoft.com/office/powerpoint/2010/main" val="1277867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xfrm>
            <a:off x="3116263" y="425450"/>
            <a:ext cx="3094037" cy="2141538"/>
          </a:xfrm>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dirty="0"/>
          </a:p>
        </p:txBody>
      </p:sp>
      <p:sp>
        <p:nvSpPr>
          <p:cNvPr id="16388" name="Slide Number Placeholder 3"/>
          <p:cNvSpPr>
            <a:spLocks noGrp="1"/>
          </p:cNvSpPr>
          <p:nvPr>
            <p:ph type="sldNum" sz="quarter" idx="5"/>
          </p:nvPr>
        </p:nvSpPr>
        <p:spPr bwMode="auto">
          <a:noFill/>
          <a:ln>
            <a:miter lim="800000"/>
            <a:headEnd/>
            <a:tailEnd/>
          </a:ln>
        </p:spPr>
        <p:txBody>
          <a:bodyPr/>
          <a:lstStyle/>
          <a:p>
            <a:fld id="{7BDF3239-CC68-4A3F-8E85-34C3089E0462}" type="slidenum">
              <a:rPr lang="en-US" altLang="en-US"/>
              <a:pPr/>
              <a:t>1</a:t>
            </a:fld>
            <a:endParaRPr lang="en-US" altLang="en-US" dirty="0"/>
          </a:p>
        </p:txBody>
      </p:sp>
    </p:spTree>
    <p:extLst>
      <p:ext uri="{BB962C8B-B14F-4D97-AF65-F5344CB8AC3E}">
        <p14:creationId xmlns:p14="http://schemas.microsoft.com/office/powerpoint/2010/main" val="4158276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E99693-12F3-4A2C-AA95-FBFFDC2CB9CA}" type="slidenum">
              <a:rPr lang="en-IN" smtClean="0"/>
              <a:t>31</a:t>
            </a:fld>
            <a:endParaRPr lang="en-IN"/>
          </a:p>
        </p:txBody>
      </p:sp>
    </p:spTree>
    <p:extLst>
      <p:ext uri="{BB962C8B-B14F-4D97-AF65-F5344CB8AC3E}">
        <p14:creationId xmlns:p14="http://schemas.microsoft.com/office/powerpoint/2010/main" val="1429989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E99693-12F3-4A2C-AA95-FBFFDC2CB9CA}" type="slidenum">
              <a:rPr lang="en-IN" smtClean="0"/>
              <a:t>32</a:t>
            </a:fld>
            <a:endParaRPr lang="en-IN"/>
          </a:p>
        </p:txBody>
      </p:sp>
    </p:spTree>
    <p:extLst>
      <p:ext uri="{BB962C8B-B14F-4D97-AF65-F5344CB8AC3E}">
        <p14:creationId xmlns:p14="http://schemas.microsoft.com/office/powerpoint/2010/main" val="3987871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val="2305515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28" name="PlaceHolder 2"/>
          <p:cNvSpPr>
            <a:spLocks noGrp="1"/>
          </p:cNvSpPr>
          <p:nvPr>
            <p:ph type="body"/>
          </p:nvPr>
        </p:nvSpPr>
        <p:spPr>
          <a:xfrm>
            <a:off x="495000" y="1604520"/>
            <a:ext cx="8914680" cy="1896840"/>
          </a:xfrm>
          <a:prstGeom prst="rect">
            <a:avLst/>
          </a:prstGeom>
        </p:spPr>
        <p:txBody>
          <a:bodyPr lIns="0" tIns="0" rIns="0" bIns="0">
            <a:normAutofit/>
          </a:bodyPr>
          <a:lstStyle/>
          <a:p>
            <a:endParaRPr lang="en-IN" sz="3200" b="0" strike="noStrike" spc="-1">
              <a:latin typeface="Arial"/>
            </a:endParaRPr>
          </a:p>
        </p:txBody>
      </p:sp>
      <p:sp>
        <p:nvSpPr>
          <p:cNvPr id="29" name="PlaceHolder 3"/>
          <p:cNvSpPr>
            <a:spLocks noGrp="1"/>
          </p:cNvSpPr>
          <p:nvPr>
            <p:ph type="body"/>
          </p:nvPr>
        </p:nvSpPr>
        <p:spPr>
          <a:xfrm>
            <a:off x="495000" y="3682080"/>
            <a:ext cx="891468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31" name="PlaceHolder 2"/>
          <p:cNvSpPr>
            <a:spLocks noGrp="1"/>
          </p:cNvSpPr>
          <p:nvPr>
            <p:ph type="body"/>
          </p:nvPr>
        </p:nvSpPr>
        <p:spPr>
          <a:xfrm>
            <a:off x="495000" y="1604520"/>
            <a:ext cx="4350240" cy="1896840"/>
          </a:xfrm>
          <a:prstGeom prst="rect">
            <a:avLst/>
          </a:prstGeom>
        </p:spPr>
        <p:txBody>
          <a:bodyPr lIns="0" tIns="0" rIns="0" bIns="0">
            <a:normAutofit/>
          </a:bodyPr>
          <a:lstStyle/>
          <a:p>
            <a:endParaRPr lang="en-IN" sz="3200" b="0" strike="noStrike" spc="-1">
              <a:latin typeface="Arial"/>
            </a:endParaRPr>
          </a:p>
        </p:txBody>
      </p:sp>
      <p:sp>
        <p:nvSpPr>
          <p:cNvPr id="32" name="PlaceHolder 3"/>
          <p:cNvSpPr>
            <a:spLocks noGrp="1"/>
          </p:cNvSpPr>
          <p:nvPr>
            <p:ph type="body"/>
          </p:nvPr>
        </p:nvSpPr>
        <p:spPr>
          <a:xfrm>
            <a:off x="5063040" y="1604520"/>
            <a:ext cx="4350240" cy="1896840"/>
          </a:xfrm>
          <a:prstGeom prst="rect">
            <a:avLst/>
          </a:prstGeom>
        </p:spPr>
        <p:txBody>
          <a:bodyPr lIns="0" tIns="0" rIns="0" bIns="0">
            <a:normAutofit/>
          </a:bodyPr>
          <a:lstStyle/>
          <a:p>
            <a:endParaRPr lang="en-IN" sz="3200" b="0" strike="noStrike" spc="-1">
              <a:latin typeface="Arial"/>
            </a:endParaRPr>
          </a:p>
        </p:txBody>
      </p:sp>
      <p:sp>
        <p:nvSpPr>
          <p:cNvPr id="33" name="PlaceHolder 4"/>
          <p:cNvSpPr>
            <a:spLocks noGrp="1"/>
          </p:cNvSpPr>
          <p:nvPr>
            <p:ph type="body"/>
          </p:nvPr>
        </p:nvSpPr>
        <p:spPr>
          <a:xfrm>
            <a:off x="495000" y="3682080"/>
            <a:ext cx="4350240" cy="1896840"/>
          </a:xfrm>
          <a:prstGeom prst="rect">
            <a:avLst/>
          </a:prstGeom>
        </p:spPr>
        <p:txBody>
          <a:bodyPr lIns="0" tIns="0" rIns="0" bIns="0">
            <a:normAutofit/>
          </a:bodyPr>
          <a:lstStyle/>
          <a:p>
            <a:endParaRPr lang="en-IN" sz="3200" b="0" strike="noStrike" spc="-1">
              <a:latin typeface="Arial"/>
            </a:endParaRPr>
          </a:p>
        </p:txBody>
      </p:sp>
      <p:sp>
        <p:nvSpPr>
          <p:cNvPr id="34" name="PlaceHolder 5"/>
          <p:cNvSpPr>
            <a:spLocks noGrp="1"/>
          </p:cNvSpPr>
          <p:nvPr>
            <p:ph type="body"/>
          </p:nvPr>
        </p:nvSpPr>
        <p:spPr>
          <a:xfrm>
            <a:off x="5063040" y="3682080"/>
            <a:ext cx="435024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36" name="PlaceHolder 2"/>
          <p:cNvSpPr>
            <a:spLocks noGrp="1"/>
          </p:cNvSpPr>
          <p:nvPr>
            <p:ph type="body"/>
          </p:nvPr>
        </p:nvSpPr>
        <p:spPr>
          <a:xfrm>
            <a:off x="495000" y="1604520"/>
            <a:ext cx="2870280" cy="1896840"/>
          </a:xfrm>
          <a:prstGeom prst="rect">
            <a:avLst/>
          </a:prstGeom>
        </p:spPr>
        <p:txBody>
          <a:bodyPr lIns="0" tIns="0" rIns="0" bIns="0">
            <a:normAutofit/>
          </a:bodyPr>
          <a:lstStyle/>
          <a:p>
            <a:endParaRPr lang="en-IN" sz="3200" b="0" strike="noStrike" spc="-1">
              <a:latin typeface="Arial"/>
            </a:endParaRPr>
          </a:p>
        </p:txBody>
      </p:sp>
      <p:sp>
        <p:nvSpPr>
          <p:cNvPr id="37" name="PlaceHolder 3"/>
          <p:cNvSpPr>
            <a:spLocks noGrp="1"/>
          </p:cNvSpPr>
          <p:nvPr>
            <p:ph type="body"/>
          </p:nvPr>
        </p:nvSpPr>
        <p:spPr>
          <a:xfrm>
            <a:off x="3509280" y="1604520"/>
            <a:ext cx="2870280" cy="1896840"/>
          </a:xfrm>
          <a:prstGeom prst="rect">
            <a:avLst/>
          </a:prstGeom>
        </p:spPr>
        <p:txBody>
          <a:bodyPr lIns="0" tIns="0" rIns="0" bIns="0">
            <a:normAutofit/>
          </a:bodyPr>
          <a:lstStyle/>
          <a:p>
            <a:endParaRPr lang="en-IN" sz="3200" b="0" strike="noStrike" spc="-1">
              <a:latin typeface="Arial"/>
            </a:endParaRPr>
          </a:p>
        </p:txBody>
      </p:sp>
      <p:sp>
        <p:nvSpPr>
          <p:cNvPr id="38" name="PlaceHolder 4"/>
          <p:cNvSpPr>
            <a:spLocks noGrp="1"/>
          </p:cNvSpPr>
          <p:nvPr>
            <p:ph type="body"/>
          </p:nvPr>
        </p:nvSpPr>
        <p:spPr>
          <a:xfrm>
            <a:off x="6523200" y="1604520"/>
            <a:ext cx="2870280" cy="1896840"/>
          </a:xfrm>
          <a:prstGeom prst="rect">
            <a:avLst/>
          </a:prstGeom>
        </p:spPr>
        <p:txBody>
          <a:bodyPr lIns="0" tIns="0" rIns="0" bIns="0">
            <a:normAutofit/>
          </a:bodyPr>
          <a:lstStyle/>
          <a:p>
            <a:endParaRPr lang="en-IN" sz="3200" b="0" strike="noStrike" spc="-1">
              <a:latin typeface="Arial"/>
            </a:endParaRPr>
          </a:p>
        </p:txBody>
      </p:sp>
      <p:sp>
        <p:nvSpPr>
          <p:cNvPr id="39" name="PlaceHolder 5"/>
          <p:cNvSpPr>
            <a:spLocks noGrp="1"/>
          </p:cNvSpPr>
          <p:nvPr>
            <p:ph type="body"/>
          </p:nvPr>
        </p:nvSpPr>
        <p:spPr>
          <a:xfrm>
            <a:off x="495000" y="3682080"/>
            <a:ext cx="2870280" cy="1896840"/>
          </a:xfrm>
          <a:prstGeom prst="rect">
            <a:avLst/>
          </a:prstGeom>
        </p:spPr>
        <p:txBody>
          <a:bodyPr lIns="0" tIns="0" rIns="0" bIns="0">
            <a:normAutofit/>
          </a:bodyPr>
          <a:lstStyle/>
          <a:p>
            <a:endParaRPr lang="en-IN" sz="3200" b="0" strike="noStrike" spc="-1">
              <a:latin typeface="Arial"/>
            </a:endParaRPr>
          </a:p>
        </p:txBody>
      </p:sp>
      <p:sp>
        <p:nvSpPr>
          <p:cNvPr id="40" name="PlaceHolder 6"/>
          <p:cNvSpPr>
            <a:spLocks noGrp="1"/>
          </p:cNvSpPr>
          <p:nvPr>
            <p:ph type="body"/>
          </p:nvPr>
        </p:nvSpPr>
        <p:spPr>
          <a:xfrm>
            <a:off x="3509280" y="3682080"/>
            <a:ext cx="2870280" cy="1896840"/>
          </a:xfrm>
          <a:prstGeom prst="rect">
            <a:avLst/>
          </a:prstGeom>
        </p:spPr>
        <p:txBody>
          <a:bodyPr lIns="0" tIns="0" rIns="0" bIns="0">
            <a:normAutofit/>
          </a:bodyPr>
          <a:lstStyle/>
          <a:p>
            <a:endParaRPr lang="en-IN" sz="3200" b="0" strike="noStrike" spc="-1">
              <a:latin typeface="Arial"/>
            </a:endParaRPr>
          </a:p>
        </p:txBody>
      </p:sp>
      <p:sp>
        <p:nvSpPr>
          <p:cNvPr id="41" name="PlaceHolder 7"/>
          <p:cNvSpPr>
            <a:spLocks noGrp="1"/>
          </p:cNvSpPr>
          <p:nvPr>
            <p:ph type="body"/>
          </p:nvPr>
        </p:nvSpPr>
        <p:spPr>
          <a:xfrm>
            <a:off x="6523200" y="3682080"/>
            <a:ext cx="287028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5" name="Rectangle 11"/>
          <p:cNvSpPr/>
          <p:nvPr userDrawn="1"/>
        </p:nvSpPr>
        <p:spPr>
          <a:xfrm>
            <a:off x="454025" y="5916614"/>
            <a:ext cx="8997950" cy="136525"/>
          </a:xfrm>
          <a:prstGeom prst="rect">
            <a:avLst/>
          </a:prstGeom>
          <a:solidFill>
            <a:srgbClr val="0771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63" tIns="45683" rIns="91363" bIns="45683" anchor="ctr"/>
          <a:lstStyle/>
          <a:p>
            <a:pPr algn="ctr" eaLnBrk="1" fontAlgn="auto" hangingPunct="1">
              <a:spcBef>
                <a:spcPts val="0"/>
              </a:spcBef>
              <a:spcAft>
                <a:spcPts val="0"/>
              </a:spcAft>
              <a:defRPr/>
            </a:pPr>
            <a:endParaRPr lang="en-US" dirty="0"/>
          </a:p>
        </p:txBody>
      </p:sp>
      <p:sp>
        <p:nvSpPr>
          <p:cNvPr id="6" name="Rectangle 88"/>
          <p:cNvSpPr/>
          <p:nvPr userDrawn="1"/>
        </p:nvSpPr>
        <p:spPr>
          <a:xfrm>
            <a:off x="454025" y="5965826"/>
            <a:ext cx="8997950" cy="136525"/>
          </a:xfrm>
          <a:prstGeom prst="rect">
            <a:avLst/>
          </a:prstGeom>
          <a:solidFill>
            <a:srgbClr val="0771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63" tIns="45683" rIns="91363" bIns="45683" anchor="ctr"/>
          <a:lstStyle/>
          <a:p>
            <a:pPr algn="ctr" eaLnBrk="1" fontAlgn="auto" hangingPunct="1">
              <a:spcBef>
                <a:spcPts val="0"/>
              </a:spcBef>
              <a:spcAft>
                <a:spcPts val="0"/>
              </a:spcAft>
              <a:defRPr/>
            </a:pPr>
            <a:endParaRPr lang="en-US" dirty="0"/>
          </a:p>
        </p:txBody>
      </p:sp>
      <p:sp>
        <p:nvSpPr>
          <p:cNvPr id="8" name="Rectangle 103"/>
          <p:cNvSpPr/>
          <p:nvPr userDrawn="1"/>
        </p:nvSpPr>
        <p:spPr>
          <a:xfrm>
            <a:off x="454025" y="1190626"/>
            <a:ext cx="8997950" cy="136525"/>
          </a:xfrm>
          <a:prstGeom prst="rect">
            <a:avLst/>
          </a:prstGeom>
          <a:solidFill>
            <a:srgbClr val="0771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63" tIns="45683" rIns="91363" bIns="45683" anchor="ctr"/>
          <a:lstStyle/>
          <a:p>
            <a:pPr algn="ctr" eaLnBrk="1" fontAlgn="auto" hangingPunct="1">
              <a:spcBef>
                <a:spcPts val="0"/>
              </a:spcBef>
              <a:spcAft>
                <a:spcPts val="0"/>
              </a:spcAft>
              <a:defRPr/>
            </a:pPr>
            <a:endParaRPr lang="en-US" dirty="0"/>
          </a:p>
        </p:txBody>
      </p:sp>
      <p:pic>
        <p:nvPicPr>
          <p:cNvPr id="12" name="Picture 6" descr="http://www.sebi.gov.in/cms/sebi_data/gimages/press_logo.jpg"/>
          <p:cNvPicPr>
            <a:picLocks noChangeAspect="1" noChangeArrowheads="1"/>
          </p:cNvPicPr>
          <p:nvPr userDrawn="1"/>
        </p:nvPicPr>
        <p:blipFill>
          <a:blip r:embed="rId2" cstate="print"/>
          <a:srcRect/>
          <a:stretch>
            <a:fillRect/>
          </a:stretch>
        </p:blipFill>
        <p:spPr bwMode="auto">
          <a:xfrm>
            <a:off x="457201" y="228600"/>
            <a:ext cx="6400800" cy="919818"/>
          </a:xfrm>
          <a:prstGeom prst="rect">
            <a:avLst/>
          </a:prstGeom>
          <a:noFill/>
          <a:ln w="9525">
            <a:noFill/>
            <a:miter lim="800000"/>
            <a:headEnd/>
            <a:tailEnd/>
          </a:ln>
        </p:spPr>
      </p:pic>
    </p:spTree>
    <p:extLst>
      <p:ext uri="{BB962C8B-B14F-4D97-AF65-F5344CB8AC3E}">
        <p14:creationId xmlns:p14="http://schemas.microsoft.com/office/powerpoint/2010/main" val="37209419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32"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133" name="PlaceHolder 2"/>
          <p:cNvSpPr>
            <a:spLocks noGrp="1"/>
          </p:cNvSpPr>
          <p:nvPr>
            <p:ph type="subTitle"/>
          </p:nvPr>
        </p:nvSpPr>
        <p:spPr>
          <a:xfrm>
            <a:off x="495000" y="1604520"/>
            <a:ext cx="8914680" cy="3976920"/>
          </a:xfrm>
          <a:prstGeom prst="rect">
            <a:avLst/>
          </a:prstGeom>
        </p:spPr>
        <p:txBody>
          <a:bodyPr lIns="0" tIns="0" rIns="0" bIns="0" anchor="ctr"/>
          <a:lstStyle/>
          <a:p>
            <a:pPr algn="ctr"/>
            <a:endParaRPr lang="en-IN"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135" name="PlaceHolder 2"/>
          <p:cNvSpPr>
            <a:spLocks noGrp="1"/>
          </p:cNvSpPr>
          <p:nvPr>
            <p:ph type="body"/>
          </p:nvPr>
        </p:nvSpPr>
        <p:spPr>
          <a:xfrm>
            <a:off x="495000" y="1604520"/>
            <a:ext cx="8914680" cy="397692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137" name="PlaceHolder 2"/>
          <p:cNvSpPr>
            <a:spLocks noGrp="1"/>
          </p:cNvSpPr>
          <p:nvPr>
            <p:ph type="body"/>
          </p:nvPr>
        </p:nvSpPr>
        <p:spPr>
          <a:xfrm>
            <a:off x="495000" y="1604520"/>
            <a:ext cx="4350240" cy="3976920"/>
          </a:xfrm>
          <a:prstGeom prst="rect">
            <a:avLst/>
          </a:prstGeom>
        </p:spPr>
        <p:txBody>
          <a:bodyPr lIns="0" tIns="0" rIns="0" bIns="0">
            <a:normAutofit/>
          </a:bodyPr>
          <a:lstStyle/>
          <a:p>
            <a:endParaRPr lang="en-IN" sz="3200" b="0" strike="noStrike" spc="-1">
              <a:latin typeface="Arial"/>
            </a:endParaRPr>
          </a:p>
        </p:txBody>
      </p:sp>
      <p:sp>
        <p:nvSpPr>
          <p:cNvPr id="138" name="PlaceHolder 3"/>
          <p:cNvSpPr>
            <a:spLocks noGrp="1"/>
          </p:cNvSpPr>
          <p:nvPr>
            <p:ph type="body"/>
          </p:nvPr>
        </p:nvSpPr>
        <p:spPr>
          <a:xfrm>
            <a:off x="5063040" y="1604520"/>
            <a:ext cx="4350240" cy="397692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9"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0" name="PlaceHolder 1"/>
          <p:cNvSpPr>
            <a:spLocks noGrp="1"/>
          </p:cNvSpPr>
          <p:nvPr>
            <p:ph type="subTitle"/>
          </p:nvPr>
        </p:nvSpPr>
        <p:spPr>
          <a:xfrm>
            <a:off x="495360" y="146160"/>
            <a:ext cx="7501680" cy="3494160"/>
          </a:xfrm>
          <a:prstGeom prst="rect">
            <a:avLst/>
          </a:prstGeom>
        </p:spPr>
        <p:txBody>
          <a:bodyPr lIns="0" tIns="0" rIns="0" bIns="0" anchor="ctr"/>
          <a:lstStyle/>
          <a:p>
            <a:pPr algn="ctr"/>
            <a:endParaRPr lang="en-IN"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7" name="PlaceHolder 2"/>
          <p:cNvSpPr>
            <a:spLocks noGrp="1"/>
          </p:cNvSpPr>
          <p:nvPr>
            <p:ph type="subTitle"/>
          </p:nvPr>
        </p:nvSpPr>
        <p:spPr>
          <a:xfrm>
            <a:off x="495000" y="1604520"/>
            <a:ext cx="8914680" cy="3976920"/>
          </a:xfrm>
          <a:prstGeom prst="rect">
            <a:avLst/>
          </a:prstGeom>
        </p:spPr>
        <p:txBody>
          <a:bodyPr lIns="0" tIns="0" rIns="0" bIns="0" anchor="ctr"/>
          <a:lstStyle/>
          <a:p>
            <a:pPr algn="ctr"/>
            <a:endParaRPr lang="en-IN"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142" name="PlaceHolder 2"/>
          <p:cNvSpPr>
            <a:spLocks noGrp="1"/>
          </p:cNvSpPr>
          <p:nvPr>
            <p:ph type="body"/>
          </p:nvPr>
        </p:nvSpPr>
        <p:spPr>
          <a:xfrm>
            <a:off x="495000" y="1604520"/>
            <a:ext cx="4350240" cy="1896840"/>
          </a:xfrm>
          <a:prstGeom prst="rect">
            <a:avLst/>
          </a:prstGeom>
        </p:spPr>
        <p:txBody>
          <a:bodyPr lIns="0" tIns="0" rIns="0" bIns="0">
            <a:normAutofit/>
          </a:bodyPr>
          <a:lstStyle/>
          <a:p>
            <a:endParaRPr lang="en-IN" sz="3200" b="0" strike="noStrike" spc="-1">
              <a:latin typeface="Arial"/>
            </a:endParaRPr>
          </a:p>
        </p:txBody>
      </p:sp>
      <p:sp>
        <p:nvSpPr>
          <p:cNvPr id="143" name="PlaceHolder 3"/>
          <p:cNvSpPr>
            <a:spLocks noGrp="1"/>
          </p:cNvSpPr>
          <p:nvPr>
            <p:ph type="body"/>
          </p:nvPr>
        </p:nvSpPr>
        <p:spPr>
          <a:xfrm>
            <a:off x="5063040" y="1604520"/>
            <a:ext cx="4350240" cy="3976920"/>
          </a:xfrm>
          <a:prstGeom prst="rect">
            <a:avLst/>
          </a:prstGeom>
        </p:spPr>
        <p:txBody>
          <a:bodyPr lIns="0" tIns="0" rIns="0" bIns="0">
            <a:normAutofit/>
          </a:bodyPr>
          <a:lstStyle/>
          <a:p>
            <a:endParaRPr lang="en-IN" sz="3200" b="0" strike="noStrike" spc="-1">
              <a:latin typeface="Arial"/>
            </a:endParaRPr>
          </a:p>
        </p:txBody>
      </p:sp>
      <p:sp>
        <p:nvSpPr>
          <p:cNvPr id="144" name="PlaceHolder 4"/>
          <p:cNvSpPr>
            <a:spLocks noGrp="1"/>
          </p:cNvSpPr>
          <p:nvPr>
            <p:ph type="body"/>
          </p:nvPr>
        </p:nvSpPr>
        <p:spPr>
          <a:xfrm>
            <a:off x="495000" y="3682080"/>
            <a:ext cx="435024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146" name="PlaceHolder 2"/>
          <p:cNvSpPr>
            <a:spLocks noGrp="1"/>
          </p:cNvSpPr>
          <p:nvPr>
            <p:ph type="body"/>
          </p:nvPr>
        </p:nvSpPr>
        <p:spPr>
          <a:xfrm>
            <a:off x="495000" y="1604520"/>
            <a:ext cx="4350240" cy="3976920"/>
          </a:xfrm>
          <a:prstGeom prst="rect">
            <a:avLst/>
          </a:prstGeom>
        </p:spPr>
        <p:txBody>
          <a:bodyPr lIns="0" tIns="0" rIns="0" bIns="0">
            <a:normAutofit/>
          </a:bodyPr>
          <a:lstStyle/>
          <a:p>
            <a:endParaRPr lang="en-IN" sz="3200" b="0" strike="noStrike" spc="-1">
              <a:latin typeface="Arial"/>
            </a:endParaRPr>
          </a:p>
        </p:txBody>
      </p:sp>
      <p:sp>
        <p:nvSpPr>
          <p:cNvPr id="147" name="PlaceHolder 3"/>
          <p:cNvSpPr>
            <a:spLocks noGrp="1"/>
          </p:cNvSpPr>
          <p:nvPr>
            <p:ph type="body"/>
          </p:nvPr>
        </p:nvSpPr>
        <p:spPr>
          <a:xfrm>
            <a:off x="5063040" y="1604520"/>
            <a:ext cx="4350240" cy="1896840"/>
          </a:xfrm>
          <a:prstGeom prst="rect">
            <a:avLst/>
          </a:prstGeom>
        </p:spPr>
        <p:txBody>
          <a:bodyPr lIns="0" tIns="0" rIns="0" bIns="0">
            <a:normAutofit/>
          </a:bodyPr>
          <a:lstStyle/>
          <a:p>
            <a:endParaRPr lang="en-IN" sz="3200" b="0" strike="noStrike" spc="-1">
              <a:latin typeface="Arial"/>
            </a:endParaRPr>
          </a:p>
        </p:txBody>
      </p:sp>
      <p:sp>
        <p:nvSpPr>
          <p:cNvPr id="148" name="PlaceHolder 4"/>
          <p:cNvSpPr>
            <a:spLocks noGrp="1"/>
          </p:cNvSpPr>
          <p:nvPr>
            <p:ph type="body"/>
          </p:nvPr>
        </p:nvSpPr>
        <p:spPr>
          <a:xfrm>
            <a:off x="5063040" y="3682080"/>
            <a:ext cx="435024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150" name="PlaceHolder 2"/>
          <p:cNvSpPr>
            <a:spLocks noGrp="1"/>
          </p:cNvSpPr>
          <p:nvPr>
            <p:ph type="body"/>
          </p:nvPr>
        </p:nvSpPr>
        <p:spPr>
          <a:xfrm>
            <a:off x="495000" y="1604520"/>
            <a:ext cx="4350240" cy="1896840"/>
          </a:xfrm>
          <a:prstGeom prst="rect">
            <a:avLst/>
          </a:prstGeom>
        </p:spPr>
        <p:txBody>
          <a:bodyPr lIns="0" tIns="0" rIns="0" bIns="0">
            <a:normAutofit/>
          </a:bodyPr>
          <a:lstStyle/>
          <a:p>
            <a:endParaRPr lang="en-IN" sz="3200" b="0" strike="noStrike" spc="-1">
              <a:latin typeface="Arial"/>
            </a:endParaRPr>
          </a:p>
        </p:txBody>
      </p:sp>
      <p:sp>
        <p:nvSpPr>
          <p:cNvPr id="151" name="PlaceHolder 3"/>
          <p:cNvSpPr>
            <a:spLocks noGrp="1"/>
          </p:cNvSpPr>
          <p:nvPr>
            <p:ph type="body"/>
          </p:nvPr>
        </p:nvSpPr>
        <p:spPr>
          <a:xfrm>
            <a:off x="5063040" y="1604520"/>
            <a:ext cx="4350240" cy="1896840"/>
          </a:xfrm>
          <a:prstGeom prst="rect">
            <a:avLst/>
          </a:prstGeom>
        </p:spPr>
        <p:txBody>
          <a:bodyPr lIns="0" tIns="0" rIns="0" bIns="0">
            <a:normAutofit/>
          </a:bodyPr>
          <a:lstStyle/>
          <a:p>
            <a:endParaRPr lang="en-IN" sz="3200" b="0" strike="noStrike" spc="-1">
              <a:latin typeface="Arial"/>
            </a:endParaRPr>
          </a:p>
        </p:txBody>
      </p:sp>
      <p:sp>
        <p:nvSpPr>
          <p:cNvPr id="152" name="PlaceHolder 4"/>
          <p:cNvSpPr>
            <a:spLocks noGrp="1"/>
          </p:cNvSpPr>
          <p:nvPr>
            <p:ph type="body"/>
          </p:nvPr>
        </p:nvSpPr>
        <p:spPr>
          <a:xfrm>
            <a:off x="495000" y="3682080"/>
            <a:ext cx="891468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154" name="PlaceHolder 2"/>
          <p:cNvSpPr>
            <a:spLocks noGrp="1"/>
          </p:cNvSpPr>
          <p:nvPr>
            <p:ph type="body"/>
          </p:nvPr>
        </p:nvSpPr>
        <p:spPr>
          <a:xfrm>
            <a:off x="495000" y="1604520"/>
            <a:ext cx="8914680" cy="1896840"/>
          </a:xfrm>
          <a:prstGeom prst="rect">
            <a:avLst/>
          </a:prstGeom>
        </p:spPr>
        <p:txBody>
          <a:bodyPr lIns="0" tIns="0" rIns="0" bIns="0">
            <a:normAutofit/>
          </a:bodyPr>
          <a:lstStyle/>
          <a:p>
            <a:endParaRPr lang="en-IN" sz="3200" b="0" strike="noStrike" spc="-1">
              <a:latin typeface="Arial"/>
            </a:endParaRPr>
          </a:p>
        </p:txBody>
      </p:sp>
      <p:sp>
        <p:nvSpPr>
          <p:cNvPr id="155" name="PlaceHolder 3"/>
          <p:cNvSpPr>
            <a:spLocks noGrp="1"/>
          </p:cNvSpPr>
          <p:nvPr>
            <p:ph type="body"/>
          </p:nvPr>
        </p:nvSpPr>
        <p:spPr>
          <a:xfrm>
            <a:off x="495000" y="3682080"/>
            <a:ext cx="891468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157" name="PlaceHolder 2"/>
          <p:cNvSpPr>
            <a:spLocks noGrp="1"/>
          </p:cNvSpPr>
          <p:nvPr>
            <p:ph type="body"/>
          </p:nvPr>
        </p:nvSpPr>
        <p:spPr>
          <a:xfrm>
            <a:off x="495000" y="1604520"/>
            <a:ext cx="4350240" cy="1896840"/>
          </a:xfrm>
          <a:prstGeom prst="rect">
            <a:avLst/>
          </a:prstGeom>
        </p:spPr>
        <p:txBody>
          <a:bodyPr lIns="0" tIns="0" rIns="0" bIns="0">
            <a:normAutofit/>
          </a:bodyPr>
          <a:lstStyle/>
          <a:p>
            <a:endParaRPr lang="en-IN" sz="3200" b="0" strike="noStrike" spc="-1">
              <a:latin typeface="Arial"/>
            </a:endParaRPr>
          </a:p>
        </p:txBody>
      </p:sp>
      <p:sp>
        <p:nvSpPr>
          <p:cNvPr id="158" name="PlaceHolder 3"/>
          <p:cNvSpPr>
            <a:spLocks noGrp="1"/>
          </p:cNvSpPr>
          <p:nvPr>
            <p:ph type="body"/>
          </p:nvPr>
        </p:nvSpPr>
        <p:spPr>
          <a:xfrm>
            <a:off x="5063040" y="1604520"/>
            <a:ext cx="4350240" cy="1896840"/>
          </a:xfrm>
          <a:prstGeom prst="rect">
            <a:avLst/>
          </a:prstGeom>
        </p:spPr>
        <p:txBody>
          <a:bodyPr lIns="0" tIns="0" rIns="0" bIns="0">
            <a:normAutofit/>
          </a:bodyPr>
          <a:lstStyle/>
          <a:p>
            <a:endParaRPr lang="en-IN" sz="3200" b="0" strike="noStrike" spc="-1">
              <a:latin typeface="Arial"/>
            </a:endParaRPr>
          </a:p>
        </p:txBody>
      </p:sp>
      <p:sp>
        <p:nvSpPr>
          <p:cNvPr id="159" name="PlaceHolder 4"/>
          <p:cNvSpPr>
            <a:spLocks noGrp="1"/>
          </p:cNvSpPr>
          <p:nvPr>
            <p:ph type="body"/>
          </p:nvPr>
        </p:nvSpPr>
        <p:spPr>
          <a:xfrm>
            <a:off x="495000" y="3682080"/>
            <a:ext cx="4350240" cy="1896840"/>
          </a:xfrm>
          <a:prstGeom prst="rect">
            <a:avLst/>
          </a:prstGeom>
        </p:spPr>
        <p:txBody>
          <a:bodyPr lIns="0" tIns="0" rIns="0" bIns="0">
            <a:normAutofit/>
          </a:bodyPr>
          <a:lstStyle/>
          <a:p>
            <a:endParaRPr lang="en-IN" sz="3200" b="0" strike="noStrike" spc="-1">
              <a:latin typeface="Arial"/>
            </a:endParaRPr>
          </a:p>
        </p:txBody>
      </p:sp>
      <p:sp>
        <p:nvSpPr>
          <p:cNvPr id="160" name="PlaceHolder 5"/>
          <p:cNvSpPr>
            <a:spLocks noGrp="1"/>
          </p:cNvSpPr>
          <p:nvPr>
            <p:ph type="body"/>
          </p:nvPr>
        </p:nvSpPr>
        <p:spPr>
          <a:xfrm>
            <a:off x="5063040" y="3682080"/>
            <a:ext cx="435024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61"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162" name="PlaceHolder 2"/>
          <p:cNvSpPr>
            <a:spLocks noGrp="1"/>
          </p:cNvSpPr>
          <p:nvPr>
            <p:ph type="body"/>
          </p:nvPr>
        </p:nvSpPr>
        <p:spPr>
          <a:xfrm>
            <a:off x="495000" y="1604520"/>
            <a:ext cx="2870280" cy="1896840"/>
          </a:xfrm>
          <a:prstGeom prst="rect">
            <a:avLst/>
          </a:prstGeom>
        </p:spPr>
        <p:txBody>
          <a:bodyPr lIns="0" tIns="0" rIns="0" bIns="0">
            <a:normAutofit/>
          </a:bodyPr>
          <a:lstStyle/>
          <a:p>
            <a:endParaRPr lang="en-IN" sz="3200" b="0" strike="noStrike" spc="-1">
              <a:latin typeface="Arial"/>
            </a:endParaRPr>
          </a:p>
        </p:txBody>
      </p:sp>
      <p:sp>
        <p:nvSpPr>
          <p:cNvPr id="163" name="PlaceHolder 3"/>
          <p:cNvSpPr>
            <a:spLocks noGrp="1"/>
          </p:cNvSpPr>
          <p:nvPr>
            <p:ph type="body"/>
          </p:nvPr>
        </p:nvSpPr>
        <p:spPr>
          <a:xfrm>
            <a:off x="3509280" y="1604520"/>
            <a:ext cx="2870280" cy="1896840"/>
          </a:xfrm>
          <a:prstGeom prst="rect">
            <a:avLst/>
          </a:prstGeom>
        </p:spPr>
        <p:txBody>
          <a:bodyPr lIns="0" tIns="0" rIns="0" bIns="0">
            <a:normAutofit/>
          </a:bodyPr>
          <a:lstStyle/>
          <a:p>
            <a:endParaRPr lang="en-IN" sz="3200" b="0" strike="noStrike" spc="-1">
              <a:latin typeface="Arial"/>
            </a:endParaRPr>
          </a:p>
        </p:txBody>
      </p:sp>
      <p:sp>
        <p:nvSpPr>
          <p:cNvPr id="164" name="PlaceHolder 4"/>
          <p:cNvSpPr>
            <a:spLocks noGrp="1"/>
          </p:cNvSpPr>
          <p:nvPr>
            <p:ph type="body"/>
          </p:nvPr>
        </p:nvSpPr>
        <p:spPr>
          <a:xfrm>
            <a:off x="6523200" y="1604520"/>
            <a:ext cx="2870280" cy="1896840"/>
          </a:xfrm>
          <a:prstGeom prst="rect">
            <a:avLst/>
          </a:prstGeom>
        </p:spPr>
        <p:txBody>
          <a:bodyPr lIns="0" tIns="0" rIns="0" bIns="0">
            <a:normAutofit/>
          </a:bodyPr>
          <a:lstStyle/>
          <a:p>
            <a:endParaRPr lang="en-IN" sz="3200" b="0" strike="noStrike" spc="-1">
              <a:latin typeface="Arial"/>
            </a:endParaRPr>
          </a:p>
        </p:txBody>
      </p:sp>
      <p:sp>
        <p:nvSpPr>
          <p:cNvPr id="165" name="PlaceHolder 5"/>
          <p:cNvSpPr>
            <a:spLocks noGrp="1"/>
          </p:cNvSpPr>
          <p:nvPr>
            <p:ph type="body"/>
          </p:nvPr>
        </p:nvSpPr>
        <p:spPr>
          <a:xfrm>
            <a:off x="495000" y="3682080"/>
            <a:ext cx="2870280" cy="1896840"/>
          </a:xfrm>
          <a:prstGeom prst="rect">
            <a:avLst/>
          </a:prstGeom>
        </p:spPr>
        <p:txBody>
          <a:bodyPr lIns="0" tIns="0" rIns="0" bIns="0">
            <a:normAutofit/>
          </a:bodyPr>
          <a:lstStyle/>
          <a:p>
            <a:endParaRPr lang="en-IN" sz="3200" b="0" strike="noStrike" spc="-1">
              <a:latin typeface="Arial"/>
            </a:endParaRPr>
          </a:p>
        </p:txBody>
      </p:sp>
      <p:sp>
        <p:nvSpPr>
          <p:cNvPr id="166" name="PlaceHolder 6"/>
          <p:cNvSpPr>
            <a:spLocks noGrp="1"/>
          </p:cNvSpPr>
          <p:nvPr>
            <p:ph type="body"/>
          </p:nvPr>
        </p:nvSpPr>
        <p:spPr>
          <a:xfrm>
            <a:off x="3509280" y="3682080"/>
            <a:ext cx="2870280" cy="1896840"/>
          </a:xfrm>
          <a:prstGeom prst="rect">
            <a:avLst/>
          </a:prstGeom>
        </p:spPr>
        <p:txBody>
          <a:bodyPr lIns="0" tIns="0" rIns="0" bIns="0">
            <a:normAutofit/>
          </a:bodyPr>
          <a:lstStyle/>
          <a:p>
            <a:endParaRPr lang="en-IN" sz="3200" b="0" strike="noStrike" spc="-1">
              <a:latin typeface="Arial"/>
            </a:endParaRPr>
          </a:p>
        </p:txBody>
      </p:sp>
      <p:sp>
        <p:nvSpPr>
          <p:cNvPr id="167" name="PlaceHolder 7"/>
          <p:cNvSpPr>
            <a:spLocks noGrp="1"/>
          </p:cNvSpPr>
          <p:nvPr>
            <p:ph type="body"/>
          </p:nvPr>
        </p:nvSpPr>
        <p:spPr>
          <a:xfrm>
            <a:off x="6523200" y="3682080"/>
            <a:ext cx="287028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9" name="PlaceHolder 2"/>
          <p:cNvSpPr>
            <a:spLocks noGrp="1"/>
          </p:cNvSpPr>
          <p:nvPr>
            <p:ph type="body"/>
          </p:nvPr>
        </p:nvSpPr>
        <p:spPr>
          <a:xfrm>
            <a:off x="495000" y="1604520"/>
            <a:ext cx="8914680" cy="397692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11" name="PlaceHolder 2"/>
          <p:cNvSpPr>
            <a:spLocks noGrp="1"/>
          </p:cNvSpPr>
          <p:nvPr>
            <p:ph type="body"/>
          </p:nvPr>
        </p:nvSpPr>
        <p:spPr>
          <a:xfrm>
            <a:off x="495000" y="1604520"/>
            <a:ext cx="4350240" cy="3976920"/>
          </a:xfrm>
          <a:prstGeom prst="rect">
            <a:avLst/>
          </a:prstGeom>
        </p:spPr>
        <p:txBody>
          <a:bodyPr lIns="0" tIns="0" rIns="0" bIns="0">
            <a:normAutofit/>
          </a:bodyPr>
          <a:lstStyle/>
          <a:p>
            <a:endParaRPr lang="en-IN" sz="3200" b="0" strike="noStrike" spc="-1">
              <a:latin typeface="Arial"/>
            </a:endParaRPr>
          </a:p>
        </p:txBody>
      </p:sp>
      <p:sp>
        <p:nvSpPr>
          <p:cNvPr id="12" name="PlaceHolder 3"/>
          <p:cNvSpPr>
            <a:spLocks noGrp="1"/>
          </p:cNvSpPr>
          <p:nvPr>
            <p:ph type="body"/>
          </p:nvPr>
        </p:nvSpPr>
        <p:spPr>
          <a:xfrm>
            <a:off x="5063040" y="1604520"/>
            <a:ext cx="4350240" cy="397692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495360" y="146160"/>
            <a:ext cx="7501680" cy="3494160"/>
          </a:xfrm>
          <a:prstGeom prst="rect">
            <a:avLst/>
          </a:prstGeom>
        </p:spPr>
        <p:txBody>
          <a:bodyPr lIns="0" tIns="0" rIns="0" bIns="0" anchor="ctr"/>
          <a:lstStyle/>
          <a:p>
            <a:pPr algn="ctr"/>
            <a:endParaRPr lang="en-IN"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16" name="PlaceHolder 2"/>
          <p:cNvSpPr>
            <a:spLocks noGrp="1"/>
          </p:cNvSpPr>
          <p:nvPr>
            <p:ph type="body"/>
          </p:nvPr>
        </p:nvSpPr>
        <p:spPr>
          <a:xfrm>
            <a:off x="495000" y="1604520"/>
            <a:ext cx="4350240" cy="1896840"/>
          </a:xfrm>
          <a:prstGeom prst="rect">
            <a:avLst/>
          </a:prstGeom>
        </p:spPr>
        <p:txBody>
          <a:bodyPr lIns="0" tIns="0" rIns="0" bIns="0">
            <a:normAutofit/>
          </a:bodyPr>
          <a:lstStyle/>
          <a:p>
            <a:endParaRPr lang="en-IN" sz="3200" b="0" strike="noStrike" spc="-1">
              <a:latin typeface="Arial"/>
            </a:endParaRPr>
          </a:p>
        </p:txBody>
      </p:sp>
      <p:sp>
        <p:nvSpPr>
          <p:cNvPr id="17" name="PlaceHolder 3"/>
          <p:cNvSpPr>
            <a:spLocks noGrp="1"/>
          </p:cNvSpPr>
          <p:nvPr>
            <p:ph type="body"/>
          </p:nvPr>
        </p:nvSpPr>
        <p:spPr>
          <a:xfrm>
            <a:off x="5063040" y="1604520"/>
            <a:ext cx="4350240" cy="3976920"/>
          </a:xfrm>
          <a:prstGeom prst="rect">
            <a:avLst/>
          </a:prstGeom>
        </p:spPr>
        <p:txBody>
          <a:bodyPr lIns="0" tIns="0" rIns="0" bIns="0">
            <a:normAutofit/>
          </a:bodyPr>
          <a:lstStyle/>
          <a:p>
            <a:endParaRPr lang="en-IN" sz="3200" b="0" strike="noStrike" spc="-1">
              <a:latin typeface="Arial"/>
            </a:endParaRPr>
          </a:p>
        </p:txBody>
      </p:sp>
      <p:sp>
        <p:nvSpPr>
          <p:cNvPr id="18" name="PlaceHolder 4"/>
          <p:cNvSpPr>
            <a:spLocks noGrp="1"/>
          </p:cNvSpPr>
          <p:nvPr>
            <p:ph type="body"/>
          </p:nvPr>
        </p:nvSpPr>
        <p:spPr>
          <a:xfrm>
            <a:off x="495000" y="3682080"/>
            <a:ext cx="435024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20" name="PlaceHolder 2"/>
          <p:cNvSpPr>
            <a:spLocks noGrp="1"/>
          </p:cNvSpPr>
          <p:nvPr>
            <p:ph type="body"/>
          </p:nvPr>
        </p:nvSpPr>
        <p:spPr>
          <a:xfrm>
            <a:off x="495000" y="1604520"/>
            <a:ext cx="4350240" cy="3976920"/>
          </a:xfrm>
          <a:prstGeom prst="rect">
            <a:avLst/>
          </a:prstGeom>
        </p:spPr>
        <p:txBody>
          <a:bodyPr lIns="0" tIns="0" rIns="0" bIns="0">
            <a:normAutofit/>
          </a:bodyPr>
          <a:lstStyle/>
          <a:p>
            <a:endParaRPr lang="en-IN" sz="3200" b="0" strike="noStrike" spc="-1">
              <a:latin typeface="Arial"/>
            </a:endParaRPr>
          </a:p>
        </p:txBody>
      </p:sp>
      <p:sp>
        <p:nvSpPr>
          <p:cNvPr id="21" name="PlaceHolder 3"/>
          <p:cNvSpPr>
            <a:spLocks noGrp="1"/>
          </p:cNvSpPr>
          <p:nvPr>
            <p:ph type="body"/>
          </p:nvPr>
        </p:nvSpPr>
        <p:spPr>
          <a:xfrm>
            <a:off x="5063040" y="1604520"/>
            <a:ext cx="4350240" cy="1896840"/>
          </a:xfrm>
          <a:prstGeom prst="rect">
            <a:avLst/>
          </a:prstGeom>
        </p:spPr>
        <p:txBody>
          <a:bodyPr lIns="0" tIns="0" rIns="0" bIns="0">
            <a:normAutofit/>
          </a:bodyPr>
          <a:lstStyle/>
          <a:p>
            <a:endParaRPr lang="en-IN" sz="3200" b="0" strike="noStrike" spc="-1">
              <a:latin typeface="Arial"/>
            </a:endParaRPr>
          </a:p>
        </p:txBody>
      </p:sp>
      <p:sp>
        <p:nvSpPr>
          <p:cNvPr id="22" name="PlaceHolder 4"/>
          <p:cNvSpPr>
            <a:spLocks noGrp="1"/>
          </p:cNvSpPr>
          <p:nvPr>
            <p:ph type="body"/>
          </p:nvPr>
        </p:nvSpPr>
        <p:spPr>
          <a:xfrm>
            <a:off x="5063040" y="3682080"/>
            <a:ext cx="435024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24" name="PlaceHolder 2"/>
          <p:cNvSpPr>
            <a:spLocks noGrp="1"/>
          </p:cNvSpPr>
          <p:nvPr>
            <p:ph type="body"/>
          </p:nvPr>
        </p:nvSpPr>
        <p:spPr>
          <a:xfrm>
            <a:off x="495000" y="1604520"/>
            <a:ext cx="4350240" cy="1896840"/>
          </a:xfrm>
          <a:prstGeom prst="rect">
            <a:avLst/>
          </a:prstGeom>
        </p:spPr>
        <p:txBody>
          <a:bodyPr lIns="0" tIns="0" rIns="0" bIns="0">
            <a:normAutofit/>
          </a:bodyPr>
          <a:lstStyle/>
          <a:p>
            <a:endParaRPr lang="en-IN" sz="3200" b="0" strike="noStrike" spc="-1">
              <a:latin typeface="Arial"/>
            </a:endParaRPr>
          </a:p>
        </p:txBody>
      </p:sp>
      <p:sp>
        <p:nvSpPr>
          <p:cNvPr id="25" name="PlaceHolder 3"/>
          <p:cNvSpPr>
            <a:spLocks noGrp="1"/>
          </p:cNvSpPr>
          <p:nvPr>
            <p:ph type="body"/>
          </p:nvPr>
        </p:nvSpPr>
        <p:spPr>
          <a:xfrm>
            <a:off x="5063040" y="1604520"/>
            <a:ext cx="4350240" cy="1896840"/>
          </a:xfrm>
          <a:prstGeom prst="rect">
            <a:avLst/>
          </a:prstGeom>
        </p:spPr>
        <p:txBody>
          <a:bodyPr lIns="0" tIns="0" rIns="0" bIns="0">
            <a:normAutofit/>
          </a:bodyPr>
          <a:lstStyle/>
          <a:p>
            <a:endParaRPr lang="en-IN" sz="3200" b="0" strike="noStrike" spc="-1">
              <a:latin typeface="Arial"/>
            </a:endParaRPr>
          </a:p>
        </p:txBody>
      </p:sp>
      <p:sp>
        <p:nvSpPr>
          <p:cNvPr id="26" name="PlaceHolder 4"/>
          <p:cNvSpPr>
            <a:spLocks noGrp="1"/>
          </p:cNvSpPr>
          <p:nvPr>
            <p:ph type="body"/>
          </p:nvPr>
        </p:nvSpPr>
        <p:spPr>
          <a:xfrm>
            <a:off x="495000" y="3682080"/>
            <a:ext cx="891468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6" name="Group 1"/>
          <p:cNvGrpSpPr/>
          <p:nvPr/>
        </p:nvGrpSpPr>
        <p:grpSpPr>
          <a:xfrm>
            <a:off x="263520" y="663840"/>
            <a:ext cx="9145440" cy="222120"/>
            <a:chOff x="263520" y="663840"/>
            <a:chExt cx="9145440" cy="222120"/>
          </a:xfrm>
        </p:grpSpPr>
        <p:sp>
          <p:nvSpPr>
            <p:cNvPr id="7" name="Line 2"/>
            <p:cNvSpPr/>
            <p:nvPr/>
          </p:nvSpPr>
          <p:spPr>
            <a:xfrm>
              <a:off x="266400" y="885600"/>
              <a:ext cx="9142560" cy="360"/>
            </a:xfrm>
            <a:prstGeom prst="line">
              <a:avLst/>
            </a:prstGeom>
            <a:ln w="31680">
              <a:solidFill>
                <a:srgbClr val="0771B0"/>
              </a:solidFill>
              <a:round/>
            </a:ln>
          </p:spPr>
          <p:style>
            <a:lnRef idx="0">
              <a:scrgbClr r="0" g="0" b="0"/>
            </a:lnRef>
            <a:fillRef idx="0">
              <a:scrgbClr r="0" g="0" b="0"/>
            </a:fillRef>
            <a:effectRef idx="0">
              <a:scrgbClr r="0" g="0" b="0"/>
            </a:effectRef>
            <a:fontRef idx="minor"/>
          </p:style>
        </p:sp>
        <p:sp>
          <p:nvSpPr>
            <p:cNvPr id="2" name="CustomShape 3"/>
            <p:cNvSpPr/>
            <p:nvPr/>
          </p:nvSpPr>
          <p:spPr>
            <a:xfrm>
              <a:off x="263520" y="663840"/>
              <a:ext cx="11880" cy="11880"/>
            </a:xfrm>
            <a:prstGeom prst="rect">
              <a:avLst/>
            </a:prstGeom>
            <a:solidFill>
              <a:srgbClr val="0771B0"/>
            </a:solidFill>
            <a:ln w="12600">
              <a:noFill/>
            </a:ln>
          </p:spPr>
          <p:style>
            <a:lnRef idx="0">
              <a:scrgbClr r="0" g="0" b="0"/>
            </a:lnRef>
            <a:fillRef idx="0">
              <a:scrgbClr r="0" g="0" b="0"/>
            </a:fillRef>
            <a:effectRef idx="0">
              <a:scrgbClr r="0" g="0" b="0"/>
            </a:effectRef>
            <a:fontRef idx="minor"/>
          </p:style>
        </p:sp>
      </p:grpSp>
      <p:sp>
        <p:nvSpPr>
          <p:cNvPr id="3" name="Line 4"/>
          <p:cNvSpPr/>
          <p:nvPr/>
        </p:nvSpPr>
        <p:spPr>
          <a:xfrm>
            <a:off x="495000" y="6324480"/>
            <a:ext cx="9144000" cy="1440"/>
          </a:xfrm>
          <a:prstGeom prst="line">
            <a:avLst/>
          </a:prstGeom>
          <a:ln w="31680">
            <a:solidFill>
              <a:srgbClr val="0771B0"/>
            </a:solidFill>
            <a:round/>
          </a:ln>
        </p:spPr>
        <p:style>
          <a:lnRef idx="0">
            <a:scrgbClr r="0" g="0" b="0"/>
          </a:lnRef>
          <a:fillRef idx="0">
            <a:scrgbClr r="0" g="0" b="0"/>
          </a:fillRef>
          <a:effectRef idx="0">
            <a:scrgbClr r="0" g="0" b="0"/>
          </a:effectRef>
          <a:fontRef idx="minor"/>
        </p:style>
      </p:sp>
      <p:sp>
        <p:nvSpPr>
          <p:cNvPr id="4" name="PlaceHolder 5"/>
          <p:cNvSpPr>
            <a:spLocks noGrp="1"/>
          </p:cNvSpPr>
          <p:nvPr>
            <p:ph type="title"/>
          </p:nvPr>
        </p:nvSpPr>
        <p:spPr>
          <a:xfrm>
            <a:off x="495360" y="146160"/>
            <a:ext cx="7501680" cy="753480"/>
          </a:xfrm>
          <a:prstGeom prst="rect">
            <a:avLst/>
          </a:prstGeom>
        </p:spPr>
        <p:txBody>
          <a:bodyPr lIns="0" tIns="0" rIns="0" bIns="0" anchor="ctr"/>
          <a:lstStyle/>
          <a:p>
            <a:r>
              <a:rPr lang="en-IN" sz="1800" b="0" strike="noStrike" spc="-1">
                <a:latin typeface="Arial"/>
              </a:rPr>
              <a:t>Click to edit the title text format</a:t>
            </a:r>
          </a:p>
        </p:txBody>
      </p:sp>
      <p:sp>
        <p:nvSpPr>
          <p:cNvPr id="5" name="PlaceHolder 6"/>
          <p:cNvSpPr>
            <a:spLocks noGrp="1"/>
          </p:cNvSpPr>
          <p:nvPr>
            <p:ph type="body"/>
          </p:nvPr>
        </p:nvSpPr>
        <p:spPr>
          <a:xfrm>
            <a:off x="495000" y="1604520"/>
            <a:ext cx="8914680" cy="39769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IN" sz="18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IN" sz="1800" b="0" strike="noStrike" spc="-1">
                <a:latin typeface="Arial"/>
              </a:rPr>
              <a:t>Second Outline Level</a:t>
            </a:r>
          </a:p>
          <a:p>
            <a:pPr marL="1296000" lvl="2" indent="-288000">
              <a:spcBef>
                <a:spcPts val="850"/>
              </a:spcBef>
              <a:buClr>
                <a:srgbClr val="000000"/>
              </a:buClr>
              <a:buSzPct val="45000"/>
              <a:buFont typeface="Wingdings" charset="2"/>
              <a:buChar char=""/>
            </a:pPr>
            <a:r>
              <a:rPr lang="en-IN" sz="1800" b="0" strike="noStrike" spc="-1">
                <a:latin typeface="Arial"/>
              </a:rPr>
              <a:t>Third Outline Level</a:t>
            </a:r>
          </a:p>
          <a:p>
            <a:pPr marL="1728000" lvl="3" indent="-216000">
              <a:spcBef>
                <a:spcPts val="567"/>
              </a:spcBef>
              <a:buClr>
                <a:srgbClr val="000000"/>
              </a:buClr>
              <a:buSzPct val="75000"/>
              <a:buFont typeface="Symbol" charset="2"/>
              <a:buChar char=""/>
            </a:pPr>
            <a:r>
              <a:rPr lang="en-IN" sz="1800" b="0" strike="noStrike" spc="-1">
                <a:latin typeface="Arial"/>
              </a:rPr>
              <a:t>Fourth Outline Level</a:t>
            </a:r>
          </a:p>
          <a:p>
            <a:pPr marL="2160000" lvl="4" indent="-216000">
              <a:spcBef>
                <a:spcPts val="283"/>
              </a:spcBef>
              <a:buClr>
                <a:srgbClr val="000000"/>
              </a:buClr>
              <a:buSzPct val="45000"/>
              <a:buFont typeface="Wingdings" charset="2"/>
              <a:buChar char=""/>
            </a:pPr>
            <a:r>
              <a:rPr lang="en-IN" sz="1800" b="0" strike="noStrike" spc="-1">
                <a:latin typeface="Arial"/>
              </a:rPr>
              <a:t>Fifth Outline Level</a:t>
            </a:r>
          </a:p>
          <a:p>
            <a:pPr marL="2592000" lvl="5" indent="-216000">
              <a:spcBef>
                <a:spcPts val="283"/>
              </a:spcBef>
              <a:buClr>
                <a:srgbClr val="000000"/>
              </a:buClr>
              <a:buSzPct val="45000"/>
              <a:buFont typeface="Wingdings" charset="2"/>
              <a:buChar char=""/>
            </a:pPr>
            <a:r>
              <a:rPr lang="en-IN" sz="1800" b="0" strike="noStrike" spc="-1">
                <a:latin typeface="Arial"/>
              </a:rPr>
              <a:t>Sixth Outline Level</a:t>
            </a:r>
          </a:p>
          <a:p>
            <a:pPr marL="3024000" lvl="6" indent="-216000">
              <a:spcBef>
                <a:spcPts val="283"/>
              </a:spcBef>
              <a:buClr>
                <a:srgbClr val="000000"/>
              </a:buClr>
              <a:buSzPct val="45000"/>
              <a:buFont typeface="Wingdings" charset="2"/>
              <a:buChar char=""/>
            </a:pPr>
            <a:r>
              <a:rPr lang="en-IN" sz="18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700"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26" name="Group 1"/>
          <p:cNvGrpSpPr/>
          <p:nvPr/>
        </p:nvGrpSpPr>
        <p:grpSpPr>
          <a:xfrm>
            <a:off x="263520" y="663840"/>
            <a:ext cx="9145440" cy="222120"/>
            <a:chOff x="263520" y="663840"/>
            <a:chExt cx="9145440" cy="222120"/>
          </a:xfrm>
        </p:grpSpPr>
        <p:sp>
          <p:nvSpPr>
            <p:cNvPr id="127" name="Line 2"/>
            <p:cNvSpPr/>
            <p:nvPr/>
          </p:nvSpPr>
          <p:spPr>
            <a:xfrm>
              <a:off x="266400" y="885600"/>
              <a:ext cx="9142560" cy="360"/>
            </a:xfrm>
            <a:prstGeom prst="line">
              <a:avLst/>
            </a:prstGeom>
            <a:ln w="31680">
              <a:solidFill>
                <a:srgbClr val="0771B0"/>
              </a:solidFill>
              <a:round/>
            </a:ln>
          </p:spPr>
          <p:style>
            <a:lnRef idx="0">
              <a:scrgbClr r="0" g="0" b="0"/>
            </a:lnRef>
            <a:fillRef idx="0">
              <a:scrgbClr r="0" g="0" b="0"/>
            </a:fillRef>
            <a:effectRef idx="0">
              <a:scrgbClr r="0" g="0" b="0"/>
            </a:effectRef>
            <a:fontRef idx="minor"/>
          </p:style>
        </p:sp>
        <p:sp>
          <p:nvSpPr>
            <p:cNvPr id="128" name="CustomShape 3"/>
            <p:cNvSpPr/>
            <p:nvPr/>
          </p:nvSpPr>
          <p:spPr>
            <a:xfrm>
              <a:off x="263520" y="663840"/>
              <a:ext cx="11880" cy="11880"/>
            </a:xfrm>
            <a:prstGeom prst="rect">
              <a:avLst/>
            </a:prstGeom>
            <a:solidFill>
              <a:srgbClr val="0771B0"/>
            </a:solidFill>
            <a:ln w="12600">
              <a:noFill/>
            </a:ln>
          </p:spPr>
          <p:style>
            <a:lnRef idx="0">
              <a:scrgbClr r="0" g="0" b="0"/>
            </a:lnRef>
            <a:fillRef idx="0">
              <a:scrgbClr r="0" g="0" b="0"/>
            </a:fillRef>
            <a:effectRef idx="0">
              <a:scrgbClr r="0" g="0" b="0"/>
            </a:effectRef>
            <a:fontRef idx="minor"/>
          </p:style>
        </p:sp>
      </p:grpSp>
      <p:sp>
        <p:nvSpPr>
          <p:cNvPr id="129" name="Line 4"/>
          <p:cNvSpPr/>
          <p:nvPr/>
        </p:nvSpPr>
        <p:spPr>
          <a:xfrm>
            <a:off x="495000" y="6324480"/>
            <a:ext cx="9144000" cy="1440"/>
          </a:xfrm>
          <a:prstGeom prst="line">
            <a:avLst/>
          </a:prstGeom>
          <a:ln w="31680">
            <a:solidFill>
              <a:srgbClr val="0771B0"/>
            </a:solidFill>
            <a:round/>
          </a:ln>
        </p:spPr>
        <p:style>
          <a:lnRef idx="0">
            <a:scrgbClr r="0" g="0" b="0"/>
          </a:lnRef>
          <a:fillRef idx="0">
            <a:scrgbClr r="0" g="0" b="0"/>
          </a:fillRef>
          <a:effectRef idx="0">
            <a:scrgbClr r="0" g="0" b="0"/>
          </a:effectRef>
          <a:fontRef idx="minor"/>
        </p:style>
      </p:sp>
      <p:sp>
        <p:nvSpPr>
          <p:cNvPr id="130" name="PlaceHolder 5"/>
          <p:cNvSpPr>
            <a:spLocks noGrp="1"/>
          </p:cNvSpPr>
          <p:nvPr>
            <p:ph type="title"/>
          </p:nvPr>
        </p:nvSpPr>
        <p:spPr>
          <a:xfrm>
            <a:off x="495360" y="146160"/>
            <a:ext cx="7501680" cy="753480"/>
          </a:xfrm>
          <a:prstGeom prst="rect">
            <a:avLst/>
          </a:prstGeom>
        </p:spPr>
        <p:txBody>
          <a:bodyPr lIns="0" tIns="0" rIns="0" bIns="0" anchor="ctr"/>
          <a:lstStyle/>
          <a:p>
            <a:r>
              <a:rPr lang="en-IN" sz="1800" b="0" strike="noStrike" spc="-1">
                <a:latin typeface="Arial"/>
              </a:rPr>
              <a:t>Click to edit the title text format</a:t>
            </a:r>
          </a:p>
        </p:txBody>
      </p:sp>
      <p:sp>
        <p:nvSpPr>
          <p:cNvPr id="131" name="PlaceHolder 6"/>
          <p:cNvSpPr>
            <a:spLocks noGrp="1"/>
          </p:cNvSpPr>
          <p:nvPr>
            <p:ph type="body"/>
          </p:nvPr>
        </p:nvSpPr>
        <p:spPr>
          <a:xfrm>
            <a:off x="495000" y="1604520"/>
            <a:ext cx="8914680" cy="39769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IN" sz="18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IN" sz="1800" b="0" strike="noStrike" spc="-1">
                <a:latin typeface="Arial"/>
              </a:rPr>
              <a:t>Second Outline Level</a:t>
            </a:r>
          </a:p>
          <a:p>
            <a:pPr marL="1296000" lvl="2" indent="-288000">
              <a:spcBef>
                <a:spcPts val="850"/>
              </a:spcBef>
              <a:buClr>
                <a:srgbClr val="000000"/>
              </a:buClr>
              <a:buSzPct val="45000"/>
              <a:buFont typeface="Wingdings" charset="2"/>
              <a:buChar char=""/>
            </a:pPr>
            <a:r>
              <a:rPr lang="en-IN" sz="1800" b="0" strike="noStrike" spc="-1">
                <a:latin typeface="Arial"/>
              </a:rPr>
              <a:t>Third Outline Level</a:t>
            </a:r>
          </a:p>
          <a:p>
            <a:pPr marL="1728000" lvl="3" indent="-216000">
              <a:spcBef>
                <a:spcPts val="567"/>
              </a:spcBef>
              <a:buClr>
                <a:srgbClr val="000000"/>
              </a:buClr>
              <a:buSzPct val="75000"/>
              <a:buFont typeface="Symbol" charset="2"/>
              <a:buChar char=""/>
            </a:pPr>
            <a:r>
              <a:rPr lang="en-IN" sz="1800" b="0" strike="noStrike" spc="-1">
                <a:latin typeface="Arial"/>
              </a:rPr>
              <a:t>Fourth Outline Level</a:t>
            </a:r>
          </a:p>
          <a:p>
            <a:pPr marL="2160000" lvl="4" indent="-216000">
              <a:spcBef>
                <a:spcPts val="283"/>
              </a:spcBef>
              <a:buClr>
                <a:srgbClr val="000000"/>
              </a:buClr>
              <a:buSzPct val="45000"/>
              <a:buFont typeface="Wingdings" charset="2"/>
              <a:buChar char=""/>
            </a:pPr>
            <a:r>
              <a:rPr lang="en-IN" sz="1800" b="0" strike="noStrike" spc="-1">
                <a:latin typeface="Arial"/>
              </a:rPr>
              <a:t>Fifth Outline Level</a:t>
            </a:r>
          </a:p>
          <a:p>
            <a:pPr marL="2592000" lvl="5" indent="-216000">
              <a:spcBef>
                <a:spcPts val="283"/>
              </a:spcBef>
              <a:buClr>
                <a:srgbClr val="000000"/>
              </a:buClr>
              <a:buSzPct val="45000"/>
              <a:buFont typeface="Wingdings" charset="2"/>
              <a:buChar char=""/>
            </a:pPr>
            <a:r>
              <a:rPr lang="en-IN" sz="1800" b="0" strike="noStrike" spc="-1">
                <a:latin typeface="Arial"/>
              </a:rPr>
              <a:t>Sixth Outline Level</a:t>
            </a:r>
          </a:p>
          <a:p>
            <a:pPr marL="3024000" lvl="6" indent="-216000">
              <a:spcBef>
                <a:spcPts val="283"/>
              </a:spcBef>
              <a:buClr>
                <a:srgbClr val="000000"/>
              </a:buClr>
              <a:buSzPct val="45000"/>
              <a:buFont typeface="Wingdings" charset="2"/>
              <a:buChar char=""/>
            </a:pPr>
            <a:r>
              <a:rPr lang="en-IN" sz="18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visitsebi@sebi.gov.in"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png"/><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3.png"/><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2.JPG"/></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7.jp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0.jpg"/><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31.jpg"/></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g"/><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34.jpg"/></Relationships>
</file>

<file path=ppt/slides/_rels/slide44.xml.rels><?xml version="1.0" encoding="UTF-8" standalone="yes"?>
<Relationships xmlns="http://schemas.openxmlformats.org/package/2006/relationships"><Relationship Id="rId3" Type="http://schemas.openxmlformats.org/officeDocument/2006/relationships/hyperlink" Target="https://digilocker.gov.in/assets/img/DigiLocker-User-Manual.pdf" TargetMode="External"/><Relationship Id="rId2" Type="http://schemas.openxmlformats.org/officeDocument/2006/relationships/hyperlink" Target="https://digilocker.gov.in/" TargetMode="Externa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35.jpeg"/></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3.png"/><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6.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7.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3.png"/><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3.png"/><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hyperlink" Target="https://www.nseindia.com/invest/first-time-investor-fraud-dos-and-donts" TargetMode="External"/><Relationship Id="rId2" Type="http://schemas.openxmlformats.org/officeDocument/2006/relationships/hyperlink" Target="https://www.bseindia.com/static/investors/services.aspx" TargetMode="Externa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descr="images.jpg"/>
          <p:cNvPicPr>
            <a:picLocks noChangeAspect="1"/>
          </p:cNvPicPr>
          <p:nvPr/>
        </p:nvPicPr>
        <p:blipFill>
          <a:blip r:embed="rId3" cstate="print"/>
          <a:srcRect/>
          <a:stretch>
            <a:fillRect/>
          </a:stretch>
        </p:blipFill>
        <p:spPr bwMode="auto">
          <a:xfrm>
            <a:off x="457200" y="1447800"/>
            <a:ext cx="3071247" cy="4419600"/>
          </a:xfrm>
          <a:prstGeom prst="rect">
            <a:avLst/>
          </a:prstGeom>
          <a:noFill/>
          <a:ln w="9525">
            <a:noFill/>
            <a:miter lim="800000"/>
            <a:headEnd/>
            <a:tailEnd/>
          </a:ln>
        </p:spPr>
      </p:pic>
      <p:sp>
        <p:nvSpPr>
          <p:cNvPr id="5" name="TextBox 4"/>
          <p:cNvSpPr txBox="1"/>
          <p:nvPr/>
        </p:nvSpPr>
        <p:spPr>
          <a:xfrm>
            <a:off x="4413068" y="1432560"/>
            <a:ext cx="4602357" cy="4240392"/>
          </a:xfrm>
          <a:prstGeom prst="rect">
            <a:avLst/>
          </a:prstGeom>
          <a:noFill/>
        </p:spPr>
        <p:txBody>
          <a:bodyPr wrap="square" rtlCol="0">
            <a:spAutoFit/>
          </a:bodyPr>
          <a:lstStyle/>
          <a:p>
            <a:pPr algn="ctr"/>
            <a:r>
              <a:rPr lang="en-US" sz="4985" b="1" dirty="0"/>
              <a:t>Secondary markets</a:t>
            </a:r>
          </a:p>
          <a:p>
            <a:pPr algn="ctr"/>
            <a:endParaRPr lang="en-US" sz="4985" b="1" dirty="0"/>
          </a:p>
          <a:p>
            <a:pPr algn="ctr"/>
            <a:r>
              <a:rPr lang="en-US" sz="4000" dirty="0"/>
              <a:t>KYC and Account Opening in Securities Market</a:t>
            </a:r>
          </a:p>
        </p:txBody>
      </p:sp>
    </p:spTree>
    <p:extLst>
      <p:ext uri="{BB962C8B-B14F-4D97-AF65-F5344CB8AC3E}">
        <p14:creationId xmlns:p14="http://schemas.microsoft.com/office/powerpoint/2010/main" val="3396223332"/>
      </p:ext>
    </p:extLst>
  </p:cSld>
  <p:clrMapOvr>
    <a:masterClrMapping/>
  </p:clrMapOvr>
  <p:timing>
    <p:tnLst>
      <p:par>
        <p:cTn id="1" dur="indefinite" restart="never" nodeType="tmRoot"/>
      </p:par>
    </p:tnLst>
  </p:timing>
</p:sld>
</file>

<file path=ppt/slides/slide10.xml><?xml version="1.0" encoding="utf-8"?>
<p:sld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552000" y="1652452"/>
            <a:ext cx="8839200" cy="2895600"/>
          </a:xfrm>
        </p:spPr>
        <p:txBody>
          <a:bodyPr>
            <a:noAutofit/>
          </a:bodyPr>
          <a:lstStyle/>
          <a:p>
            <a:pPr marL="365760" lvl="1" indent="0" algn="ctr">
              <a:buNone/>
            </a:pPr>
            <a:r>
              <a:rPr lang="en-IN" sz="4800" b="1" dirty="0">
                <a:latin typeface="Arial" panose="020B0604020202020204" pitchFamily="34" charset="0"/>
                <a:cs typeface="Arial" panose="020B0604020202020204" pitchFamily="34" charset="0"/>
              </a:rPr>
              <a:t>SAMPLE </a:t>
            </a:r>
          </a:p>
          <a:p>
            <a:pPr marL="365760" lvl="1" indent="0" algn="ctr">
              <a:buNone/>
            </a:pPr>
            <a:r>
              <a:rPr lang="en-IN" sz="4800" b="1" dirty="0">
                <a:latin typeface="Arial" panose="020B0604020202020204" pitchFamily="34" charset="0"/>
                <a:cs typeface="Arial" panose="020B0604020202020204" pitchFamily="34" charset="0"/>
              </a:rPr>
              <a:t>KYC FORM AND ACCOUNT OPENING FORM</a:t>
            </a:r>
          </a:p>
          <a:p>
            <a:pPr marL="365760" lvl="1" indent="0" algn="ctr">
              <a:buNone/>
            </a:pPr>
            <a:r>
              <a:rPr lang="en-IN" sz="4800" b="1" dirty="0">
                <a:latin typeface="Arial" panose="020B0604020202020204" pitchFamily="34" charset="0"/>
                <a:cs typeface="Arial" panose="020B0604020202020204" pitchFamily="34" charset="0"/>
              </a:rPr>
              <a:t>(AOF)</a:t>
            </a:r>
          </a:p>
          <a:p>
            <a:pPr marL="365760" lvl="1" indent="0" algn="just">
              <a:buNone/>
            </a:pPr>
            <a:endParaRPr lang="en-IN" sz="4800" dirty="0">
              <a:latin typeface="Arial" panose="020B0604020202020204" pitchFamily="34" charset="0"/>
              <a:cs typeface="Arial" panose="020B0604020202020204" pitchFamily="34" charset="0"/>
            </a:endParaRPr>
          </a:p>
          <a:p>
            <a:endParaRPr lang="en-IN" sz="4800" dirty="0">
              <a:latin typeface="Arial" panose="020B0604020202020204" pitchFamily="34" charset="0"/>
              <a:cs typeface="Arial" panose="020B0604020202020204" pitchFamily="34" charset="0"/>
            </a:endParaRPr>
          </a:p>
        </p:txBody>
      </p:sp>
      <p:pic>
        <p:nvPicPr>
          <p:cNvPr id="5" name="Picture 4"/>
          <p:cNvPicPr/>
          <p:nvPr/>
        </p:nvPicPr>
        <p:blipFill>
          <a:blip r:embed="rId2"/>
          <a:stretch/>
        </p:blipFill>
        <p:spPr>
          <a:xfrm>
            <a:off x="7025" y="27180"/>
            <a:ext cx="1029600" cy="803880"/>
          </a:xfrm>
          <a:prstGeom prst="rect">
            <a:avLst/>
          </a:prstGeom>
          <a:ln>
            <a:noFill/>
          </a:ln>
        </p:spPr>
      </p:pic>
      <p:sp>
        <p:nvSpPr>
          <p:cNvPr id="4"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10</a:t>
            </a:r>
            <a:endParaRPr lang="en-IN" sz="1000" b="0" strike="noStrike" spc="-1" dirty="0">
              <a:solidFill>
                <a:schemeClr val="bg1"/>
              </a:solidFill>
              <a:latin typeface="Arial"/>
            </a:endParaRPr>
          </a:p>
        </p:txBody>
      </p:sp>
    </p:spTree>
    <p:extLst>
      <p:ext uri="{BB962C8B-B14F-4D97-AF65-F5344CB8AC3E}">
        <p14:creationId xmlns:p14="http://schemas.microsoft.com/office/powerpoint/2010/main" val="2369020179"/>
      </p:ext>
    </p:extLst>
  </p:cSld>
  <p:clrMapOvr>
    <a:masterClrMapping/>
  </p:clrMapOvr>
  <mc:AlternateContent xmlns:mc="http://schemas.openxmlformats.org/markup-compatibility/2006" xmlns:p14="http://schemas.microsoft.com/office/powerpoint/2010/main">
    <mc:Choice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114" y="91856"/>
            <a:ext cx="7501680" cy="753480"/>
          </a:xfrm>
        </p:spPr>
        <p:txBody>
          <a:bodyPr vert="horz" anchor="ctr">
            <a:normAutofit/>
          </a:bodyPr>
          <a:lstStyle/>
          <a:p>
            <a:pPr algn="ctr"/>
            <a:r>
              <a:rPr lang="en-IN" sz="2800" b="1" dirty="0">
                <a:latin typeface="Arial" panose="020B0604020202020204" pitchFamily="34" charset="0"/>
                <a:cs typeface="Arial" panose="020B0604020202020204" pitchFamily="34" charset="0"/>
              </a:rPr>
              <a:t>KYC : Identity Details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663" y="1195253"/>
            <a:ext cx="8735644" cy="3953427"/>
          </a:xfrm>
          <a:prstGeom prst="rect">
            <a:avLst/>
          </a:prstGeom>
          <a:noFill/>
          <a:ln w="25400">
            <a:solidFill>
              <a:schemeClr val="tx1"/>
            </a:solidFill>
            <a:prstDash val="solid"/>
          </a:ln>
        </p:spPr>
      </p:pic>
      <p:sp>
        <p:nvSpPr>
          <p:cNvPr id="4" name="Rectangle 3"/>
          <p:cNvSpPr/>
          <p:nvPr/>
        </p:nvSpPr>
        <p:spPr>
          <a:xfrm>
            <a:off x="2451463" y="2795452"/>
            <a:ext cx="990600" cy="1524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993807" y="2795452"/>
            <a:ext cx="990600" cy="1524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634224" y="2795452"/>
            <a:ext cx="990600" cy="1524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33677" y="3038800"/>
            <a:ext cx="2158339" cy="1524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794863" y="3319020"/>
            <a:ext cx="990600" cy="1524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634224" y="3323936"/>
            <a:ext cx="990600" cy="1524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573137" y="3314104"/>
            <a:ext cx="990600" cy="1524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570679" y="3556652"/>
            <a:ext cx="4986184" cy="1532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323644" y="3800800"/>
            <a:ext cx="269158" cy="213052"/>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172905" y="3800000"/>
            <a:ext cx="269158" cy="213052"/>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280263" y="3790168"/>
            <a:ext cx="269158" cy="213052"/>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335934" y="4075304"/>
            <a:ext cx="1106129" cy="167948"/>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634224" y="4052752"/>
            <a:ext cx="269158" cy="213052"/>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265787" y="4052752"/>
            <a:ext cx="269158" cy="213052"/>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032863" y="4052752"/>
            <a:ext cx="269158" cy="213052"/>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451462" y="4608704"/>
            <a:ext cx="990600" cy="1524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672142" y="4608704"/>
            <a:ext cx="990600" cy="1524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3734573" y="4875404"/>
            <a:ext cx="5117690" cy="159344"/>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8014064" y="3493143"/>
            <a:ext cx="1012881" cy="1115561"/>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984407" y="1195252"/>
            <a:ext cx="1248856" cy="533400"/>
          </a:xfrm>
          <a:prstGeom prst="rect">
            <a:avLst/>
          </a:prstGeom>
          <a:no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ectangle 6"/>
          <p:cNvSpPr/>
          <p:nvPr/>
        </p:nvSpPr>
        <p:spPr>
          <a:xfrm>
            <a:off x="7937863" y="1195252"/>
            <a:ext cx="12192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584537" y="5284190"/>
            <a:ext cx="8856617" cy="523220"/>
          </a:xfrm>
          <a:prstGeom prst="rect">
            <a:avLst/>
          </a:prstGeom>
          <a:noFill/>
          <a:ln>
            <a:solidFill>
              <a:schemeClr val="tx1"/>
            </a:solidFill>
          </a:ln>
        </p:spPr>
        <p:txBody>
          <a:bodyPr wrap="square" rtlCol="0">
            <a:spAutoFit/>
          </a:bodyPr>
          <a:lstStyle/>
          <a:p>
            <a:pPr algn="just"/>
            <a:r>
              <a:rPr lang="en-US" sz="1400" i="1" dirty="0"/>
              <a:t>Identity details must exactly match the address </a:t>
            </a:r>
            <a:r>
              <a:rPr lang="en-US" sz="1400" i="1" dirty="0" smtClean="0"/>
              <a:t>mentioned in the documents </a:t>
            </a:r>
            <a:r>
              <a:rPr lang="en-US" sz="1400" i="1" dirty="0"/>
              <a:t>submitted (</a:t>
            </a:r>
            <a:r>
              <a:rPr lang="en-US" sz="1400" i="1" dirty="0" smtClean="0"/>
              <a:t>e.g. </a:t>
            </a:r>
            <a:r>
              <a:rPr lang="en-US" sz="1400" i="1" dirty="0"/>
              <a:t>Passport , </a:t>
            </a:r>
            <a:r>
              <a:rPr lang="en-US" sz="1400" i="1" dirty="0" err="1"/>
              <a:t>Aadhaar</a:t>
            </a:r>
            <a:r>
              <a:rPr lang="en-US" sz="1400" i="1" dirty="0"/>
              <a:t> </a:t>
            </a:r>
            <a:r>
              <a:rPr lang="en-US" sz="1400" i="1" dirty="0" smtClean="0"/>
              <a:t>Card, etc.)</a:t>
            </a:r>
            <a:endParaRPr lang="en-US" sz="1400" i="1" dirty="0"/>
          </a:p>
        </p:txBody>
      </p:sp>
      <p:pic>
        <p:nvPicPr>
          <p:cNvPr id="29" name="Picture 28"/>
          <p:cNvPicPr/>
          <p:nvPr/>
        </p:nvPicPr>
        <p:blipFill>
          <a:blip r:embed="rId3"/>
          <a:stretch/>
        </p:blipFill>
        <p:spPr>
          <a:xfrm>
            <a:off x="7025" y="27180"/>
            <a:ext cx="1029600" cy="803880"/>
          </a:xfrm>
          <a:prstGeom prst="rect">
            <a:avLst/>
          </a:prstGeom>
          <a:ln>
            <a:noFill/>
          </a:ln>
        </p:spPr>
      </p:pic>
      <p:sp>
        <p:nvSpPr>
          <p:cNvPr id="27"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11</a:t>
            </a:r>
            <a:endParaRPr lang="en-IN" sz="1000" b="0" strike="noStrike" spc="-1" dirty="0">
              <a:solidFill>
                <a:schemeClr val="bg1"/>
              </a:solidFill>
              <a:latin typeface="Arial"/>
            </a:endParaRPr>
          </a:p>
        </p:txBody>
      </p:sp>
    </p:spTree>
    <p:extLst>
      <p:ext uri="{BB962C8B-B14F-4D97-AF65-F5344CB8AC3E}">
        <p14:creationId xmlns:p14="http://schemas.microsoft.com/office/powerpoint/2010/main" val="211434095"/>
      </p:ext>
    </p:extLst>
  </p:cSld>
  <p:clrMapOvr>
    <a:masterClrMapping/>
  </p:clrMapOvr>
  <mc:AlternateContent xmlns:mc="http://schemas.openxmlformats.org/markup-compatibility/2006" xmlns:p14="http://schemas.microsoft.com/office/powerpoint/2010/main">
    <mc:Choice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8079" y="46429"/>
            <a:ext cx="7501680" cy="753480"/>
          </a:xfrm>
        </p:spPr>
        <p:txBody>
          <a:bodyPr vert="horz" anchor="ctr">
            <a:normAutofit/>
          </a:bodyPr>
          <a:lstStyle/>
          <a:p>
            <a:pPr algn="ctr"/>
            <a:r>
              <a:rPr lang="en-IN" sz="2800" b="1" dirty="0">
                <a:latin typeface="Arial" panose="020B0604020202020204" pitchFamily="34" charset="0"/>
                <a:cs typeface="Arial" panose="020B0604020202020204" pitchFamily="34" charset="0"/>
              </a:rPr>
              <a:t>KYC : Address Details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60" y="1344943"/>
            <a:ext cx="8907118" cy="3810532"/>
          </a:xfrm>
          <a:prstGeom prst="rect">
            <a:avLst/>
          </a:prstGeom>
          <a:ln w="25400">
            <a:solidFill>
              <a:schemeClr val="tx1"/>
            </a:solidFill>
          </a:ln>
        </p:spPr>
      </p:pic>
      <p:sp>
        <p:nvSpPr>
          <p:cNvPr id="5" name="Rectangle 4"/>
          <p:cNvSpPr/>
          <p:nvPr/>
        </p:nvSpPr>
        <p:spPr>
          <a:xfrm>
            <a:off x="2281919" y="1802675"/>
            <a:ext cx="6781800" cy="6096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967719" y="2564675"/>
            <a:ext cx="990600" cy="1524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082519" y="2564675"/>
            <a:ext cx="990600" cy="1524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447838" y="2811444"/>
            <a:ext cx="990600" cy="1524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043919" y="4622075"/>
            <a:ext cx="990600" cy="1524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967719" y="3344844"/>
            <a:ext cx="990600" cy="1524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992778" y="2804070"/>
            <a:ext cx="990600" cy="1524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948919" y="2804070"/>
            <a:ext cx="990600" cy="1524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082519" y="3323685"/>
            <a:ext cx="990600" cy="1524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082519" y="3081832"/>
            <a:ext cx="990600" cy="1524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100022" y="4891233"/>
            <a:ext cx="990600" cy="1524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082519" y="4622075"/>
            <a:ext cx="990600" cy="1524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8055913" y="4891233"/>
            <a:ext cx="990600" cy="1524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092716" y="4914585"/>
            <a:ext cx="990600" cy="1524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264713" y="3878244"/>
            <a:ext cx="6781800" cy="6096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87384" y="5580682"/>
            <a:ext cx="9350536" cy="307777"/>
          </a:xfrm>
          <a:prstGeom prst="rect">
            <a:avLst/>
          </a:prstGeom>
          <a:noFill/>
          <a:ln>
            <a:solidFill>
              <a:schemeClr val="tx1"/>
            </a:solidFill>
          </a:ln>
        </p:spPr>
        <p:txBody>
          <a:bodyPr wrap="square" rtlCol="0">
            <a:spAutoFit/>
          </a:bodyPr>
          <a:lstStyle/>
          <a:p>
            <a:pPr algn="just"/>
            <a:r>
              <a:rPr lang="en-US" sz="1400" i="1" dirty="0"/>
              <a:t>Address must exactly match the address </a:t>
            </a:r>
            <a:r>
              <a:rPr lang="en-US" sz="1400" i="1" dirty="0" smtClean="0"/>
              <a:t>mentioned </a:t>
            </a:r>
            <a:r>
              <a:rPr lang="en-US" sz="1400" i="1" dirty="0"/>
              <a:t>in </a:t>
            </a:r>
            <a:r>
              <a:rPr lang="en-US" sz="1400" i="1" dirty="0" smtClean="0"/>
              <a:t>the documents </a:t>
            </a:r>
            <a:r>
              <a:rPr lang="en-US" sz="1400" i="1" dirty="0"/>
              <a:t>submitted (</a:t>
            </a:r>
            <a:r>
              <a:rPr lang="en-US" sz="1400" i="1" dirty="0" smtClean="0"/>
              <a:t>e.g. Passport, </a:t>
            </a:r>
            <a:r>
              <a:rPr lang="en-US" sz="1400" i="1" dirty="0" err="1"/>
              <a:t>Aadhaar</a:t>
            </a:r>
            <a:r>
              <a:rPr lang="en-US" sz="1400" i="1" dirty="0"/>
              <a:t> </a:t>
            </a:r>
            <a:r>
              <a:rPr lang="en-US" sz="1400" i="1" dirty="0" smtClean="0"/>
              <a:t>Card, etc.)</a:t>
            </a:r>
            <a:endParaRPr lang="en-US" sz="1400" i="1" dirty="0"/>
          </a:p>
        </p:txBody>
      </p:sp>
      <p:pic>
        <p:nvPicPr>
          <p:cNvPr id="22" name="Picture 21"/>
          <p:cNvPicPr/>
          <p:nvPr/>
        </p:nvPicPr>
        <p:blipFill>
          <a:blip r:embed="rId3"/>
          <a:stretch/>
        </p:blipFill>
        <p:spPr>
          <a:xfrm>
            <a:off x="7025" y="27180"/>
            <a:ext cx="1029600" cy="803880"/>
          </a:xfrm>
          <a:prstGeom prst="rect">
            <a:avLst/>
          </a:prstGeom>
          <a:ln>
            <a:noFill/>
          </a:ln>
        </p:spPr>
      </p:pic>
      <p:sp>
        <p:nvSpPr>
          <p:cNvPr id="21"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12</a:t>
            </a:r>
            <a:endParaRPr lang="en-IN" sz="1000" b="0" strike="noStrike" spc="-1" dirty="0">
              <a:solidFill>
                <a:schemeClr val="bg1"/>
              </a:solidFill>
              <a:latin typeface="Arial"/>
            </a:endParaRPr>
          </a:p>
        </p:txBody>
      </p:sp>
    </p:spTree>
    <p:extLst>
      <p:ext uri="{BB962C8B-B14F-4D97-AF65-F5344CB8AC3E}">
        <p14:creationId xmlns:p14="http://schemas.microsoft.com/office/powerpoint/2010/main" val="2412851165"/>
      </p:ext>
    </p:extLst>
  </p:cSld>
  <p:clrMapOvr>
    <a:masterClrMapping/>
  </p:clrMapOvr>
  <mc:AlternateContent xmlns:mc="http://schemas.openxmlformats.org/markup-compatibility/2006" xmlns:p14="http://schemas.microsoft.com/office/powerpoint/2010/main">
    <mc:Choice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7718" y="77580"/>
            <a:ext cx="7501680" cy="753480"/>
          </a:xfrm>
        </p:spPr>
        <p:txBody>
          <a:bodyPr vert="horz" anchor="ctr">
            <a:normAutofit/>
          </a:bodyPr>
          <a:lstStyle/>
          <a:p>
            <a:pPr algn="ctr"/>
            <a:r>
              <a:rPr lang="en-IN" sz="2800" b="1" dirty="0">
                <a:latin typeface="Arial" panose="020B0604020202020204" pitchFamily="34" charset="0"/>
                <a:cs typeface="Arial" panose="020B0604020202020204" pitchFamily="34" charset="0"/>
              </a:rPr>
              <a:t>KYC : Declaration of Details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60" y="2375688"/>
            <a:ext cx="8783276" cy="1714739"/>
          </a:xfrm>
          <a:prstGeom prst="rect">
            <a:avLst/>
          </a:prstGeom>
          <a:ln w="25400">
            <a:solidFill>
              <a:schemeClr val="tx1"/>
            </a:solidFill>
          </a:ln>
        </p:spPr>
      </p:pic>
      <p:sp>
        <p:nvSpPr>
          <p:cNvPr id="5" name="Rectangle 4"/>
          <p:cNvSpPr/>
          <p:nvPr/>
        </p:nvSpPr>
        <p:spPr>
          <a:xfrm>
            <a:off x="2905798" y="3632226"/>
            <a:ext cx="990600" cy="1524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95966" y="3861326"/>
            <a:ext cx="990600" cy="1524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858798" y="3708926"/>
            <a:ext cx="990600" cy="1524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p:nvPr/>
        </p:nvPicPr>
        <p:blipFill>
          <a:blip r:embed="rId3"/>
          <a:stretch/>
        </p:blipFill>
        <p:spPr>
          <a:xfrm>
            <a:off x="7025" y="27180"/>
            <a:ext cx="1029600" cy="803880"/>
          </a:xfrm>
          <a:prstGeom prst="rect">
            <a:avLst/>
          </a:prstGeom>
          <a:ln>
            <a:noFill/>
          </a:ln>
        </p:spPr>
      </p:pic>
      <p:sp>
        <p:nvSpPr>
          <p:cNvPr id="8"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13</a:t>
            </a:r>
            <a:endParaRPr lang="en-IN" sz="1000" b="0" strike="noStrike" spc="-1" dirty="0">
              <a:solidFill>
                <a:schemeClr val="bg1"/>
              </a:solidFill>
              <a:latin typeface="Arial"/>
            </a:endParaRPr>
          </a:p>
        </p:txBody>
      </p:sp>
    </p:spTree>
    <p:extLst>
      <p:ext uri="{BB962C8B-B14F-4D97-AF65-F5344CB8AC3E}">
        <p14:creationId xmlns:p14="http://schemas.microsoft.com/office/powerpoint/2010/main" val="2159098798"/>
      </p:ext>
    </p:extLst>
  </p:cSld>
  <p:clrMapOvr>
    <a:masterClrMapping/>
  </p:clrMapOvr>
  <mc:AlternateContent xmlns:mc="http://schemas.openxmlformats.org/markup-compatibility/2006" xmlns:p14="http://schemas.microsoft.com/office/powerpoint/2010/main">
    <mc:Choice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4557" y="81699"/>
            <a:ext cx="7501680" cy="753480"/>
          </a:xfrm>
        </p:spPr>
        <p:txBody>
          <a:bodyPr vert="horz" anchor="ctr">
            <a:noAutofit/>
          </a:bodyPr>
          <a:lstStyle/>
          <a:p>
            <a:pPr algn="ctr"/>
            <a:r>
              <a:rPr lang="en-IN" sz="2800" b="1" dirty="0">
                <a:latin typeface="Arial" panose="020B0604020202020204" pitchFamily="34" charset="0"/>
                <a:cs typeface="Arial" panose="020B0604020202020204" pitchFamily="34" charset="0"/>
              </a:rPr>
              <a:t>Sample </a:t>
            </a:r>
            <a:r>
              <a:rPr lang="en-IN" sz="2800" b="1" dirty="0" smtClean="0">
                <a:latin typeface="Arial" panose="020B0604020202020204" pitchFamily="34" charset="0"/>
                <a:cs typeface="Arial" panose="020B0604020202020204" pitchFamily="34" charset="0"/>
              </a:rPr>
              <a:t>AOF - </a:t>
            </a:r>
            <a:r>
              <a:rPr lang="en-IN" sz="2800" b="1" dirty="0">
                <a:latin typeface="Arial" panose="020B0604020202020204" pitchFamily="34" charset="0"/>
                <a:cs typeface="Arial" panose="020B0604020202020204" pitchFamily="34" charset="0"/>
              </a:rPr>
              <a:t/>
            </a:r>
            <a:br>
              <a:rPr lang="en-IN" sz="2800" b="1" dirty="0">
                <a:latin typeface="Arial" panose="020B0604020202020204" pitchFamily="34" charset="0"/>
                <a:cs typeface="Arial" panose="020B0604020202020204" pitchFamily="34" charset="0"/>
              </a:rPr>
            </a:br>
            <a:r>
              <a:rPr lang="en-IN" sz="2800" b="1" dirty="0">
                <a:latin typeface="Arial" panose="020B0604020202020204" pitchFamily="34" charset="0"/>
                <a:cs typeface="Arial" panose="020B0604020202020204" pitchFamily="34" charset="0"/>
              </a:rPr>
              <a:t>Trading and Demat A/C Details</a:t>
            </a: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040676"/>
            <a:ext cx="8883994" cy="4200803"/>
          </a:xfrm>
          <a:prstGeom prst="rect">
            <a:avLst/>
          </a:prstGeom>
          <a:ln w="25400">
            <a:solidFill>
              <a:schemeClr val="tx1"/>
            </a:solidFill>
          </a:ln>
        </p:spPr>
      </p:pic>
      <p:sp>
        <p:nvSpPr>
          <p:cNvPr id="17" name="Rectangle 16"/>
          <p:cNvSpPr/>
          <p:nvPr/>
        </p:nvSpPr>
        <p:spPr>
          <a:xfrm>
            <a:off x="5988394" y="5003075"/>
            <a:ext cx="990600" cy="1524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988394" y="4731827"/>
            <a:ext cx="990600" cy="1524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988394" y="4479478"/>
            <a:ext cx="990600" cy="1524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053465" y="2690474"/>
            <a:ext cx="990600" cy="1524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988394" y="4250878"/>
            <a:ext cx="990600" cy="1524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094024" y="2992816"/>
            <a:ext cx="990600" cy="1524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7207594" y="2988676"/>
            <a:ext cx="990600" cy="1524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100965" y="4174679"/>
            <a:ext cx="1905000" cy="98079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Oval 25"/>
          <p:cNvSpPr/>
          <p:nvPr/>
        </p:nvSpPr>
        <p:spPr>
          <a:xfrm>
            <a:off x="6709836" y="3887654"/>
            <a:ext cx="269158" cy="213052"/>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692526" y="3886520"/>
            <a:ext cx="269158" cy="213052"/>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6521794" y="2703256"/>
            <a:ext cx="269158" cy="213052"/>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5531194" y="2703256"/>
            <a:ext cx="269158" cy="213052"/>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6521794" y="1660078"/>
            <a:ext cx="269158" cy="213052"/>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5531194" y="1660078"/>
            <a:ext cx="269158" cy="213052"/>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66207" y="5536476"/>
            <a:ext cx="8744554" cy="369332"/>
          </a:xfrm>
          <a:prstGeom prst="rect">
            <a:avLst/>
          </a:prstGeom>
          <a:noFill/>
          <a:ln>
            <a:solidFill>
              <a:schemeClr val="tx1"/>
            </a:solidFill>
          </a:ln>
        </p:spPr>
        <p:txBody>
          <a:bodyPr wrap="square" rtlCol="0">
            <a:spAutoFit/>
          </a:bodyPr>
          <a:lstStyle/>
          <a:p>
            <a:r>
              <a:rPr lang="en-US" i="1" dirty="0"/>
              <a:t>Investor can inform Stock broker about choice of </a:t>
            </a:r>
            <a:r>
              <a:rPr lang="en-US" i="1" dirty="0" smtClean="0"/>
              <a:t>DP A/C </a:t>
            </a:r>
            <a:r>
              <a:rPr lang="en-US" i="1" dirty="0"/>
              <a:t>for credit / debit of </a:t>
            </a:r>
            <a:r>
              <a:rPr lang="en-US" i="1" dirty="0" smtClean="0"/>
              <a:t>shares.</a:t>
            </a:r>
            <a:endParaRPr lang="en-US" i="1" dirty="0"/>
          </a:p>
        </p:txBody>
      </p:sp>
      <p:cxnSp>
        <p:nvCxnSpPr>
          <p:cNvPr id="34" name="Straight Arrow Connector 33"/>
          <p:cNvCxnSpPr/>
          <p:nvPr/>
        </p:nvCxnSpPr>
        <p:spPr>
          <a:xfrm>
            <a:off x="3352800" y="5255424"/>
            <a:ext cx="381000" cy="2634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p:cNvCxnSpPr/>
          <p:nvPr/>
        </p:nvCxnSpPr>
        <p:spPr>
          <a:xfrm flipH="1">
            <a:off x="6248400" y="5241479"/>
            <a:ext cx="273394" cy="29499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33" name="Picture 32"/>
          <p:cNvPicPr/>
          <p:nvPr/>
        </p:nvPicPr>
        <p:blipFill>
          <a:blip r:embed="rId3"/>
          <a:stretch/>
        </p:blipFill>
        <p:spPr>
          <a:xfrm>
            <a:off x="7025" y="27180"/>
            <a:ext cx="1029600" cy="803880"/>
          </a:xfrm>
          <a:prstGeom prst="rect">
            <a:avLst/>
          </a:prstGeom>
          <a:ln>
            <a:noFill/>
          </a:ln>
        </p:spPr>
      </p:pic>
      <p:sp>
        <p:nvSpPr>
          <p:cNvPr id="25"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14</a:t>
            </a:r>
            <a:endParaRPr lang="en-IN" sz="1000" b="0" strike="noStrike" spc="-1" dirty="0">
              <a:solidFill>
                <a:schemeClr val="bg1"/>
              </a:solidFill>
              <a:latin typeface="Arial"/>
            </a:endParaRPr>
          </a:p>
        </p:txBody>
      </p:sp>
    </p:spTree>
    <p:extLst>
      <p:ext uri="{BB962C8B-B14F-4D97-AF65-F5344CB8AC3E}">
        <p14:creationId xmlns:p14="http://schemas.microsoft.com/office/powerpoint/2010/main" val="3537752369"/>
      </p:ext>
    </p:extLst>
  </p:cSld>
  <p:clrMapOvr>
    <a:masterClrMapping/>
  </p:clrMapOvr>
  <mc:AlternateContent xmlns:mc="http://schemas.openxmlformats.org/markup-compatibility/2006" xmlns:p14="http://schemas.microsoft.com/office/powerpoint/2010/main">
    <mc:Choice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8689" y="39768"/>
            <a:ext cx="7501680" cy="753480"/>
          </a:xfrm>
        </p:spPr>
        <p:txBody>
          <a:bodyPr vert="horz" anchor="ctr">
            <a:noAutofit/>
          </a:bodyPr>
          <a:lstStyle/>
          <a:p>
            <a:pPr algn="ctr"/>
            <a:r>
              <a:rPr lang="en-IN" sz="2800" b="1" dirty="0">
                <a:latin typeface="Arial" panose="020B0604020202020204" pitchFamily="34" charset="0"/>
                <a:cs typeface="Arial" panose="020B0604020202020204" pitchFamily="34" charset="0"/>
              </a:rPr>
              <a:t>Sample </a:t>
            </a:r>
            <a:r>
              <a:rPr lang="en-IN" sz="2800" b="1" dirty="0" smtClean="0">
                <a:latin typeface="Arial" panose="020B0604020202020204" pitchFamily="34" charset="0"/>
                <a:cs typeface="Arial" panose="020B0604020202020204" pitchFamily="34" charset="0"/>
              </a:rPr>
              <a:t>AOF - </a:t>
            </a:r>
            <a:r>
              <a:rPr lang="en-IN" sz="2800" b="1" dirty="0">
                <a:latin typeface="Arial" panose="020B0604020202020204" pitchFamily="34" charset="0"/>
                <a:cs typeface="Arial" panose="020B0604020202020204" pitchFamily="34" charset="0"/>
              </a:rPr>
              <a:t/>
            </a:r>
            <a:br>
              <a:rPr lang="en-IN" sz="2800" b="1" dirty="0">
                <a:latin typeface="Arial" panose="020B0604020202020204" pitchFamily="34" charset="0"/>
                <a:cs typeface="Arial" panose="020B0604020202020204" pitchFamily="34" charset="0"/>
              </a:rPr>
            </a:br>
            <a:r>
              <a:rPr lang="en-IN" sz="2800" b="1" dirty="0">
                <a:latin typeface="Arial" panose="020B0604020202020204" pitchFamily="34" charset="0"/>
                <a:cs typeface="Arial" panose="020B0604020202020204" pitchFamily="34" charset="0"/>
              </a:rPr>
              <a:t>Selection of Market Segments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140822"/>
            <a:ext cx="6329948" cy="4993546"/>
          </a:xfrm>
          <a:prstGeom prst="rect">
            <a:avLst/>
          </a:prstGeom>
          <a:ln w="25400">
            <a:solidFill>
              <a:schemeClr val="tx1"/>
            </a:solidFill>
          </a:ln>
        </p:spPr>
      </p:pic>
      <p:sp>
        <p:nvSpPr>
          <p:cNvPr id="4" name="Rectangle 3"/>
          <p:cNvSpPr/>
          <p:nvPr/>
        </p:nvSpPr>
        <p:spPr>
          <a:xfrm>
            <a:off x="3510665" y="1898295"/>
            <a:ext cx="2737735" cy="537927"/>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510662" y="2931109"/>
            <a:ext cx="2737735" cy="537927"/>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510663" y="3940132"/>
            <a:ext cx="2737735" cy="537927"/>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510664" y="4950823"/>
            <a:ext cx="2737735" cy="537927"/>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330109" y="1345377"/>
            <a:ext cx="1790700" cy="4247317"/>
          </a:xfrm>
          <a:prstGeom prst="rect">
            <a:avLst/>
          </a:prstGeom>
          <a:noFill/>
          <a:ln>
            <a:solidFill>
              <a:schemeClr val="tx1"/>
            </a:solidFill>
          </a:ln>
        </p:spPr>
        <p:txBody>
          <a:bodyPr wrap="square" rtlCol="0">
            <a:spAutoFit/>
          </a:bodyPr>
          <a:lstStyle/>
          <a:p>
            <a:pPr algn="just"/>
            <a:r>
              <a:rPr lang="en-US" i="1" dirty="0"/>
              <a:t>Investor can select the segments on which he would like to trade</a:t>
            </a:r>
          </a:p>
          <a:p>
            <a:pPr algn="just"/>
            <a:r>
              <a:rPr lang="en-US" i="1" dirty="0"/>
              <a:t>(Cash / F&amp;O / Currency Derivatives / Commodity Derivatives) and affix his signature against the selected </a:t>
            </a:r>
            <a:r>
              <a:rPr lang="en-US" i="1" dirty="0" smtClean="0"/>
              <a:t>segments.</a:t>
            </a:r>
            <a:endParaRPr lang="en-US" i="1" dirty="0"/>
          </a:p>
        </p:txBody>
      </p:sp>
      <p:pic>
        <p:nvPicPr>
          <p:cNvPr id="13" name="Picture 12"/>
          <p:cNvPicPr/>
          <p:nvPr/>
        </p:nvPicPr>
        <p:blipFill>
          <a:blip r:embed="rId3"/>
          <a:stretch/>
        </p:blipFill>
        <p:spPr>
          <a:xfrm>
            <a:off x="7025" y="27180"/>
            <a:ext cx="1029600" cy="803880"/>
          </a:xfrm>
          <a:prstGeom prst="rect">
            <a:avLst/>
          </a:prstGeom>
          <a:ln>
            <a:noFill/>
          </a:ln>
        </p:spPr>
      </p:pic>
      <p:sp>
        <p:nvSpPr>
          <p:cNvPr id="12"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15</a:t>
            </a:r>
            <a:endParaRPr lang="en-IN" sz="1000" b="0" strike="noStrike" spc="-1" dirty="0">
              <a:solidFill>
                <a:schemeClr val="bg1"/>
              </a:solidFill>
              <a:latin typeface="Arial"/>
            </a:endParaRPr>
          </a:p>
        </p:txBody>
      </p:sp>
    </p:spTree>
    <p:extLst>
      <p:ext uri="{BB962C8B-B14F-4D97-AF65-F5344CB8AC3E}">
        <p14:creationId xmlns:p14="http://schemas.microsoft.com/office/powerpoint/2010/main" val="3727973914"/>
      </p:ext>
    </p:extLst>
  </p:cSld>
  <p:clrMapOvr>
    <a:masterClrMapping/>
  </p:clrMapOvr>
  <mc:AlternateContent xmlns:mc="http://schemas.openxmlformats.org/markup-compatibility/2006" xmlns:p14="http://schemas.microsoft.com/office/powerpoint/2010/main">
    <mc:Choice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2956" y="-35490"/>
            <a:ext cx="8153400" cy="990600"/>
          </a:xfrm>
        </p:spPr>
        <p:txBody>
          <a:bodyPr vert="horz" anchor="ctr">
            <a:normAutofit/>
          </a:bodyPr>
          <a:lstStyle/>
          <a:p>
            <a:pPr algn="ctr"/>
            <a:r>
              <a:rPr lang="en-IN" sz="2800" b="1" dirty="0">
                <a:latin typeface="Arial" panose="020B0604020202020204" pitchFamily="34" charset="0"/>
                <a:cs typeface="Arial" panose="020B0604020202020204" pitchFamily="34" charset="0"/>
              </a:rPr>
              <a:t>Sample </a:t>
            </a:r>
            <a:r>
              <a:rPr lang="en-IN" sz="2800" b="1" dirty="0" smtClean="0">
                <a:latin typeface="Arial" panose="020B0604020202020204" pitchFamily="34" charset="0"/>
                <a:cs typeface="Arial" panose="020B0604020202020204" pitchFamily="34" charset="0"/>
              </a:rPr>
              <a:t>AOF - </a:t>
            </a:r>
            <a:r>
              <a:rPr lang="en-IN" sz="2800" b="1" dirty="0">
                <a:latin typeface="Arial" panose="020B0604020202020204" pitchFamily="34" charset="0"/>
                <a:cs typeface="Arial" panose="020B0604020202020204" pitchFamily="34" charset="0"/>
              </a:rPr>
              <a:t/>
            </a:r>
            <a:br>
              <a:rPr lang="en-IN" sz="2800" b="1" dirty="0">
                <a:latin typeface="Arial" panose="020B0604020202020204" pitchFamily="34" charset="0"/>
                <a:cs typeface="Arial" panose="020B0604020202020204" pitchFamily="34" charset="0"/>
              </a:rPr>
            </a:br>
            <a:r>
              <a:rPr lang="en-IN" sz="2800" b="1" dirty="0">
                <a:latin typeface="Arial" panose="020B0604020202020204" pitchFamily="34" charset="0"/>
                <a:cs typeface="Arial" panose="020B0604020202020204" pitchFamily="34" charset="0"/>
              </a:rPr>
              <a:t>Authorized person/Standing Instructions/Alerts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1" y="981046"/>
            <a:ext cx="6010151" cy="5213789"/>
          </a:xfrm>
          <a:prstGeom prst="rect">
            <a:avLst/>
          </a:prstGeom>
        </p:spPr>
      </p:pic>
      <p:sp>
        <p:nvSpPr>
          <p:cNvPr id="4" name="Rectangle 3"/>
          <p:cNvSpPr/>
          <p:nvPr/>
        </p:nvSpPr>
        <p:spPr>
          <a:xfrm>
            <a:off x="2679159" y="1467641"/>
            <a:ext cx="983906" cy="123005"/>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710565" y="1653545"/>
            <a:ext cx="990600" cy="1524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437316" y="1653545"/>
            <a:ext cx="990600" cy="1524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701166" y="2212116"/>
            <a:ext cx="330061" cy="110277"/>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440663" y="1467641"/>
            <a:ext cx="983906" cy="123005"/>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356239" y="2240583"/>
            <a:ext cx="602226" cy="8181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065914" y="2670273"/>
            <a:ext cx="1371403" cy="179911"/>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793395" y="2240582"/>
            <a:ext cx="602226" cy="8181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104396" y="3521884"/>
            <a:ext cx="2144004" cy="317429"/>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087112" y="4054613"/>
            <a:ext cx="2085088" cy="326267"/>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078008" y="4380880"/>
            <a:ext cx="1371403" cy="179911"/>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4073365" y="4662163"/>
            <a:ext cx="1371403" cy="179911"/>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4073365" y="4943446"/>
            <a:ext cx="1371403" cy="179911"/>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4104396" y="2954680"/>
            <a:ext cx="1332920" cy="145264"/>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092416" y="3143544"/>
            <a:ext cx="1165385" cy="128579"/>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4104397" y="3295943"/>
            <a:ext cx="2144004" cy="191479"/>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239000" y="2644720"/>
            <a:ext cx="1790700" cy="1754326"/>
          </a:xfrm>
          <a:prstGeom prst="rect">
            <a:avLst/>
          </a:prstGeom>
          <a:noFill/>
          <a:ln>
            <a:solidFill>
              <a:schemeClr val="tx1"/>
            </a:solidFill>
          </a:ln>
        </p:spPr>
        <p:txBody>
          <a:bodyPr wrap="square" rtlCol="0">
            <a:spAutoFit/>
          </a:bodyPr>
          <a:lstStyle/>
          <a:p>
            <a:pPr algn="just"/>
            <a:r>
              <a:rPr lang="en-US" i="1" dirty="0"/>
              <a:t>Investor can choose on Standing Instruction, DIS, Email </a:t>
            </a:r>
            <a:r>
              <a:rPr lang="en-US" i="1" dirty="0" smtClean="0"/>
              <a:t>ID, etc</a:t>
            </a:r>
            <a:r>
              <a:rPr lang="en-US" i="1" dirty="0"/>
              <a:t>.</a:t>
            </a:r>
          </a:p>
        </p:txBody>
      </p:sp>
      <p:pic>
        <p:nvPicPr>
          <p:cNvPr id="32" name="Picture 31"/>
          <p:cNvPicPr/>
          <p:nvPr/>
        </p:nvPicPr>
        <p:blipFill>
          <a:blip r:embed="rId3"/>
          <a:stretch/>
        </p:blipFill>
        <p:spPr>
          <a:xfrm>
            <a:off x="7025" y="27180"/>
            <a:ext cx="1029600" cy="803880"/>
          </a:xfrm>
          <a:prstGeom prst="rect">
            <a:avLst/>
          </a:prstGeom>
          <a:ln>
            <a:noFill/>
          </a:ln>
        </p:spPr>
      </p:pic>
      <p:sp>
        <p:nvSpPr>
          <p:cNvPr id="28"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16</a:t>
            </a:r>
            <a:endParaRPr lang="en-IN" sz="1000" b="0" strike="noStrike" spc="-1" dirty="0">
              <a:solidFill>
                <a:schemeClr val="bg1"/>
              </a:solidFill>
              <a:latin typeface="Arial"/>
            </a:endParaRPr>
          </a:p>
        </p:txBody>
      </p:sp>
    </p:spTree>
    <p:extLst>
      <p:ext uri="{BB962C8B-B14F-4D97-AF65-F5344CB8AC3E}">
        <p14:creationId xmlns:p14="http://schemas.microsoft.com/office/powerpoint/2010/main" val="1781344367"/>
      </p:ext>
    </p:extLst>
  </p:cSld>
  <p:clrMapOvr>
    <a:masterClrMapping/>
  </p:clrMapOvr>
  <mc:AlternateContent xmlns:mc="http://schemas.openxmlformats.org/markup-compatibility/2006" xmlns:p14="http://schemas.microsoft.com/office/powerpoint/2010/main">
    <mc:Choice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2951" y="42254"/>
            <a:ext cx="7501680" cy="753480"/>
          </a:xfrm>
        </p:spPr>
        <p:txBody>
          <a:bodyPr vert="horz" anchor="ctr">
            <a:noAutofit/>
          </a:bodyPr>
          <a:lstStyle/>
          <a:p>
            <a:pPr algn="ctr"/>
            <a:r>
              <a:rPr lang="en-IN" sz="2800" b="1" dirty="0">
                <a:latin typeface="Arial" panose="020B0604020202020204" pitchFamily="34" charset="0"/>
                <a:cs typeface="Arial" panose="020B0604020202020204" pitchFamily="34" charset="0"/>
              </a:rPr>
              <a:t>Sample </a:t>
            </a:r>
            <a:r>
              <a:rPr lang="en-IN" sz="2800" b="1" dirty="0" smtClean="0">
                <a:latin typeface="Arial" panose="020B0604020202020204" pitchFamily="34" charset="0"/>
                <a:cs typeface="Arial" panose="020B0604020202020204" pitchFamily="34" charset="0"/>
              </a:rPr>
              <a:t>AOF - </a:t>
            </a:r>
            <a:r>
              <a:rPr lang="en-IN" sz="2800" b="1" dirty="0">
                <a:latin typeface="Arial" panose="020B0604020202020204" pitchFamily="34" charset="0"/>
                <a:cs typeface="Arial" panose="020B0604020202020204" pitchFamily="34" charset="0"/>
              </a:rPr>
              <a:t/>
            </a:r>
            <a:br>
              <a:rPr lang="en-IN" sz="2800" b="1" dirty="0">
                <a:latin typeface="Arial" panose="020B0604020202020204" pitchFamily="34" charset="0"/>
                <a:cs typeface="Arial" panose="020B0604020202020204" pitchFamily="34" charset="0"/>
              </a:rPr>
            </a:br>
            <a:r>
              <a:rPr lang="en-IN" sz="2800" b="1" dirty="0">
                <a:latin typeface="Arial" panose="020B0604020202020204" pitchFamily="34" charset="0"/>
                <a:cs typeface="Arial" panose="020B0604020202020204" pitchFamily="34" charset="0"/>
              </a:rPr>
              <a:t>Past Actions &amp; Introducer Details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899" y="1360714"/>
            <a:ext cx="8468907" cy="3362794"/>
          </a:xfrm>
          <a:prstGeom prst="rect">
            <a:avLst/>
          </a:prstGeom>
          <a:ln w="25400">
            <a:solidFill>
              <a:schemeClr val="tx1"/>
            </a:solidFill>
          </a:ln>
        </p:spPr>
      </p:pic>
      <p:sp>
        <p:nvSpPr>
          <p:cNvPr id="6" name="Oval 5"/>
          <p:cNvSpPr/>
          <p:nvPr/>
        </p:nvSpPr>
        <p:spPr>
          <a:xfrm>
            <a:off x="801105" y="2198914"/>
            <a:ext cx="228600" cy="228600"/>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167352" y="2744685"/>
            <a:ext cx="228600" cy="228600"/>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430005" y="2787620"/>
            <a:ext cx="228600" cy="228600"/>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420605" y="2807366"/>
            <a:ext cx="228600" cy="228600"/>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639805" y="2770414"/>
            <a:ext cx="228600" cy="228600"/>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303775" y="3113315"/>
            <a:ext cx="2085088" cy="122151"/>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484590" y="3375494"/>
            <a:ext cx="7279415" cy="309676"/>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753605" y="3884670"/>
            <a:ext cx="2085088" cy="122151"/>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983717" y="3113313"/>
            <a:ext cx="1780288" cy="122152"/>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244272" y="4291600"/>
            <a:ext cx="1443534" cy="117114"/>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99899" y="5125717"/>
            <a:ext cx="8468906" cy="738664"/>
          </a:xfrm>
          <a:prstGeom prst="rect">
            <a:avLst/>
          </a:prstGeom>
          <a:noFill/>
          <a:ln>
            <a:solidFill>
              <a:schemeClr val="tx1"/>
            </a:solidFill>
          </a:ln>
        </p:spPr>
        <p:txBody>
          <a:bodyPr wrap="square" rtlCol="0">
            <a:spAutoFit/>
          </a:bodyPr>
          <a:lstStyle/>
          <a:p>
            <a:pPr marL="285750" indent="-285750" algn="just">
              <a:buFontTx/>
              <a:buChar char="-"/>
            </a:pPr>
            <a:r>
              <a:rPr lang="en-US" sz="1400" i="1" dirty="0" smtClean="0"/>
              <a:t>Investor </a:t>
            </a:r>
            <a:r>
              <a:rPr lang="en-US" sz="1400" i="1" dirty="0"/>
              <a:t>must disclose details of all past actions / proceedings. </a:t>
            </a:r>
          </a:p>
          <a:p>
            <a:pPr marL="285750" indent="-285750" algn="just">
              <a:buFontTx/>
              <a:buChar char="-"/>
            </a:pPr>
            <a:r>
              <a:rPr lang="en-US" sz="1400" i="1" dirty="0" smtClean="0"/>
              <a:t>In </a:t>
            </a:r>
            <a:r>
              <a:rPr lang="en-US" sz="1400" i="1" dirty="0" smtClean="0"/>
              <a:t>case, </a:t>
            </a:r>
            <a:r>
              <a:rPr lang="en-US" sz="1400" i="1" dirty="0"/>
              <a:t>there is an introducer who introduced investor to the Stock Broker, his details may be provided.</a:t>
            </a:r>
          </a:p>
        </p:txBody>
      </p:sp>
      <p:pic>
        <p:nvPicPr>
          <p:cNvPr id="18" name="Picture 17"/>
          <p:cNvPicPr/>
          <p:nvPr/>
        </p:nvPicPr>
        <p:blipFill>
          <a:blip r:embed="rId3"/>
          <a:stretch/>
        </p:blipFill>
        <p:spPr>
          <a:xfrm>
            <a:off x="7025" y="27180"/>
            <a:ext cx="1029600" cy="803880"/>
          </a:xfrm>
          <a:prstGeom prst="rect">
            <a:avLst/>
          </a:prstGeom>
          <a:ln>
            <a:noFill/>
          </a:ln>
        </p:spPr>
      </p:pic>
      <p:sp>
        <p:nvSpPr>
          <p:cNvPr id="17"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17</a:t>
            </a:r>
            <a:endParaRPr lang="en-IN" sz="1000" b="0" strike="noStrike" spc="-1" dirty="0">
              <a:solidFill>
                <a:schemeClr val="bg1"/>
              </a:solidFill>
              <a:latin typeface="Arial"/>
            </a:endParaRPr>
          </a:p>
        </p:txBody>
      </p:sp>
    </p:spTree>
    <p:extLst>
      <p:ext uri="{BB962C8B-B14F-4D97-AF65-F5344CB8AC3E}">
        <p14:creationId xmlns:p14="http://schemas.microsoft.com/office/powerpoint/2010/main" val="928232898"/>
      </p:ext>
    </p:extLst>
  </p:cSld>
  <p:clrMapOvr>
    <a:masterClrMapping/>
  </p:clrMapOvr>
  <mc:AlternateContent xmlns:mc="http://schemas.openxmlformats.org/markup-compatibility/2006" xmlns:p14="http://schemas.microsoft.com/office/powerpoint/2010/main">
    <mc:Choice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8257" y="28928"/>
            <a:ext cx="7501680" cy="753480"/>
          </a:xfrm>
        </p:spPr>
        <p:txBody>
          <a:bodyPr vert="horz" anchor="ctr">
            <a:noAutofit/>
          </a:bodyPr>
          <a:lstStyle/>
          <a:p>
            <a:pPr algn="ctr"/>
            <a:r>
              <a:rPr lang="en-IN" sz="2800" b="1" dirty="0">
                <a:latin typeface="Arial" panose="020B0604020202020204" pitchFamily="34" charset="0"/>
                <a:cs typeface="Arial" panose="020B0604020202020204" pitchFamily="34" charset="0"/>
              </a:rPr>
              <a:t>Sample </a:t>
            </a:r>
            <a:r>
              <a:rPr lang="en-IN" sz="2800" b="1" dirty="0" smtClean="0">
                <a:latin typeface="Arial" panose="020B0604020202020204" pitchFamily="34" charset="0"/>
                <a:cs typeface="Arial" panose="020B0604020202020204" pitchFamily="34" charset="0"/>
              </a:rPr>
              <a:t>AOF - </a:t>
            </a:r>
            <a:r>
              <a:rPr lang="en-IN" sz="2800" b="1" dirty="0">
                <a:latin typeface="Arial" panose="020B0604020202020204" pitchFamily="34" charset="0"/>
                <a:cs typeface="Arial" panose="020B0604020202020204" pitchFamily="34" charset="0"/>
              </a:rPr>
              <a:t/>
            </a:r>
            <a:br>
              <a:rPr lang="en-IN" sz="2800" b="1" dirty="0">
                <a:latin typeface="Arial" panose="020B0604020202020204" pitchFamily="34" charset="0"/>
                <a:cs typeface="Arial" panose="020B0604020202020204" pitchFamily="34" charset="0"/>
              </a:rPr>
            </a:br>
            <a:r>
              <a:rPr lang="en-IN" sz="2800" b="1" dirty="0">
                <a:latin typeface="Arial" panose="020B0604020202020204" pitchFamily="34" charset="0"/>
                <a:cs typeface="Arial" panose="020B0604020202020204" pitchFamily="34" charset="0"/>
              </a:rPr>
              <a:t>Declaration by investor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609" y="1029789"/>
            <a:ext cx="8440328" cy="3762900"/>
          </a:xfrm>
          <a:prstGeom prst="rect">
            <a:avLst/>
          </a:prstGeom>
          <a:ln w="25400">
            <a:solidFill>
              <a:schemeClr val="tx1"/>
            </a:solidFill>
          </a:ln>
        </p:spPr>
      </p:pic>
      <p:sp>
        <p:nvSpPr>
          <p:cNvPr id="5" name="Rectangle 4"/>
          <p:cNvSpPr/>
          <p:nvPr/>
        </p:nvSpPr>
        <p:spPr>
          <a:xfrm>
            <a:off x="6768737" y="3239589"/>
            <a:ext cx="19812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Rectangle 5"/>
          <p:cNvSpPr/>
          <p:nvPr/>
        </p:nvSpPr>
        <p:spPr>
          <a:xfrm>
            <a:off x="7306403" y="4351071"/>
            <a:ext cx="1138734" cy="248661"/>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406537" y="3765100"/>
            <a:ext cx="1443534" cy="117114"/>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358537" y="3758717"/>
            <a:ext cx="1443534" cy="117114"/>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587137" y="4382589"/>
            <a:ext cx="1443534" cy="117114"/>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416113" y="3796818"/>
            <a:ext cx="1443534" cy="117114"/>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43860" y="4792689"/>
            <a:ext cx="8766900" cy="1569660"/>
          </a:xfrm>
          <a:prstGeom prst="rect">
            <a:avLst/>
          </a:prstGeom>
          <a:noFill/>
        </p:spPr>
        <p:txBody>
          <a:bodyPr wrap="square" rtlCol="0">
            <a:spAutoFit/>
          </a:bodyPr>
          <a:lstStyle/>
          <a:p>
            <a:pPr marL="285750" indent="-285750" algn="just">
              <a:buFont typeface="Wingdings" panose="05000000000000000000" pitchFamily="2" charset="2"/>
              <a:buChar char="Ø"/>
            </a:pPr>
            <a:r>
              <a:rPr lang="en-US" sz="1600" dirty="0" smtClean="0"/>
              <a:t>Investor should read all the documents provided to him with </a:t>
            </a:r>
            <a:r>
              <a:rPr lang="en-US" sz="1600" dirty="0" smtClean="0"/>
              <a:t>account </a:t>
            </a:r>
            <a:r>
              <a:rPr lang="en-US" sz="1600" dirty="0" smtClean="0"/>
              <a:t>opening forms and should always provide correct information </a:t>
            </a:r>
            <a:r>
              <a:rPr lang="en-US" sz="1600" dirty="0" smtClean="0"/>
              <a:t>while completing</a:t>
            </a:r>
            <a:r>
              <a:rPr lang="en-US" sz="1600" dirty="0" smtClean="0"/>
              <a:t> </a:t>
            </a:r>
            <a:r>
              <a:rPr lang="en-US" sz="1600" dirty="0" smtClean="0"/>
              <a:t>his/ her account opening process.</a:t>
            </a:r>
          </a:p>
          <a:p>
            <a:endParaRPr lang="en-IN" sz="1600" dirty="0"/>
          </a:p>
          <a:p>
            <a:pPr marL="285750" indent="-285750" algn="just">
              <a:buFont typeface="Wingdings" panose="05000000000000000000" pitchFamily="2" charset="2"/>
              <a:buChar char="Ø"/>
            </a:pPr>
            <a:r>
              <a:rPr lang="en-US" sz="1600" dirty="0" smtClean="0"/>
              <a:t>Investor should understand all the charges and tariffs applicable to him and after verifying and clarifying everything should only he submit the above mentioned declaration.</a:t>
            </a:r>
            <a:endParaRPr lang="en-IN" dirty="0"/>
          </a:p>
        </p:txBody>
      </p:sp>
      <p:pic>
        <p:nvPicPr>
          <p:cNvPr id="12" name="Picture 11"/>
          <p:cNvPicPr/>
          <p:nvPr/>
        </p:nvPicPr>
        <p:blipFill>
          <a:blip r:embed="rId3"/>
          <a:stretch/>
        </p:blipFill>
        <p:spPr>
          <a:xfrm>
            <a:off x="7025" y="27180"/>
            <a:ext cx="1029600" cy="803880"/>
          </a:xfrm>
          <a:prstGeom prst="rect">
            <a:avLst/>
          </a:prstGeom>
          <a:ln>
            <a:noFill/>
          </a:ln>
        </p:spPr>
      </p:pic>
      <p:sp>
        <p:nvSpPr>
          <p:cNvPr id="13"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18</a:t>
            </a:r>
            <a:endParaRPr lang="en-IN" sz="1000" b="0" strike="noStrike" spc="-1" dirty="0">
              <a:solidFill>
                <a:schemeClr val="bg1"/>
              </a:solidFill>
              <a:latin typeface="Arial"/>
            </a:endParaRPr>
          </a:p>
        </p:txBody>
      </p:sp>
    </p:spTree>
    <p:extLst>
      <p:ext uri="{BB962C8B-B14F-4D97-AF65-F5344CB8AC3E}">
        <p14:creationId xmlns:p14="http://schemas.microsoft.com/office/powerpoint/2010/main" val="3785693862"/>
      </p:ext>
    </p:extLst>
  </p:cSld>
  <p:clrMapOvr>
    <a:masterClrMapping/>
  </p:clrMapOvr>
  <mc:AlternateContent xmlns:mc="http://schemas.openxmlformats.org/markup-compatibility/2006" xmlns:p14="http://schemas.microsoft.com/office/powerpoint/2010/main">
    <mc:Choice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7752" y="67543"/>
            <a:ext cx="7501680" cy="753480"/>
          </a:xfrm>
        </p:spPr>
        <p:txBody>
          <a:bodyPr vert="horz" anchor="ctr">
            <a:noAutofit/>
          </a:bodyPr>
          <a:lstStyle/>
          <a:p>
            <a:pPr algn="ctr"/>
            <a:r>
              <a:rPr lang="en-IN" sz="2800" b="1" dirty="0">
                <a:latin typeface="Arial" panose="020B0604020202020204" pitchFamily="34" charset="0"/>
                <a:cs typeface="Arial" panose="020B0604020202020204" pitchFamily="34" charset="0"/>
              </a:rPr>
              <a:t>Sample </a:t>
            </a:r>
            <a:r>
              <a:rPr lang="en-IN" sz="2800" b="1" dirty="0" smtClean="0">
                <a:latin typeface="Arial" panose="020B0604020202020204" pitchFamily="34" charset="0"/>
                <a:cs typeface="Arial" panose="020B0604020202020204" pitchFamily="34" charset="0"/>
              </a:rPr>
              <a:t>AOF - </a:t>
            </a:r>
            <a:r>
              <a:rPr lang="en-IN" sz="2800" b="1" dirty="0">
                <a:latin typeface="Arial" panose="020B0604020202020204" pitchFamily="34" charset="0"/>
                <a:cs typeface="Arial" panose="020B0604020202020204" pitchFamily="34" charset="0"/>
              </a:rPr>
              <a:t/>
            </a:r>
            <a:br>
              <a:rPr lang="en-IN" sz="2800" b="1" dirty="0">
                <a:latin typeface="Arial" panose="020B0604020202020204" pitchFamily="34" charset="0"/>
                <a:cs typeface="Arial" panose="020B0604020202020204" pitchFamily="34" charset="0"/>
              </a:rPr>
            </a:br>
            <a:r>
              <a:rPr lang="en-IN" sz="2800" b="1" dirty="0">
                <a:latin typeface="Arial" panose="020B0604020202020204" pitchFamily="34" charset="0"/>
                <a:cs typeface="Arial" panose="020B0604020202020204" pitchFamily="34" charset="0"/>
              </a:rPr>
              <a:t>Nomination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384" y="1086394"/>
            <a:ext cx="5991817" cy="4759792"/>
          </a:xfrm>
          <a:prstGeom prst="rect">
            <a:avLst/>
          </a:prstGeom>
          <a:ln w="25400">
            <a:solidFill>
              <a:schemeClr val="tx1"/>
            </a:solidFill>
          </a:ln>
        </p:spPr>
      </p:pic>
      <p:sp>
        <p:nvSpPr>
          <p:cNvPr id="4" name="Rectangle 3"/>
          <p:cNvSpPr/>
          <p:nvPr/>
        </p:nvSpPr>
        <p:spPr>
          <a:xfrm>
            <a:off x="1031273" y="1695995"/>
            <a:ext cx="4818710" cy="45719"/>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888841" y="3296031"/>
            <a:ext cx="1113543" cy="119813"/>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44587" y="3862026"/>
            <a:ext cx="886331" cy="1524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014301" y="2382373"/>
            <a:ext cx="1092483" cy="117114"/>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117007" y="4826069"/>
            <a:ext cx="1443534" cy="117114"/>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010248" y="4805922"/>
            <a:ext cx="1443534" cy="117114"/>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080136" y="5064847"/>
            <a:ext cx="1798047" cy="19714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845657" y="5034457"/>
            <a:ext cx="2232926" cy="193379"/>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048479" y="2063276"/>
            <a:ext cx="4818710" cy="45719"/>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006692" y="3052351"/>
            <a:ext cx="4818710" cy="45719"/>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006692" y="2855211"/>
            <a:ext cx="4818710" cy="45719"/>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006693" y="3415845"/>
            <a:ext cx="2633491" cy="45719"/>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006692" y="3250313"/>
            <a:ext cx="2633491" cy="45719"/>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96987" y="4014426"/>
            <a:ext cx="886331" cy="1524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021184" y="2201858"/>
            <a:ext cx="1092483" cy="117114"/>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342975" y="2185233"/>
            <a:ext cx="1092483" cy="117114"/>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750578" y="2399861"/>
            <a:ext cx="1092483" cy="117114"/>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434649" y="5489523"/>
            <a:ext cx="1000809" cy="128187"/>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359471" y="5470681"/>
            <a:ext cx="880912" cy="154798"/>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6569292" y="1162594"/>
            <a:ext cx="2796778" cy="4031873"/>
          </a:xfrm>
          <a:prstGeom prst="rect">
            <a:avLst/>
          </a:prstGeom>
          <a:noFill/>
        </p:spPr>
        <p:txBody>
          <a:bodyPr wrap="square" rtlCol="0">
            <a:spAutoFit/>
          </a:bodyPr>
          <a:lstStyle/>
          <a:p>
            <a:pPr marL="285750" indent="-285750" algn="just">
              <a:buFont typeface="Wingdings" panose="05000000000000000000" pitchFamily="2" charset="2"/>
              <a:buChar char="Ø"/>
            </a:pPr>
            <a:r>
              <a:rPr lang="en-US" sz="1600" u="sng" dirty="0" smtClean="0"/>
              <a:t>Nomination:</a:t>
            </a:r>
            <a:r>
              <a:rPr lang="en-US" sz="1600" dirty="0" smtClean="0"/>
              <a:t> </a:t>
            </a:r>
            <a:r>
              <a:rPr lang="en-US" sz="1600" dirty="0" smtClean="0"/>
              <a:t>Facility </a:t>
            </a:r>
            <a:r>
              <a:rPr lang="en-US" sz="1600" dirty="0" smtClean="0"/>
              <a:t>that enables an individual investor to nominate a person, who can claim the securities held by him/ her in the unfortunate event of death of investor.</a:t>
            </a:r>
          </a:p>
          <a:p>
            <a:pPr marL="285750" indent="-285750" algn="just">
              <a:buFont typeface="Wingdings" panose="05000000000000000000" pitchFamily="2" charset="2"/>
              <a:buChar char="Ø"/>
            </a:pPr>
            <a:endParaRPr lang="en-US" sz="1600" dirty="0" smtClean="0"/>
          </a:p>
          <a:p>
            <a:pPr marL="285750" indent="-285750" algn="just">
              <a:buFont typeface="Wingdings" panose="05000000000000000000" pitchFamily="2" charset="2"/>
              <a:buChar char="Ø"/>
            </a:pPr>
            <a:r>
              <a:rPr lang="en-US" sz="1600" u="sng" dirty="0" smtClean="0"/>
              <a:t>All investors should utilize the nomination facility in their accounts to safeguard their investments, in case of any unfortunate event</a:t>
            </a:r>
            <a:r>
              <a:rPr lang="en-US" sz="1600" u="sng" dirty="0" smtClean="0"/>
              <a:t>.</a:t>
            </a:r>
          </a:p>
          <a:p>
            <a:pPr algn="just"/>
            <a:endParaRPr lang="en-IN" sz="1600" u="sng" dirty="0"/>
          </a:p>
        </p:txBody>
      </p:sp>
      <p:pic>
        <p:nvPicPr>
          <p:cNvPr id="25" name="Picture 24"/>
          <p:cNvPicPr/>
          <p:nvPr/>
        </p:nvPicPr>
        <p:blipFill>
          <a:blip r:embed="rId3"/>
          <a:stretch/>
        </p:blipFill>
        <p:spPr>
          <a:xfrm>
            <a:off x="7025" y="27180"/>
            <a:ext cx="1029600" cy="803880"/>
          </a:xfrm>
          <a:prstGeom prst="rect">
            <a:avLst/>
          </a:prstGeom>
          <a:ln>
            <a:noFill/>
          </a:ln>
        </p:spPr>
      </p:pic>
      <p:sp>
        <p:nvSpPr>
          <p:cNvPr id="2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19</a:t>
            </a:r>
            <a:endParaRPr lang="en-IN" sz="1000" b="0" strike="noStrike" spc="-1" dirty="0">
              <a:solidFill>
                <a:schemeClr val="bg1"/>
              </a:solidFill>
              <a:latin typeface="Arial"/>
            </a:endParaRPr>
          </a:p>
        </p:txBody>
      </p:sp>
    </p:spTree>
    <p:extLst>
      <p:ext uri="{BB962C8B-B14F-4D97-AF65-F5344CB8AC3E}">
        <p14:creationId xmlns:p14="http://schemas.microsoft.com/office/powerpoint/2010/main" val="821522753"/>
      </p:ext>
    </p:extLst>
  </p:cSld>
  <p:clrMapOvr>
    <a:masterClrMapping/>
  </p:clrMapOvr>
  <mc:AlternateContent xmlns:mc="http://schemas.openxmlformats.org/markup-compatibility/2006" xmlns:p14="http://schemas.microsoft.com/office/powerpoint/2010/main">
    <mc:Choice Requires="p14">
      <p:transition spd="slow" p14:dur="2000"/>
    </mc:Choice>
    <mc:Fallback>
      <p:transition spd="slow"/>
    </mc:Fallback>
  </mc:AlternateContent>
  <p:timing>
    <p:tnLst>
      <p:par>
        <p:cTn id="1" dur="indefinite" restart="never" nodeType="tmRoot"/>
      </p:par>
    </p:tnLst>
  </p:timing>
</p:sld>
</file>

<file path=ppt/slides/slide2.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CustomShape 1"/>
          <p:cNvSpPr/>
          <p:nvPr/>
        </p:nvSpPr>
        <p:spPr>
          <a:xfrm>
            <a:off x="495360" y="92160"/>
            <a:ext cx="8914680" cy="67392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nchor="ctr"/>
          <a:lstStyle/>
          <a:p>
            <a:pPr algn="ctr">
              <a:lnSpc>
                <a:spcPct val="93000"/>
              </a:lnSpc>
            </a:pPr>
            <a:r>
              <a:rPr lang="en-IN" sz="2800" b="1" strike="noStrike" spc="-1" dirty="0" smtClean="0">
                <a:solidFill>
                  <a:srgbClr val="000000"/>
                </a:solidFill>
                <a:latin typeface="Arial"/>
                <a:ea typeface="Arial"/>
              </a:rPr>
              <a:t>DISCLAIMER</a:t>
            </a:r>
            <a:endParaRPr lang="en-IN" sz="2800" b="0" strike="noStrike" spc="-1" dirty="0">
              <a:latin typeface="Arial"/>
            </a:endParaRPr>
          </a:p>
        </p:txBody>
      </p:sp>
      <p:sp>
        <p:nvSpPr>
          <p:cNvPr id="170" name="CustomShape 2"/>
          <p:cNvSpPr/>
          <p:nvPr/>
        </p:nvSpPr>
        <p:spPr>
          <a:xfrm>
            <a:off x="256320" y="1015740"/>
            <a:ext cx="9153720" cy="518904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lstStyle/>
          <a:p>
            <a:pPr marL="343080" indent="-342360" algn="just">
              <a:lnSpc>
                <a:spcPct val="100000"/>
              </a:lnSpc>
              <a:spcBef>
                <a:spcPts val="1400"/>
              </a:spcBef>
              <a:buClr>
                <a:srgbClr val="000000"/>
              </a:buClr>
              <a:buFont typeface="Wingdings" charset="2"/>
              <a:buChar char=""/>
            </a:pPr>
            <a:r>
              <a:rPr lang="en-US" spc="-1" dirty="0"/>
              <a:t>The information contained in this material is for only educational and awareness purposes related to securities </a:t>
            </a:r>
            <a:r>
              <a:rPr lang="en-US" spc="-1" dirty="0" smtClean="0"/>
              <a:t>market </a:t>
            </a:r>
            <a:r>
              <a:rPr lang="en-US" spc="-1" dirty="0"/>
              <a:t>and shall be used for non-profitable educational and awareness activities for general </a:t>
            </a:r>
            <a:r>
              <a:rPr lang="en-US" spc="-1" dirty="0" smtClean="0"/>
              <a:t>public.</a:t>
            </a:r>
            <a:endParaRPr lang="en-US" spc="-1" dirty="0"/>
          </a:p>
          <a:p>
            <a:pPr marL="343080" indent="-342360" algn="just">
              <a:lnSpc>
                <a:spcPct val="100000"/>
              </a:lnSpc>
              <a:spcBef>
                <a:spcPts val="1400"/>
              </a:spcBef>
              <a:buClr>
                <a:srgbClr val="000000"/>
              </a:buClr>
              <a:buFont typeface="Wingdings" charset="2"/>
              <a:buChar char=""/>
            </a:pPr>
            <a:endParaRPr lang="en-US" sz="200" spc="-1" dirty="0"/>
          </a:p>
          <a:p>
            <a:pPr marL="343080" indent="-342360" algn="just">
              <a:lnSpc>
                <a:spcPct val="100000"/>
              </a:lnSpc>
              <a:spcBef>
                <a:spcPts val="1400"/>
              </a:spcBef>
              <a:buClr>
                <a:srgbClr val="000000"/>
              </a:buClr>
              <a:buFont typeface="Wingdings" charset="2"/>
              <a:buChar char=""/>
            </a:pPr>
            <a:r>
              <a:rPr lang="en-US" spc="-1" dirty="0" smtClean="0"/>
              <a:t>No </a:t>
            </a:r>
            <a:r>
              <a:rPr lang="en-US" spc="-1" dirty="0"/>
              <a:t>part of this material can be reproduced or copied in any form or by any means or reproduced on any disc, tape, perforate media or other information storage device, etc. without acknowledging the SEBI or Stock </a:t>
            </a:r>
            <a:r>
              <a:rPr lang="en-US" spc="-1" dirty="0" smtClean="0"/>
              <a:t>Exchanges </a:t>
            </a:r>
            <a:r>
              <a:rPr lang="en-US" spc="-1" dirty="0"/>
              <a:t>or Depositories. </a:t>
            </a:r>
          </a:p>
          <a:p>
            <a:pPr marL="343080" indent="-342360" algn="just">
              <a:lnSpc>
                <a:spcPct val="100000"/>
              </a:lnSpc>
              <a:spcBef>
                <a:spcPts val="1400"/>
              </a:spcBef>
              <a:buClr>
                <a:srgbClr val="000000"/>
              </a:buClr>
              <a:buFont typeface="Wingdings" charset="2"/>
              <a:buChar char=""/>
            </a:pPr>
            <a:endParaRPr lang="en-US" sz="200" spc="-1" dirty="0"/>
          </a:p>
          <a:p>
            <a:pPr marL="343080" indent="-342360" algn="just">
              <a:lnSpc>
                <a:spcPct val="100000"/>
              </a:lnSpc>
              <a:spcBef>
                <a:spcPts val="1400"/>
              </a:spcBef>
              <a:buClr>
                <a:srgbClr val="000000"/>
              </a:buClr>
              <a:buFont typeface="Wingdings" charset="2"/>
              <a:buChar char=""/>
            </a:pPr>
            <a:r>
              <a:rPr lang="en-US" spc="-1" dirty="0" smtClean="0"/>
              <a:t>SEBI </a:t>
            </a:r>
            <a:r>
              <a:rPr lang="en-US" spc="-1" dirty="0"/>
              <a:t>or Stock </a:t>
            </a:r>
            <a:r>
              <a:rPr lang="en-US" spc="-1" dirty="0" smtClean="0"/>
              <a:t>Exchanges </a:t>
            </a:r>
            <a:r>
              <a:rPr lang="en-US" spc="-1" dirty="0"/>
              <a:t>or Depositories shall not be responsible for any damage or loss to any </a:t>
            </a:r>
            <a:r>
              <a:rPr lang="en-US" spc="-1" dirty="0" smtClean="0"/>
              <a:t>one </a:t>
            </a:r>
            <a:r>
              <a:rPr lang="en-US" spc="-1" dirty="0"/>
              <a:t>of any </a:t>
            </a:r>
            <a:r>
              <a:rPr lang="en-US" spc="-1" dirty="0" smtClean="0"/>
              <a:t>manner, </a:t>
            </a:r>
            <a:r>
              <a:rPr lang="en-US" spc="-1" dirty="0"/>
              <a:t>from use of this material. </a:t>
            </a:r>
          </a:p>
          <a:p>
            <a:pPr marL="343080" indent="-342360" algn="just">
              <a:lnSpc>
                <a:spcPct val="100000"/>
              </a:lnSpc>
              <a:spcBef>
                <a:spcPts val="1400"/>
              </a:spcBef>
              <a:buClr>
                <a:srgbClr val="000000"/>
              </a:buClr>
              <a:buFont typeface="Wingdings" charset="2"/>
              <a:buChar char=""/>
            </a:pPr>
            <a:endParaRPr lang="en-US" sz="200" spc="-1" dirty="0"/>
          </a:p>
          <a:p>
            <a:pPr marL="343080" indent="-342360" algn="just">
              <a:lnSpc>
                <a:spcPct val="100000"/>
              </a:lnSpc>
              <a:spcBef>
                <a:spcPts val="1400"/>
              </a:spcBef>
              <a:buClr>
                <a:srgbClr val="000000"/>
              </a:buClr>
              <a:buFont typeface="Wingdings" charset="2"/>
              <a:buChar char=""/>
            </a:pPr>
            <a:r>
              <a:rPr lang="en-US" spc="-1" dirty="0" smtClean="0"/>
              <a:t>Every </a:t>
            </a:r>
            <a:r>
              <a:rPr lang="en-US" spc="-1" dirty="0"/>
              <a:t>effort has been made to avoid errors or omissions in this material</a:t>
            </a:r>
            <a:r>
              <a:rPr lang="en-US" spc="-1" dirty="0" smtClean="0"/>
              <a:t>. </a:t>
            </a:r>
            <a:r>
              <a:rPr lang="en-US" spc="-1" dirty="0"/>
              <a:t>For recent market developments and initiatives, readers are requested to refer to recent laws, guidelines, directives framed thereunder and other relevant documents, as being declared from time to time. For any suggestions or feedback, you may send the same to </a:t>
            </a:r>
            <a:r>
              <a:rPr lang="en-US" spc="-1" dirty="0" smtClean="0">
                <a:hlinkClick r:id="rId2"/>
              </a:rPr>
              <a:t>visitsebi@sebi.gov.in</a:t>
            </a:r>
            <a:r>
              <a:rPr lang="en-US" spc="-1" dirty="0" smtClean="0"/>
              <a:t>.</a:t>
            </a:r>
          </a:p>
          <a:p>
            <a:pPr marL="720" algn="just">
              <a:lnSpc>
                <a:spcPct val="100000"/>
              </a:lnSpc>
              <a:spcBef>
                <a:spcPts val="1400"/>
              </a:spcBef>
              <a:buClr>
                <a:srgbClr val="000000"/>
              </a:buClr>
            </a:pPr>
            <a:r>
              <a:rPr lang="en-US" spc="-1" dirty="0" smtClean="0"/>
              <a:t> </a:t>
            </a:r>
          </a:p>
          <a:p>
            <a:pPr marL="343080" indent="-342360" algn="just">
              <a:lnSpc>
                <a:spcPct val="100000"/>
              </a:lnSpc>
              <a:spcBef>
                <a:spcPts val="1400"/>
              </a:spcBef>
              <a:buClr>
                <a:srgbClr val="000000"/>
              </a:buClr>
              <a:buFont typeface="Wingdings" charset="2"/>
              <a:buChar char=""/>
            </a:pPr>
            <a:endParaRPr lang="en-US" spc="-1" dirty="0"/>
          </a:p>
        </p:txBody>
      </p:sp>
      <p:pic>
        <p:nvPicPr>
          <p:cNvPr id="172" name="Picture 3"/>
          <p:cNvPicPr/>
          <p:nvPr/>
        </p:nvPicPr>
        <p:blipFill>
          <a:blip r:embed="rId3"/>
          <a:stretch/>
        </p:blipFill>
        <p:spPr>
          <a:xfrm>
            <a:off x="0" y="27180"/>
            <a:ext cx="1029600" cy="803880"/>
          </a:xfrm>
          <a:prstGeom prst="rect">
            <a:avLst/>
          </a:prstGeom>
          <a:ln>
            <a:noFill/>
          </a:ln>
        </p:spPr>
      </p:pic>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a:solidFill>
                  <a:srgbClr val="FFFFFF"/>
                </a:solidFill>
                <a:latin typeface="Calibri"/>
              </a:rPr>
              <a:t>2</a:t>
            </a:r>
            <a:endParaRPr lang="en-IN" sz="1000" b="0" strike="noStrike" spc="-1" dirty="0">
              <a:latin typeface="Arial"/>
            </a:endParaRPr>
          </a:p>
        </p:txBody>
      </p:sp>
    </p:spTree>
    <p:extLst>
      <p:ext uri="{BB962C8B-B14F-4D97-AF65-F5344CB8AC3E}">
        <p14:creationId xmlns:p14="http://schemas.microsoft.com/office/powerpoint/2010/main" val="4075188048"/>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6625" y="0"/>
            <a:ext cx="8153400" cy="990600"/>
          </a:xfrm>
        </p:spPr>
        <p:txBody>
          <a:bodyPr vert="horz" anchor="ctr">
            <a:normAutofit/>
          </a:bodyPr>
          <a:lstStyle/>
          <a:p>
            <a:pPr algn="ctr"/>
            <a:r>
              <a:rPr lang="en-IN" sz="2800" b="1" dirty="0">
                <a:latin typeface="Arial" panose="020B0604020202020204" pitchFamily="34" charset="0"/>
                <a:cs typeface="Arial" panose="020B0604020202020204" pitchFamily="34" charset="0"/>
              </a:rPr>
              <a:t>Sample </a:t>
            </a:r>
            <a:r>
              <a:rPr lang="en-IN" sz="2800" b="1" dirty="0" smtClean="0">
                <a:latin typeface="Arial" panose="020B0604020202020204" pitchFamily="34" charset="0"/>
                <a:cs typeface="Arial" panose="020B0604020202020204" pitchFamily="34" charset="0"/>
              </a:rPr>
              <a:t>AOF - </a:t>
            </a:r>
            <a:r>
              <a:rPr lang="en-IN" sz="2800" b="1" dirty="0">
                <a:latin typeface="Arial" panose="020B0604020202020204" pitchFamily="34" charset="0"/>
                <a:cs typeface="Arial" panose="020B0604020202020204" pitchFamily="34" charset="0"/>
              </a:rPr>
              <a:t/>
            </a:r>
            <a:br>
              <a:rPr lang="en-IN" sz="2800" b="1" dirty="0">
                <a:latin typeface="Arial" panose="020B0604020202020204" pitchFamily="34" charset="0"/>
                <a:cs typeface="Arial" panose="020B0604020202020204" pitchFamily="34" charset="0"/>
              </a:rPr>
            </a:br>
            <a:r>
              <a:rPr lang="en-IN" sz="2800" b="1" dirty="0">
                <a:latin typeface="Arial" panose="020B0604020202020204" pitchFamily="34" charset="0"/>
                <a:cs typeface="Arial" panose="020B0604020202020204" pitchFamily="34" charset="0"/>
              </a:rPr>
              <a:t>OI (F&amp;O) / Running Account Declarations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611" y="1676400"/>
            <a:ext cx="4878882" cy="3429000"/>
          </a:xfrm>
          <a:prstGeom prst="rect">
            <a:avLst/>
          </a:prstGeom>
        </p:spPr>
      </p:pic>
      <p:sp>
        <p:nvSpPr>
          <p:cNvPr id="5" name="Oval 4"/>
          <p:cNvSpPr/>
          <p:nvPr/>
        </p:nvSpPr>
        <p:spPr>
          <a:xfrm>
            <a:off x="490169" y="3581400"/>
            <a:ext cx="228600" cy="228600"/>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78820" y="1828800"/>
            <a:ext cx="228600" cy="228600"/>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315493" y="990600"/>
            <a:ext cx="4036518" cy="6124754"/>
          </a:xfrm>
          <a:prstGeom prst="rect">
            <a:avLst/>
          </a:prstGeom>
          <a:noFill/>
        </p:spPr>
        <p:txBody>
          <a:bodyPr wrap="square" rtlCol="0">
            <a:spAutoFit/>
          </a:bodyPr>
          <a:lstStyle/>
          <a:p>
            <a:r>
              <a:rPr lang="en-US" sz="1400" b="1" u="sng" dirty="0"/>
              <a:t>Open Interest (OI) Position : </a:t>
            </a:r>
          </a:p>
          <a:p>
            <a:pPr marL="285750" indent="-285750" algn="just">
              <a:buFontTx/>
              <a:buChar char="-"/>
            </a:pPr>
            <a:r>
              <a:rPr lang="en-US" sz="1400" dirty="0" smtClean="0"/>
              <a:t>Number </a:t>
            </a:r>
            <a:r>
              <a:rPr lang="en-US" sz="1400" dirty="0"/>
              <a:t>of contracts or positions outstanding in futures and options on an </a:t>
            </a:r>
            <a:r>
              <a:rPr lang="en-US" sz="1400" dirty="0" smtClean="0"/>
              <a:t>exchange.</a:t>
            </a:r>
          </a:p>
          <a:p>
            <a:pPr marL="285750" indent="-285750">
              <a:buFontTx/>
              <a:buChar char="-"/>
            </a:pPr>
            <a:endParaRPr lang="en-US" sz="1400" dirty="0" smtClean="0"/>
          </a:p>
          <a:p>
            <a:pPr marL="285750" indent="-285750" algn="just">
              <a:buFontTx/>
              <a:buChar char="-"/>
            </a:pPr>
            <a:r>
              <a:rPr lang="en-US" sz="1400" dirty="0" smtClean="0"/>
              <a:t>Investor </a:t>
            </a:r>
            <a:r>
              <a:rPr lang="en-US" sz="1400" dirty="0"/>
              <a:t>must comply with all Regulations, Circulars, </a:t>
            </a:r>
            <a:r>
              <a:rPr lang="en-US" sz="1400" dirty="0" smtClean="0"/>
              <a:t>Notices, </a:t>
            </a:r>
            <a:r>
              <a:rPr lang="en-US" sz="1400" dirty="0" smtClean="0"/>
              <a:t>etc., </a:t>
            </a:r>
            <a:r>
              <a:rPr lang="en-US" sz="1400" dirty="0"/>
              <a:t>issued by SEBI and Stock Exchanges with regard to </a:t>
            </a:r>
            <a:r>
              <a:rPr lang="en-US" sz="1400" dirty="0" smtClean="0"/>
              <a:t>OI.</a:t>
            </a:r>
            <a:endParaRPr lang="en-US" sz="1400" dirty="0"/>
          </a:p>
          <a:p>
            <a:endParaRPr lang="en-US" sz="1400" dirty="0"/>
          </a:p>
          <a:p>
            <a:r>
              <a:rPr lang="en-US" sz="1400" b="1" u="sng" dirty="0" smtClean="0"/>
              <a:t>Running </a:t>
            </a:r>
            <a:r>
              <a:rPr lang="en-US" sz="1400" b="1" u="sng" dirty="0"/>
              <a:t>Account :</a:t>
            </a:r>
          </a:p>
          <a:p>
            <a:pPr marL="285750" indent="-285750" algn="just">
              <a:buFontTx/>
              <a:buChar char="-"/>
            </a:pPr>
            <a:r>
              <a:rPr lang="en-US" sz="1400" dirty="0" smtClean="0"/>
              <a:t>Settlement </a:t>
            </a:r>
            <a:r>
              <a:rPr lang="en-US" sz="1400" dirty="0"/>
              <a:t>of funds and / or securities is done within one working day of the pay-out, unless client specifically authorizes the Stock Broker in writing to maintain a running </a:t>
            </a:r>
            <a:r>
              <a:rPr lang="en-US" sz="1400" dirty="0" smtClean="0"/>
              <a:t>account.</a:t>
            </a:r>
          </a:p>
          <a:p>
            <a:pPr marL="285750" indent="-285750" algn="just">
              <a:buFontTx/>
              <a:buChar char="-"/>
            </a:pPr>
            <a:endParaRPr lang="en-US" sz="1400" dirty="0" smtClean="0"/>
          </a:p>
          <a:p>
            <a:pPr marL="285750" indent="-285750" algn="just">
              <a:buFontTx/>
              <a:buChar char="-"/>
            </a:pPr>
            <a:r>
              <a:rPr lang="en-US" sz="1400" dirty="0" smtClean="0"/>
              <a:t>Clients </a:t>
            </a:r>
            <a:r>
              <a:rPr lang="en-US" sz="1400" dirty="0"/>
              <a:t>whose funds and securities are maintained on a running account basis have to be settled by members on a monthly / quarterly basis as per the client </a:t>
            </a:r>
            <a:r>
              <a:rPr lang="en-US" sz="1400" dirty="0" smtClean="0"/>
              <a:t>mandate.</a:t>
            </a:r>
          </a:p>
          <a:p>
            <a:pPr marL="285750" indent="-285750" algn="just">
              <a:buFontTx/>
              <a:buChar char="-"/>
            </a:pPr>
            <a:endParaRPr lang="en-US" sz="1400" dirty="0"/>
          </a:p>
          <a:p>
            <a:pPr marL="285750" indent="-285750" algn="just">
              <a:buFontTx/>
              <a:buChar char="-"/>
            </a:pPr>
            <a:r>
              <a:rPr lang="en-US" sz="1400" dirty="0" smtClean="0"/>
              <a:t>Members </a:t>
            </a:r>
            <a:r>
              <a:rPr lang="en-US" sz="1400" dirty="0"/>
              <a:t>should ensure that there is a gap of maximum 30/ 90 days (as per the client mandate) between two running account settlements.</a:t>
            </a:r>
          </a:p>
          <a:p>
            <a:endParaRPr lang="en-US" sz="1400" dirty="0"/>
          </a:p>
          <a:p>
            <a:endParaRPr lang="en-US" sz="1400" dirty="0"/>
          </a:p>
          <a:p>
            <a:endParaRPr lang="en-US" sz="1400" dirty="0"/>
          </a:p>
        </p:txBody>
      </p:sp>
      <p:pic>
        <p:nvPicPr>
          <p:cNvPr id="8" name="Picture 7"/>
          <p:cNvPicPr/>
          <p:nvPr/>
        </p:nvPicPr>
        <p:blipFill>
          <a:blip r:embed="rId3"/>
          <a:stretch/>
        </p:blipFill>
        <p:spPr>
          <a:xfrm>
            <a:off x="7025" y="27180"/>
            <a:ext cx="1029600" cy="803880"/>
          </a:xfrm>
          <a:prstGeom prst="rect">
            <a:avLst/>
          </a:prstGeom>
          <a:ln>
            <a:noFill/>
          </a:ln>
        </p:spPr>
      </p:pic>
      <p:sp>
        <p:nvSpPr>
          <p:cNvPr id="9"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20</a:t>
            </a:r>
            <a:endParaRPr lang="en-IN" sz="1000" b="0" strike="noStrike" spc="-1" dirty="0">
              <a:solidFill>
                <a:schemeClr val="bg1"/>
              </a:solidFill>
              <a:latin typeface="Arial"/>
            </a:endParaRPr>
          </a:p>
        </p:txBody>
      </p:sp>
    </p:spTree>
    <p:extLst>
      <p:ext uri="{BB962C8B-B14F-4D97-AF65-F5344CB8AC3E}">
        <p14:creationId xmlns:p14="http://schemas.microsoft.com/office/powerpoint/2010/main" val="3151303520"/>
      </p:ext>
    </p:extLst>
  </p:cSld>
  <p:clrMapOvr>
    <a:masterClrMapping/>
  </p:clrMapOvr>
  <mc:AlternateContent xmlns:mc="http://schemas.openxmlformats.org/markup-compatibility/2006" xmlns:p14="http://schemas.microsoft.com/office/powerpoint/2010/main">
    <mc:Choice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0935" y="-36468"/>
            <a:ext cx="8153400" cy="990600"/>
          </a:xfrm>
        </p:spPr>
        <p:txBody>
          <a:bodyPr vert="horz" anchor="ctr">
            <a:normAutofit/>
          </a:bodyPr>
          <a:lstStyle/>
          <a:p>
            <a:pPr algn="ctr"/>
            <a:r>
              <a:rPr lang="en-IN" sz="2800" b="1" dirty="0">
                <a:latin typeface="Arial" panose="020B0604020202020204" pitchFamily="34" charset="0"/>
                <a:cs typeface="Arial" panose="020B0604020202020204" pitchFamily="34" charset="0"/>
              </a:rPr>
              <a:t>Sample </a:t>
            </a:r>
            <a:r>
              <a:rPr lang="en-IN" sz="2800" b="1" dirty="0" smtClean="0">
                <a:latin typeface="Arial" panose="020B0604020202020204" pitchFamily="34" charset="0"/>
                <a:cs typeface="Arial" panose="020B0604020202020204" pitchFamily="34" charset="0"/>
              </a:rPr>
              <a:t>AOF - </a:t>
            </a:r>
            <a:r>
              <a:rPr lang="en-IN" sz="2800" b="1" dirty="0">
                <a:latin typeface="Arial" panose="020B0604020202020204" pitchFamily="34" charset="0"/>
                <a:cs typeface="Arial" panose="020B0604020202020204" pitchFamily="34" charset="0"/>
              </a:rPr>
              <a:t/>
            </a:r>
            <a:br>
              <a:rPr lang="en-IN" sz="2800" b="1" dirty="0">
                <a:latin typeface="Arial" panose="020B0604020202020204" pitchFamily="34" charset="0"/>
                <a:cs typeface="Arial" panose="020B0604020202020204" pitchFamily="34" charset="0"/>
              </a:rPr>
            </a:br>
            <a:r>
              <a:rPr lang="en-IN" sz="2800" b="1" dirty="0">
                <a:latin typeface="Arial" panose="020B0604020202020204" pitchFamily="34" charset="0"/>
                <a:cs typeface="Arial" panose="020B0604020202020204" pitchFamily="34" charset="0"/>
              </a:rPr>
              <a:t>Consent for Electronic Contract Note (ECN)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136" y="1219201"/>
            <a:ext cx="6468059" cy="4663191"/>
          </a:xfrm>
          <a:prstGeom prst="rect">
            <a:avLst/>
          </a:prstGeom>
          <a:ln>
            <a:solidFill>
              <a:schemeClr val="tx1"/>
            </a:solidFill>
          </a:ln>
        </p:spPr>
      </p:pic>
      <p:sp>
        <p:nvSpPr>
          <p:cNvPr id="4" name="TextBox 3"/>
          <p:cNvSpPr txBox="1"/>
          <p:nvPr/>
        </p:nvSpPr>
        <p:spPr>
          <a:xfrm>
            <a:off x="7543800" y="1222143"/>
            <a:ext cx="1676400" cy="954107"/>
          </a:xfrm>
          <a:prstGeom prst="rect">
            <a:avLst/>
          </a:prstGeom>
          <a:noFill/>
          <a:ln>
            <a:solidFill>
              <a:schemeClr val="tx1"/>
            </a:solidFill>
          </a:ln>
        </p:spPr>
        <p:txBody>
          <a:bodyPr wrap="square" rtlCol="0">
            <a:spAutoFit/>
          </a:bodyPr>
          <a:lstStyle/>
          <a:p>
            <a:r>
              <a:rPr lang="en-US" sz="1400" i="1" dirty="0"/>
              <a:t>Investor should opt for ECN only if comfortable with using </a:t>
            </a:r>
            <a:r>
              <a:rPr lang="en-US" sz="1400" i="1" dirty="0" smtClean="0"/>
              <a:t>email.</a:t>
            </a:r>
            <a:endParaRPr lang="en-US" sz="1400" i="1" dirty="0"/>
          </a:p>
        </p:txBody>
      </p:sp>
      <p:sp>
        <p:nvSpPr>
          <p:cNvPr id="5" name="Rectangle 4"/>
          <p:cNvSpPr/>
          <p:nvPr/>
        </p:nvSpPr>
        <p:spPr>
          <a:xfrm>
            <a:off x="970935" y="1524001"/>
            <a:ext cx="3352800" cy="762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847735" y="4953000"/>
            <a:ext cx="1066800" cy="762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933335" y="5219700"/>
            <a:ext cx="990600" cy="1905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085735" y="5524500"/>
            <a:ext cx="1066800" cy="762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732935" y="3398396"/>
            <a:ext cx="3352800" cy="106804"/>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314335" y="1542436"/>
            <a:ext cx="1066800" cy="762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199535" y="1699197"/>
            <a:ext cx="1066800" cy="129603"/>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432766" y="2495005"/>
            <a:ext cx="2233748" cy="3293209"/>
          </a:xfrm>
          <a:prstGeom prst="rect">
            <a:avLst/>
          </a:prstGeom>
          <a:noFill/>
        </p:spPr>
        <p:txBody>
          <a:bodyPr wrap="square" rtlCol="0">
            <a:spAutoFit/>
          </a:bodyPr>
          <a:lstStyle/>
          <a:p>
            <a:pPr marL="342900" indent="-342900" algn="just">
              <a:buFont typeface="Wingdings" panose="05000000000000000000" pitchFamily="2" charset="2"/>
              <a:buChar char="Ø"/>
            </a:pPr>
            <a:r>
              <a:rPr lang="en-US" sz="1600" dirty="0" smtClean="0"/>
              <a:t>Contract Note is an evidence of the trade done by the stock broker.</a:t>
            </a:r>
          </a:p>
          <a:p>
            <a:pPr marL="342900" indent="-342900" algn="just">
              <a:buFont typeface="Wingdings" panose="05000000000000000000" pitchFamily="2" charset="2"/>
              <a:buChar char="Ø"/>
            </a:pPr>
            <a:endParaRPr lang="en-US" sz="1600" dirty="0"/>
          </a:p>
          <a:p>
            <a:pPr marL="342900" indent="-342900" algn="just">
              <a:buFont typeface="Wingdings" panose="05000000000000000000" pitchFamily="2" charset="2"/>
              <a:buChar char="Ø"/>
            </a:pPr>
            <a:r>
              <a:rPr lang="en-US" sz="1600" dirty="0" smtClean="0"/>
              <a:t>It’s a legal document which contains details of the transaction </a:t>
            </a:r>
            <a:r>
              <a:rPr lang="en-US" sz="1600" dirty="0" smtClean="0"/>
              <a:t>such as </a:t>
            </a:r>
            <a:r>
              <a:rPr lang="en-US" sz="1600" dirty="0" smtClean="0"/>
              <a:t>securities bought/ sold, traded price, etc.</a:t>
            </a:r>
          </a:p>
          <a:p>
            <a:pPr marL="342900" indent="-342900" algn="just">
              <a:buFont typeface="Wingdings" panose="05000000000000000000" pitchFamily="2" charset="2"/>
              <a:buChar char="Ø"/>
            </a:pPr>
            <a:endParaRPr lang="en-IN" sz="1600" dirty="0"/>
          </a:p>
        </p:txBody>
      </p:sp>
      <p:pic>
        <p:nvPicPr>
          <p:cNvPr id="16" name="Picture 15"/>
          <p:cNvPicPr/>
          <p:nvPr/>
        </p:nvPicPr>
        <p:blipFill>
          <a:blip r:embed="rId3"/>
          <a:stretch/>
        </p:blipFill>
        <p:spPr>
          <a:xfrm>
            <a:off x="7025" y="27180"/>
            <a:ext cx="1029600" cy="803880"/>
          </a:xfrm>
          <a:prstGeom prst="rect">
            <a:avLst/>
          </a:prstGeom>
          <a:ln>
            <a:noFill/>
          </a:ln>
        </p:spPr>
      </p:pic>
      <p:sp>
        <p:nvSpPr>
          <p:cNvPr id="15"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21</a:t>
            </a:r>
            <a:endParaRPr lang="en-IN" sz="1000" b="0" strike="noStrike" spc="-1" dirty="0">
              <a:solidFill>
                <a:schemeClr val="bg1"/>
              </a:solidFill>
              <a:latin typeface="Arial"/>
            </a:endParaRPr>
          </a:p>
        </p:txBody>
      </p:sp>
    </p:spTree>
    <p:extLst>
      <p:ext uri="{BB962C8B-B14F-4D97-AF65-F5344CB8AC3E}">
        <p14:creationId xmlns:p14="http://schemas.microsoft.com/office/powerpoint/2010/main" val="2637095758"/>
      </p:ext>
    </p:extLst>
  </p:cSld>
  <p:clrMapOvr>
    <a:masterClrMapping/>
  </p:clrMapOvr>
  <mc:AlternateContent xmlns:mc="http://schemas.openxmlformats.org/markup-compatibility/2006" xmlns:p14="http://schemas.microsoft.com/office/powerpoint/2010/main">
    <mc:Choice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5257" y="68837"/>
            <a:ext cx="7501680" cy="753480"/>
          </a:xfrm>
        </p:spPr>
        <p:txBody>
          <a:bodyPr vert="horz" anchor="ctr">
            <a:noAutofit/>
          </a:bodyPr>
          <a:lstStyle/>
          <a:p>
            <a:pPr algn="ctr"/>
            <a:r>
              <a:rPr lang="en-IN" sz="2800" b="1" dirty="0">
                <a:latin typeface="Arial" panose="020B0604020202020204" pitchFamily="34" charset="0"/>
                <a:cs typeface="Arial" panose="020B0604020202020204" pitchFamily="34" charset="0"/>
              </a:rPr>
              <a:t>Sample </a:t>
            </a:r>
            <a:r>
              <a:rPr lang="en-IN" sz="2800" b="1" dirty="0" smtClean="0">
                <a:latin typeface="Arial" panose="020B0604020202020204" pitchFamily="34" charset="0"/>
                <a:cs typeface="Arial" panose="020B0604020202020204" pitchFamily="34" charset="0"/>
              </a:rPr>
              <a:t>AOF - </a:t>
            </a:r>
            <a:r>
              <a:rPr lang="en-IN" sz="2800" b="1" dirty="0">
                <a:latin typeface="Arial" panose="020B0604020202020204" pitchFamily="34" charset="0"/>
                <a:cs typeface="Arial" panose="020B0604020202020204" pitchFamily="34" charset="0"/>
              </a:rPr>
              <a:t/>
            </a:r>
            <a:br>
              <a:rPr lang="en-IN" sz="2800" b="1" dirty="0">
                <a:latin typeface="Arial" panose="020B0604020202020204" pitchFamily="34" charset="0"/>
                <a:cs typeface="Arial" panose="020B0604020202020204" pitchFamily="34" charset="0"/>
              </a:rPr>
            </a:br>
            <a:r>
              <a:rPr lang="en-IN" sz="2800" b="1" dirty="0">
                <a:latin typeface="Arial" panose="020B0604020202020204" pitchFamily="34" charset="0"/>
                <a:cs typeface="Arial" panose="020B0604020202020204" pitchFamily="34" charset="0"/>
              </a:rPr>
              <a:t>Power of Attorney (</a:t>
            </a:r>
            <a:r>
              <a:rPr lang="en-IN" sz="2800" b="1" dirty="0" err="1">
                <a:latin typeface="Arial" panose="020B0604020202020204" pitchFamily="34" charset="0"/>
                <a:cs typeface="Arial" panose="020B0604020202020204" pitchFamily="34" charset="0"/>
              </a:rPr>
              <a:t>PoA</a:t>
            </a:r>
            <a:r>
              <a:rPr lang="en-IN" sz="2800" b="1" dirty="0">
                <a:latin typeface="Arial" panose="020B0604020202020204" pitchFamily="34" charset="0"/>
                <a:cs typeface="Arial" panose="020B0604020202020204" pitchFamily="34" charset="0"/>
              </a:rPr>
              <a:t>)</a:t>
            </a:r>
          </a:p>
        </p:txBody>
      </p:sp>
      <p:sp>
        <p:nvSpPr>
          <p:cNvPr id="25" name="TextBox 24"/>
          <p:cNvSpPr txBox="1"/>
          <p:nvPr/>
        </p:nvSpPr>
        <p:spPr>
          <a:xfrm>
            <a:off x="364730" y="899640"/>
            <a:ext cx="8753143" cy="5539978"/>
          </a:xfrm>
          <a:prstGeom prst="rect">
            <a:avLst/>
          </a:prstGeom>
          <a:noFill/>
        </p:spPr>
        <p:txBody>
          <a:bodyPr wrap="square" rtlCol="0">
            <a:spAutoFit/>
          </a:bodyPr>
          <a:lstStyle/>
          <a:p>
            <a:pPr marL="285750" indent="-285750" algn="just">
              <a:buFont typeface="Wingdings" panose="05000000000000000000" pitchFamily="2" charset="2"/>
              <a:buChar char="Ø"/>
            </a:pPr>
            <a:r>
              <a:rPr lang="en-US" sz="1600" dirty="0" smtClean="0"/>
              <a:t>Gives </a:t>
            </a:r>
            <a:r>
              <a:rPr lang="en-US" sz="1600" dirty="0"/>
              <a:t>authority to Stock Broker </a:t>
            </a:r>
            <a:r>
              <a:rPr lang="en-US" sz="1600" dirty="0" smtClean="0"/>
              <a:t>to </a:t>
            </a:r>
            <a:r>
              <a:rPr lang="en-US" sz="1600" dirty="0"/>
              <a:t>debit shares from </a:t>
            </a:r>
            <a:r>
              <a:rPr lang="en-US" sz="1600" dirty="0" err="1" smtClean="0"/>
              <a:t>Demat</a:t>
            </a:r>
            <a:r>
              <a:rPr lang="en-US" sz="1600" dirty="0" smtClean="0"/>
              <a:t> account of the client.</a:t>
            </a:r>
            <a:endParaRPr lang="en-US" sz="1600" dirty="0"/>
          </a:p>
          <a:p>
            <a:pPr algn="just"/>
            <a:endParaRPr lang="en-US" sz="1600" dirty="0"/>
          </a:p>
          <a:p>
            <a:pPr marL="285750" indent="-285750" algn="just">
              <a:buFont typeface="Wingdings" panose="05000000000000000000" pitchFamily="2" charset="2"/>
              <a:buChar char="Ø"/>
            </a:pPr>
            <a:r>
              <a:rPr lang="en-US" sz="1600" b="1" u="sng" dirty="0"/>
              <a:t>3-in-1 account- </a:t>
            </a:r>
            <a:r>
              <a:rPr lang="en-US" sz="1600" b="1" u="sng" dirty="0" err="1" smtClean="0"/>
              <a:t>PoA</a:t>
            </a:r>
            <a:r>
              <a:rPr lang="en-US" sz="1600" dirty="0" smtClean="0"/>
              <a:t>: </a:t>
            </a:r>
            <a:endParaRPr lang="en-US" sz="1600" dirty="0"/>
          </a:p>
          <a:p>
            <a:pPr marL="742950" lvl="1" indent="-285750" algn="just">
              <a:buFont typeface="Arial" panose="020B0604020202020204" pitchFamily="34" charset="0"/>
              <a:buChar char="•"/>
            </a:pPr>
            <a:r>
              <a:rPr lang="en-US" sz="1600" dirty="0" smtClean="0"/>
              <a:t>Sell </a:t>
            </a:r>
            <a:r>
              <a:rPr lang="en-US" sz="1600" dirty="0"/>
              <a:t>Trades : Authorization to debit shares from </a:t>
            </a:r>
            <a:r>
              <a:rPr lang="en-US" sz="1600" dirty="0" err="1"/>
              <a:t>Demat</a:t>
            </a:r>
            <a:r>
              <a:rPr lang="en-US" sz="1600" dirty="0"/>
              <a:t> </a:t>
            </a:r>
            <a:r>
              <a:rPr lang="en-US" sz="1600" dirty="0" smtClean="0"/>
              <a:t>account.</a:t>
            </a:r>
            <a:endParaRPr lang="en-US" sz="1600" dirty="0"/>
          </a:p>
          <a:p>
            <a:pPr marL="742950" lvl="1" indent="-285750" algn="just">
              <a:buFont typeface="Arial" panose="020B0604020202020204" pitchFamily="34" charset="0"/>
              <a:buChar char="•"/>
            </a:pPr>
            <a:r>
              <a:rPr lang="en-US" sz="1600" dirty="0" smtClean="0"/>
              <a:t>Buy </a:t>
            </a:r>
            <a:r>
              <a:rPr lang="en-US" sz="1600" dirty="0"/>
              <a:t>Trade : Authorization to debit linked Bank account (when investor adds funds to his trading account </a:t>
            </a:r>
            <a:r>
              <a:rPr lang="en-US" sz="1600" dirty="0" smtClean="0"/>
              <a:t>i.e. </a:t>
            </a:r>
            <a:r>
              <a:rPr lang="en-US" sz="1600" dirty="0"/>
              <a:t>for payment of margin / payout of funds of purchase of shares</a:t>
            </a:r>
            <a:r>
              <a:rPr lang="en-US" sz="1600" dirty="0" smtClean="0"/>
              <a:t>).</a:t>
            </a:r>
            <a:endParaRPr lang="en-US" sz="1600" dirty="0"/>
          </a:p>
          <a:p>
            <a:pPr marL="285750" indent="-285750" algn="just">
              <a:buFont typeface="Wingdings" panose="05000000000000000000" pitchFamily="2" charset="2"/>
              <a:buChar char="Ø"/>
            </a:pPr>
            <a:endParaRPr lang="en-US" sz="1600" dirty="0" smtClean="0"/>
          </a:p>
          <a:p>
            <a:pPr marL="285750" indent="-285750" algn="just">
              <a:buFont typeface="Wingdings" panose="05000000000000000000" pitchFamily="2" charset="2"/>
              <a:buChar char="Ø"/>
            </a:pPr>
            <a:r>
              <a:rPr lang="en-US" sz="1600" dirty="0" smtClean="0"/>
              <a:t>A </a:t>
            </a:r>
            <a:r>
              <a:rPr lang="en-US" sz="1600" dirty="0"/>
              <a:t>valid </a:t>
            </a:r>
            <a:r>
              <a:rPr lang="en-US" sz="1600" dirty="0" err="1"/>
              <a:t>PoA</a:t>
            </a:r>
            <a:r>
              <a:rPr lang="en-US" sz="1600" dirty="0"/>
              <a:t> must be 'franked' (</a:t>
            </a:r>
            <a:r>
              <a:rPr lang="en-US" sz="1600" dirty="0" err="1"/>
              <a:t>i.e</a:t>
            </a:r>
            <a:r>
              <a:rPr lang="en-US" sz="1600" dirty="0"/>
              <a:t> stamped). </a:t>
            </a:r>
            <a:endParaRPr lang="en-US" sz="1600" dirty="0" smtClean="0"/>
          </a:p>
          <a:p>
            <a:pPr marL="285750" indent="-285750" algn="just">
              <a:buFont typeface="Wingdings" panose="05000000000000000000" pitchFamily="2" charset="2"/>
              <a:buChar char="Ø"/>
            </a:pPr>
            <a:endParaRPr lang="en-US" sz="1600" dirty="0"/>
          </a:p>
          <a:p>
            <a:pPr marL="285750" indent="-285750" algn="just">
              <a:buFont typeface="Wingdings" panose="05000000000000000000" pitchFamily="2" charset="2"/>
              <a:buChar char="Ø"/>
            </a:pPr>
            <a:r>
              <a:rPr lang="en-US" sz="1600" dirty="0" smtClean="0"/>
              <a:t>Investor must </a:t>
            </a:r>
            <a:r>
              <a:rPr lang="en-US" sz="1600" dirty="0"/>
              <a:t>send the </a:t>
            </a:r>
            <a:r>
              <a:rPr lang="en-US" sz="1600" dirty="0" smtClean="0"/>
              <a:t>printed </a:t>
            </a:r>
            <a:r>
              <a:rPr lang="en-US" sz="1600" dirty="0"/>
              <a:t>copy of the filled </a:t>
            </a:r>
            <a:r>
              <a:rPr lang="en-US" sz="1600" dirty="0" err="1"/>
              <a:t>PoA</a:t>
            </a:r>
            <a:r>
              <a:rPr lang="en-US" sz="1600" dirty="0"/>
              <a:t> form to the Stock Broker. </a:t>
            </a:r>
            <a:endParaRPr lang="en-US" sz="1600" dirty="0" smtClean="0"/>
          </a:p>
          <a:p>
            <a:pPr marL="285750" indent="-285750" algn="just">
              <a:buFont typeface="Wingdings" panose="05000000000000000000" pitchFamily="2" charset="2"/>
              <a:buChar char="Ø"/>
            </a:pPr>
            <a:endParaRPr lang="en-US" sz="1600" dirty="0"/>
          </a:p>
          <a:p>
            <a:pPr marL="285750" indent="-285750" algn="just">
              <a:buFont typeface="Wingdings" panose="05000000000000000000" pitchFamily="2" charset="2"/>
              <a:buChar char="Ø"/>
            </a:pPr>
            <a:r>
              <a:rPr lang="en-US" sz="1600" dirty="0" smtClean="0"/>
              <a:t>Investor </a:t>
            </a:r>
            <a:r>
              <a:rPr lang="en-US" sz="1600" dirty="0"/>
              <a:t>may </a:t>
            </a:r>
            <a:r>
              <a:rPr lang="en-US" sz="1600" dirty="0" smtClean="0"/>
              <a:t>also give </a:t>
            </a:r>
            <a:r>
              <a:rPr lang="en-US" sz="1600" dirty="0"/>
              <a:t>his consent </a:t>
            </a:r>
            <a:r>
              <a:rPr lang="en-US" sz="1600" dirty="0" smtClean="0"/>
              <a:t>to a </a:t>
            </a:r>
            <a:r>
              <a:rPr lang="en-US" sz="1600" dirty="0"/>
              <a:t>temporary </a:t>
            </a:r>
            <a:r>
              <a:rPr lang="en-US" sz="1600" dirty="0" err="1"/>
              <a:t>PoA</a:t>
            </a:r>
            <a:r>
              <a:rPr lang="en-US" sz="1600" dirty="0"/>
              <a:t> at </a:t>
            </a:r>
            <a:r>
              <a:rPr lang="en-US" sz="1600" dirty="0" smtClean="0"/>
              <a:t>the time </a:t>
            </a:r>
            <a:r>
              <a:rPr lang="en-US" sz="1600" dirty="0"/>
              <a:t>of login to his trading account </a:t>
            </a:r>
            <a:r>
              <a:rPr lang="en-US" sz="1600" dirty="0" smtClean="0">
                <a:sym typeface="Wingdings" panose="05000000000000000000" pitchFamily="2" charset="2"/>
              </a:rPr>
              <a:t> This is </a:t>
            </a:r>
            <a:r>
              <a:rPr lang="en-US" sz="1600" dirty="0" smtClean="0"/>
              <a:t>valid </a:t>
            </a:r>
            <a:r>
              <a:rPr lang="en-US" sz="1600" dirty="0"/>
              <a:t>only during that particular login session.</a:t>
            </a:r>
          </a:p>
          <a:p>
            <a:pPr marL="285750" indent="-285750" algn="just">
              <a:buFont typeface="Wingdings" panose="05000000000000000000" pitchFamily="2" charset="2"/>
              <a:buChar char="Ø"/>
            </a:pPr>
            <a:endParaRPr lang="en-US" sz="1600" b="1" u="sng" dirty="0" smtClean="0"/>
          </a:p>
          <a:p>
            <a:pPr marL="285750" indent="-285750" algn="just">
              <a:buFont typeface="Wingdings" panose="05000000000000000000" pitchFamily="2" charset="2"/>
              <a:buChar char="Ø"/>
            </a:pPr>
            <a:r>
              <a:rPr lang="en-US" sz="1600" b="1" u="sng" dirty="0" smtClean="0"/>
              <a:t>Alternative </a:t>
            </a:r>
            <a:r>
              <a:rPr lang="en-US" sz="1600" b="1" u="sng" dirty="0"/>
              <a:t>Mode: </a:t>
            </a:r>
            <a:endParaRPr lang="en-US" sz="1600" b="1" u="sng" dirty="0" smtClean="0"/>
          </a:p>
          <a:p>
            <a:pPr marL="285750" indent="-285750" algn="just">
              <a:buFont typeface="Wingdings" panose="05000000000000000000" pitchFamily="2" charset="2"/>
              <a:buChar char="Ø"/>
            </a:pPr>
            <a:endParaRPr lang="en-US" sz="1600" dirty="0"/>
          </a:p>
          <a:p>
            <a:pPr marL="742950" lvl="1" indent="-285750" algn="just">
              <a:buFont typeface="Arial" panose="020B0604020202020204" pitchFamily="34" charset="0"/>
              <a:buChar char="•"/>
            </a:pPr>
            <a:r>
              <a:rPr lang="en-US" sz="1600" dirty="0"/>
              <a:t>Transfer funds to Designated Account of Stock broker via </a:t>
            </a:r>
            <a:r>
              <a:rPr lang="en-US" sz="1600" dirty="0" err="1"/>
              <a:t>Cheque</a:t>
            </a:r>
            <a:r>
              <a:rPr lang="en-US" sz="1600" dirty="0"/>
              <a:t> / Online Fund </a:t>
            </a:r>
            <a:r>
              <a:rPr lang="en-US" sz="1600" dirty="0" smtClean="0"/>
              <a:t>transfer.</a:t>
            </a:r>
          </a:p>
          <a:p>
            <a:pPr marL="742950" lvl="1" indent="-285750" algn="just">
              <a:buFont typeface="Arial" panose="020B0604020202020204" pitchFamily="34" charset="0"/>
              <a:buChar char="•"/>
            </a:pPr>
            <a:endParaRPr lang="en-US" sz="1600" dirty="0"/>
          </a:p>
          <a:p>
            <a:pPr marL="742950" lvl="1" indent="-285750" algn="just">
              <a:buFont typeface="Arial" panose="020B0604020202020204" pitchFamily="34" charset="0"/>
              <a:buChar char="•"/>
            </a:pPr>
            <a:r>
              <a:rPr lang="en-US" sz="1600" dirty="0"/>
              <a:t>Place delivery sell instructions by using the </a:t>
            </a:r>
            <a:r>
              <a:rPr lang="en-US" sz="1600" b="1" u="sng" dirty="0"/>
              <a:t>physical DIS slip / TPIN E-DIS (CDSL)  / SPEED-e (NSDL)</a:t>
            </a:r>
          </a:p>
          <a:p>
            <a:pPr marL="285750" indent="-285750" algn="just">
              <a:buFont typeface="Wingdings" panose="05000000000000000000" pitchFamily="2" charset="2"/>
              <a:buChar char="Ø"/>
            </a:pPr>
            <a:endParaRPr lang="en-US" dirty="0"/>
          </a:p>
        </p:txBody>
      </p:sp>
      <p:pic>
        <p:nvPicPr>
          <p:cNvPr id="5" name="Picture 4"/>
          <p:cNvPicPr/>
          <p:nvPr/>
        </p:nvPicPr>
        <p:blipFill>
          <a:blip r:embed="rId2"/>
          <a:stretch/>
        </p:blipFill>
        <p:spPr>
          <a:xfrm>
            <a:off x="7025" y="27180"/>
            <a:ext cx="1029600" cy="803880"/>
          </a:xfrm>
          <a:prstGeom prst="rect">
            <a:avLst/>
          </a:prstGeom>
          <a:ln>
            <a:noFill/>
          </a:ln>
        </p:spPr>
      </p:pic>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22</a:t>
            </a:r>
            <a:endParaRPr lang="en-IN" sz="1000" b="0" strike="noStrike" spc="-1" dirty="0">
              <a:solidFill>
                <a:schemeClr val="bg1"/>
              </a:solidFill>
              <a:latin typeface="Arial"/>
            </a:endParaRPr>
          </a:p>
        </p:txBody>
      </p:sp>
    </p:spTree>
    <p:extLst>
      <p:ext uri="{BB962C8B-B14F-4D97-AF65-F5344CB8AC3E}">
        <p14:creationId xmlns:p14="http://schemas.microsoft.com/office/powerpoint/2010/main" val="219392870"/>
      </p:ext>
    </p:extLst>
  </p:cSld>
  <p:clrMapOvr>
    <a:masterClrMapping/>
  </p:clrMapOvr>
  <mc:AlternateContent xmlns:mc="http://schemas.openxmlformats.org/markup-compatibility/2006" xmlns:p14="http://schemas.microsoft.com/office/powerpoint/2010/main">
    <mc:Choice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3817" y="83024"/>
            <a:ext cx="7501680" cy="753480"/>
          </a:xfrm>
        </p:spPr>
        <p:txBody>
          <a:bodyPr vert="horz" anchor="ctr">
            <a:noAutofit/>
          </a:bodyPr>
          <a:lstStyle/>
          <a:p>
            <a:pPr algn="ctr"/>
            <a:r>
              <a:rPr lang="en-IN" sz="2800" b="1" dirty="0">
                <a:latin typeface="Arial" panose="020B0604020202020204" pitchFamily="34" charset="0"/>
                <a:cs typeface="Arial" panose="020B0604020202020204" pitchFamily="34" charset="0"/>
              </a:rPr>
              <a:t>Sample </a:t>
            </a:r>
            <a:r>
              <a:rPr lang="en-IN" sz="2800" b="1" dirty="0" smtClean="0">
                <a:latin typeface="Arial" panose="020B0604020202020204" pitchFamily="34" charset="0"/>
                <a:cs typeface="Arial" panose="020B0604020202020204" pitchFamily="34" charset="0"/>
              </a:rPr>
              <a:t>AOF - </a:t>
            </a:r>
            <a:r>
              <a:rPr lang="en-IN" sz="2800" b="1" dirty="0">
                <a:latin typeface="Arial" panose="020B0604020202020204" pitchFamily="34" charset="0"/>
                <a:cs typeface="Arial" panose="020B0604020202020204" pitchFamily="34" charset="0"/>
              </a:rPr>
              <a:t/>
            </a:r>
            <a:br>
              <a:rPr lang="en-IN" sz="2800" b="1" dirty="0">
                <a:latin typeface="Arial" panose="020B0604020202020204" pitchFamily="34" charset="0"/>
                <a:cs typeface="Arial" panose="020B0604020202020204" pitchFamily="34" charset="0"/>
              </a:rPr>
            </a:br>
            <a:r>
              <a:rPr lang="en-IN" sz="2800" b="1" dirty="0">
                <a:latin typeface="Arial" panose="020B0604020202020204" pitchFamily="34" charset="0"/>
                <a:cs typeface="Arial" panose="020B0604020202020204" pitchFamily="34" charset="0"/>
              </a:rPr>
              <a:t>Power of Attorney</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560" y="1084218"/>
            <a:ext cx="6096000" cy="5045675"/>
          </a:xfrm>
          <a:prstGeom prst="rect">
            <a:avLst/>
          </a:prstGeom>
          <a:ln w="19050">
            <a:solidFill>
              <a:schemeClr val="tx1"/>
            </a:solidFill>
          </a:ln>
        </p:spPr>
      </p:pic>
      <p:sp>
        <p:nvSpPr>
          <p:cNvPr id="13" name="Rectangle 12"/>
          <p:cNvSpPr/>
          <p:nvPr/>
        </p:nvSpPr>
        <p:spPr>
          <a:xfrm>
            <a:off x="2784960" y="1693817"/>
            <a:ext cx="2057400" cy="76200"/>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099160" y="1922417"/>
            <a:ext cx="1066800" cy="76200"/>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232760" y="6037217"/>
            <a:ext cx="609600" cy="762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TextBox 3"/>
          <p:cNvSpPr txBox="1"/>
          <p:nvPr/>
        </p:nvSpPr>
        <p:spPr>
          <a:xfrm>
            <a:off x="6656511" y="912704"/>
            <a:ext cx="2884320" cy="5016758"/>
          </a:xfrm>
          <a:prstGeom prst="rect">
            <a:avLst/>
          </a:prstGeom>
          <a:noFill/>
        </p:spPr>
        <p:txBody>
          <a:bodyPr wrap="square" rtlCol="0">
            <a:spAutoFit/>
          </a:bodyPr>
          <a:lstStyle/>
          <a:p>
            <a:pPr marL="285750" lvl="0" indent="-285750" algn="just">
              <a:buFont typeface="Arial" panose="020B0604020202020204" pitchFamily="34" charset="0"/>
              <a:buChar char="•"/>
            </a:pPr>
            <a:r>
              <a:rPr lang="en-US" sz="1600" dirty="0" smtClean="0"/>
              <a:t>Power of Attorney:</a:t>
            </a:r>
          </a:p>
          <a:p>
            <a:pPr marL="285750" lvl="0" indent="-285750" algn="just">
              <a:buFont typeface="Wingdings" panose="05000000000000000000" pitchFamily="2" charset="2"/>
              <a:buChar char="ü"/>
            </a:pPr>
            <a:r>
              <a:rPr lang="en-US" sz="1600" dirty="0" smtClean="0"/>
              <a:t>Gives the broker the </a:t>
            </a:r>
            <a:r>
              <a:rPr lang="en-US" sz="1600" dirty="0"/>
              <a:t>right to handle </a:t>
            </a:r>
            <a:r>
              <a:rPr lang="en-US" sz="1600" dirty="0" smtClean="0"/>
              <a:t>client’s </a:t>
            </a:r>
            <a:r>
              <a:rPr lang="en-US" sz="1600" dirty="0"/>
              <a:t>shares. </a:t>
            </a:r>
            <a:endParaRPr lang="en-US" sz="1600" dirty="0" smtClean="0"/>
          </a:p>
          <a:p>
            <a:pPr marL="285750" lvl="0" indent="-285750" algn="just">
              <a:buFont typeface="Wingdings" panose="05000000000000000000" pitchFamily="2" charset="2"/>
              <a:buChar char="ü"/>
            </a:pPr>
            <a:r>
              <a:rPr lang="en-US" sz="1600" dirty="0" smtClean="0"/>
              <a:t>An optional </a:t>
            </a:r>
            <a:r>
              <a:rPr lang="en-US" sz="1600" dirty="0" smtClean="0"/>
              <a:t>document.</a:t>
            </a:r>
            <a:endParaRPr lang="en-US" sz="1600" dirty="0" smtClean="0"/>
          </a:p>
          <a:p>
            <a:pPr marL="285750" lvl="0" indent="-285750" algn="just">
              <a:buFont typeface="Wingdings" panose="05000000000000000000" pitchFamily="2" charset="2"/>
              <a:buChar char="ü"/>
            </a:pPr>
            <a:r>
              <a:rPr lang="en-US" sz="1600" dirty="0" smtClean="0"/>
              <a:t>Should not be insisted </a:t>
            </a:r>
            <a:r>
              <a:rPr lang="en-US" sz="1600" dirty="0"/>
              <a:t>upon by the stockbroker/ </a:t>
            </a:r>
            <a:r>
              <a:rPr lang="en-US" sz="1600" dirty="0" smtClean="0"/>
              <a:t>depository </a:t>
            </a:r>
            <a:r>
              <a:rPr lang="en-US" sz="1600" dirty="0"/>
              <a:t>participant (DP) for opening of the </a:t>
            </a:r>
            <a:r>
              <a:rPr lang="en-US" sz="1600" dirty="0" smtClean="0"/>
              <a:t>client’s </a:t>
            </a:r>
            <a:r>
              <a:rPr lang="en-US" sz="1600" dirty="0" smtClean="0"/>
              <a:t>account.</a:t>
            </a:r>
            <a:endParaRPr lang="en-IN" sz="1600" dirty="0"/>
          </a:p>
          <a:p>
            <a:pPr marL="285750" lvl="0" indent="-285750" algn="just">
              <a:buFont typeface="Arial" panose="020B0604020202020204" pitchFamily="34" charset="0"/>
              <a:buChar char="•"/>
            </a:pPr>
            <a:r>
              <a:rPr lang="en-US" sz="1600" dirty="0"/>
              <a:t>Margin obligations to be given in the form of securities by investors will be by way of pledge or re-pledge in the depository system.</a:t>
            </a:r>
            <a:endParaRPr lang="en-IN" sz="1600" dirty="0"/>
          </a:p>
          <a:p>
            <a:pPr marL="285750" lvl="0" indent="-285750" algn="just">
              <a:buFont typeface="Arial" panose="020B0604020202020204" pitchFamily="34" charset="0"/>
              <a:buChar char="•"/>
            </a:pPr>
            <a:r>
              <a:rPr lang="en-US" sz="1600" dirty="0" smtClean="0"/>
              <a:t>Not to be </a:t>
            </a:r>
            <a:r>
              <a:rPr lang="en-US" sz="1600" dirty="0"/>
              <a:t>considered as equivalent to the collection of margin by the Broker in respect of securities held in the </a:t>
            </a:r>
            <a:r>
              <a:rPr lang="en-US" sz="1600" dirty="0" err="1"/>
              <a:t>demat</a:t>
            </a:r>
            <a:r>
              <a:rPr lang="en-US" sz="1600" dirty="0"/>
              <a:t> account.</a:t>
            </a:r>
            <a:endParaRPr lang="en-IN" sz="1600" dirty="0"/>
          </a:p>
        </p:txBody>
      </p:sp>
      <p:pic>
        <p:nvPicPr>
          <p:cNvPr id="9" name="Picture 8"/>
          <p:cNvPicPr/>
          <p:nvPr/>
        </p:nvPicPr>
        <p:blipFill>
          <a:blip r:embed="rId3"/>
          <a:stretch/>
        </p:blipFill>
        <p:spPr>
          <a:xfrm>
            <a:off x="7025" y="27180"/>
            <a:ext cx="1029600" cy="803880"/>
          </a:xfrm>
          <a:prstGeom prst="rect">
            <a:avLst/>
          </a:prstGeom>
          <a:ln>
            <a:noFill/>
          </a:ln>
        </p:spPr>
      </p:pic>
      <p:sp>
        <p:nvSpPr>
          <p:cNvPr id="10"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23</a:t>
            </a:r>
            <a:endParaRPr lang="en-IN" sz="1000" b="0" strike="noStrike" spc="-1" dirty="0">
              <a:solidFill>
                <a:schemeClr val="bg1"/>
              </a:solidFill>
              <a:latin typeface="Arial"/>
            </a:endParaRPr>
          </a:p>
        </p:txBody>
      </p:sp>
    </p:spTree>
    <p:extLst>
      <p:ext uri="{BB962C8B-B14F-4D97-AF65-F5344CB8AC3E}">
        <p14:creationId xmlns:p14="http://schemas.microsoft.com/office/powerpoint/2010/main" val="2338937825"/>
      </p:ext>
    </p:extLst>
  </p:cSld>
  <p:clrMapOvr>
    <a:masterClrMapping/>
  </p:clrMapOvr>
  <mc:AlternateContent xmlns:mc="http://schemas.openxmlformats.org/markup-compatibility/2006" xmlns:p14="http://schemas.microsoft.com/office/powerpoint/2010/main">
    <mc:Choice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p14="http://schemas.microsoft.com/office/powerpoint/2010/main" xmlns:a16="http://schemas.microsoft.com/office/drawing/2014/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0949" y="77580"/>
            <a:ext cx="7501680" cy="753480"/>
          </a:xfrm>
        </p:spPr>
        <p:txBody>
          <a:bodyPr vert="horz" anchor="ctr">
            <a:noAutofit/>
          </a:bodyPr>
          <a:lstStyle/>
          <a:p>
            <a:pPr algn="ctr"/>
            <a:r>
              <a:rPr lang="en-IN" sz="2800" b="1" dirty="0">
                <a:latin typeface="Arial" panose="020B0604020202020204" pitchFamily="34" charset="0"/>
                <a:cs typeface="Arial" panose="020B0604020202020204" pitchFamily="34" charset="0"/>
              </a:rPr>
              <a:t>Sample </a:t>
            </a:r>
            <a:r>
              <a:rPr lang="en-IN" sz="2800" b="1" dirty="0" smtClean="0">
                <a:latin typeface="Arial" panose="020B0604020202020204" pitchFamily="34" charset="0"/>
                <a:cs typeface="Arial" panose="020B0604020202020204" pitchFamily="34" charset="0"/>
              </a:rPr>
              <a:t>AOF -</a:t>
            </a:r>
            <a:r>
              <a:rPr lang="en-IN" sz="2800" b="1" dirty="0">
                <a:latin typeface="Arial" panose="020B0604020202020204" pitchFamily="34" charset="0"/>
                <a:cs typeface="Arial" panose="020B0604020202020204" pitchFamily="34" charset="0"/>
              </a:rPr>
              <a:t/>
            </a:r>
            <a:br>
              <a:rPr lang="en-IN" sz="2800" b="1" dirty="0">
                <a:latin typeface="Arial" panose="020B0604020202020204" pitchFamily="34" charset="0"/>
                <a:cs typeface="Arial" panose="020B0604020202020204" pitchFamily="34" charset="0"/>
              </a:rPr>
            </a:br>
            <a:r>
              <a:rPr lang="en-IN" sz="2800" b="1" dirty="0">
                <a:latin typeface="Arial" panose="020B0604020202020204" pitchFamily="34" charset="0"/>
                <a:cs typeface="Arial" panose="020B0604020202020204" pitchFamily="34" charset="0"/>
              </a:rPr>
              <a:t>Brokerage Plans for Trading Account</a:t>
            </a:r>
          </a:p>
        </p:txBody>
      </p:sp>
      <p:graphicFrame>
        <p:nvGraphicFramePr>
          <p:cNvPr id="3" name="Table 2"/>
          <p:cNvGraphicFramePr>
            <a:graphicFrameLocks noGrp="1"/>
          </p:cNvGraphicFramePr>
          <p:nvPr>
            <p:extLst>
              <p:ext uri="{D42A27DB-BD31-4B8C-83A1-F6EECF244321}">
                <p14:modId xmlns:p14="http://schemas.microsoft.com/office/powerpoint/2010/main" val="1028731281"/>
              </p:ext>
            </p:extLst>
          </p:nvPr>
        </p:nvGraphicFramePr>
        <p:xfrm>
          <a:off x="768686" y="1033294"/>
          <a:ext cx="8766206" cy="4724400"/>
        </p:xfrm>
        <a:graphic>
          <a:graphicData uri="http://schemas.openxmlformats.org/drawingml/2006/table">
            <a:tbl>
              <a:tblPr firstRow="1" bandRow="1">
                <a:tableStyleId>{5C22544A-7EE6-4342-B048-85BDC9FD1C3A}</a:tableStyleId>
              </a:tblPr>
              <a:tblGrid>
                <a:gridCol w="3293863">
                  <a:extLst>
                    <a:ext uri="{9D8B030D-6E8A-4147-A177-3AD203B41FA5}">
                      <a16:colId xmlns:a16="http://schemas.microsoft.com/office/drawing/2014/main" val="226772707"/>
                    </a:ext>
                  </a:extLst>
                </a:gridCol>
                <a:gridCol w="5472343">
                  <a:extLst>
                    <a:ext uri="{9D8B030D-6E8A-4147-A177-3AD203B41FA5}">
                      <a16:colId xmlns:a16="http://schemas.microsoft.com/office/drawing/2014/main" val="1478436688"/>
                    </a:ext>
                  </a:extLst>
                </a:gridCol>
              </a:tblGrid>
              <a:tr h="331408">
                <a:tc>
                  <a:txBody>
                    <a:bodyPr/>
                    <a:lstStyle/>
                    <a:p>
                      <a:pPr algn="ctr"/>
                      <a:r>
                        <a:rPr lang="en-US" dirty="0" smtClean="0">
                          <a:solidFill>
                            <a:schemeClr val="bg1"/>
                          </a:solidFill>
                        </a:rPr>
                        <a:t>Plans/ Charges</a:t>
                      </a:r>
                      <a:endParaRPr lang="en-IN"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50000"/>
                      </a:schemeClr>
                    </a:solidFill>
                  </a:tcPr>
                </a:tc>
                <a:tc>
                  <a:txBody>
                    <a:bodyPr/>
                    <a:lstStyle/>
                    <a:p>
                      <a:pPr algn="ctr"/>
                      <a:r>
                        <a:rPr lang="en-US" dirty="0" smtClean="0">
                          <a:solidFill>
                            <a:schemeClr val="bg1"/>
                          </a:solidFill>
                        </a:rPr>
                        <a:t>Details</a:t>
                      </a:r>
                      <a:endParaRPr lang="en-IN"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50000"/>
                      </a:schemeClr>
                    </a:solidFill>
                  </a:tcPr>
                </a:tc>
                <a:extLst>
                  <a:ext uri="{0D108BD9-81ED-4DB2-BD59-A6C34878D82A}">
                    <a16:rowId xmlns:a16="http://schemas.microsoft.com/office/drawing/2014/main" val="520806164"/>
                  </a:ext>
                </a:extLst>
              </a:tr>
              <a:tr h="370840">
                <a:tc>
                  <a:txBody>
                    <a:bodyPr/>
                    <a:lstStyle/>
                    <a:p>
                      <a:r>
                        <a:rPr lang="en-US" dirty="0" smtClean="0"/>
                        <a:t>Account</a:t>
                      </a:r>
                      <a:r>
                        <a:rPr lang="en-US" baseline="0" dirty="0" smtClean="0"/>
                        <a:t> Opening and Maintenance Charges</a:t>
                      </a:r>
                    </a:p>
                    <a:p>
                      <a:r>
                        <a:rPr lang="en-US" sz="1400" baseline="0" dirty="0" smtClean="0"/>
                        <a:t>(*Some stock brokers may waive off this charge</a:t>
                      </a:r>
                      <a:r>
                        <a:rPr lang="en-IN" sz="1400" baseline="0" dirty="0" smtClean="0"/>
                        <a:t>)</a:t>
                      </a:r>
                      <a:endParaRPr lang="en-US" baseline="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342900" indent="-342900" algn="just">
                        <a:buAutoNum type="arabicPeriod"/>
                      </a:pPr>
                      <a:r>
                        <a:rPr lang="en-US" dirty="0" smtClean="0"/>
                        <a:t>Account opening </a:t>
                      </a:r>
                      <a:r>
                        <a:rPr lang="en-US" dirty="0" smtClean="0"/>
                        <a:t>fees.</a:t>
                      </a:r>
                      <a:endParaRPr lang="en-US" dirty="0" smtClean="0"/>
                    </a:p>
                    <a:p>
                      <a:pPr marL="342900" indent="-342900" algn="just">
                        <a:buAutoNum type="arabicPeriod"/>
                      </a:pPr>
                      <a:r>
                        <a:rPr lang="en-US" dirty="0" smtClean="0"/>
                        <a:t>Annual Maintenance </a:t>
                      </a:r>
                      <a:r>
                        <a:rPr lang="en-US" dirty="0" smtClean="0"/>
                        <a:t>Charges.</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078812060"/>
                  </a:ext>
                </a:extLst>
              </a:tr>
              <a:tr h="370840">
                <a:tc>
                  <a:txBody>
                    <a:bodyPr/>
                    <a:lstStyle/>
                    <a:p>
                      <a:r>
                        <a:rPr lang="en-US" dirty="0" smtClean="0"/>
                        <a:t>Postpaid Plans</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342900" indent="-342900" algn="just">
                        <a:buFont typeface="+mj-lt"/>
                        <a:buAutoNum type="arabicPeriod"/>
                      </a:pPr>
                      <a:r>
                        <a:rPr lang="en-US" dirty="0" smtClean="0"/>
                        <a:t>Fixed % charge per trade (Maximum 0.25% of Trade Value).</a:t>
                      </a:r>
                    </a:p>
                    <a:p>
                      <a:pPr marL="342900" indent="-342900" algn="just">
                        <a:buFont typeface="+mj-lt"/>
                        <a:buAutoNum type="arabicPeriod"/>
                      </a:pPr>
                      <a:r>
                        <a:rPr lang="en-US" dirty="0" smtClean="0"/>
                        <a:t>Trading volume based </a:t>
                      </a:r>
                      <a:r>
                        <a:rPr lang="en-US" dirty="0" smtClean="0"/>
                        <a:t>brokerage.</a:t>
                      </a:r>
                      <a:endParaRPr lang="en-US" dirty="0" smtClean="0"/>
                    </a:p>
                    <a:p>
                      <a:pPr marL="0" indent="0" algn="just">
                        <a:buFont typeface="+mj-lt"/>
                        <a:buNone/>
                      </a:pPr>
                      <a:r>
                        <a:rPr lang="en-US" dirty="0" smtClean="0"/>
                        <a:t>      - High brokerage for low volume </a:t>
                      </a:r>
                      <a:r>
                        <a:rPr lang="en-US" dirty="0" smtClean="0"/>
                        <a:t>trade.</a:t>
                      </a:r>
                      <a:endParaRPr lang="en-US" dirty="0" smtClean="0"/>
                    </a:p>
                    <a:p>
                      <a:pPr marL="0" indent="0" algn="just">
                        <a:buFont typeface="+mj-lt"/>
                        <a:buNone/>
                      </a:pPr>
                      <a:r>
                        <a:rPr lang="en-US" dirty="0" smtClean="0"/>
                        <a:t>      - Low brokerage for high volume </a:t>
                      </a:r>
                      <a:r>
                        <a:rPr lang="en-US" dirty="0" smtClean="0"/>
                        <a:t>trade.</a:t>
                      </a:r>
                      <a:endParaRPr lang="en-US"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18550328"/>
                  </a:ext>
                </a:extLst>
              </a:tr>
              <a:tr h="370840">
                <a:tc>
                  <a:txBody>
                    <a:bodyPr/>
                    <a:lstStyle/>
                    <a:p>
                      <a:r>
                        <a:rPr lang="en-US" dirty="0" smtClean="0"/>
                        <a:t>Prepaid Plans</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342900" indent="-342900" algn="just">
                        <a:buFont typeface="+mj-lt"/>
                        <a:buAutoNum type="arabicPeriod"/>
                      </a:pPr>
                      <a:r>
                        <a:rPr lang="en-US" dirty="0" smtClean="0"/>
                        <a:t>Upfront amount to be paid.</a:t>
                      </a:r>
                    </a:p>
                    <a:p>
                      <a:pPr marL="342900" indent="-342900" algn="just">
                        <a:buFont typeface="+mj-lt"/>
                        <a:buAutoNum type="arabicPeriod"/>
                      </a:pPr>
                      <a:r>
                        <a:rPr lang="en-US" dirty="0" smtClean="0"/>
                        <a:t>Subsequently, a reduced </a:t>
                      </a:r>
                      <a:r>
                        <a:rPr lang="en-US" dirty="0" smtClean="0"/>
                        <a:t>Fixed % </a:t>
                      </a:r>
                      <a:r>
                        <a:rPr lang="en-US" dirty="0" smtClean="0"/>
                        <a:t>charge per trade is charged (as compared</a:t>
                      </a:r>
                      <a:r>
                        <a:rPr lang="en-US" baseline="0" dirty="0" smtClean="0"/>
                        <a:t> to postpaid plans</a:t>
                      </a:r>
                      <a:r>
                        <a:rPr lang="en-US" baseline="0" dirty="0" smtClean="0"/>
                        <a:t>).</a:t>
                      </a:r>
                      <a:endParaRPr lang="en-US"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892655679"/>
                  </a:ext>
                </a:extLst>
              </a:tr>
              <a:tr h="370840">
                <a:tc>
                  <a:txBody>
                    <a:bodyPr/>
                    <a:lstStyle/>
                    <a:p>
                      <a:r>
                        <a:rPr lang="en-US" dirty="0" smtClean="0"/>
                        <a:t>Postpaid Plans</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342900" indent="-342900" algn="just">
                        <a:buFont typeface="+mj-lt"/>
                        <a:buAutoNum type="arabicPeriod"/>
                      </a:pPr>
                      <a:r>
                        <a:rPr lang="en-US" dirty="0" smtClean="0"/>
                        <a:t>Fixed % charge per trade (maximum 0.25% of trade</a:t>
                      </a:r>
                      <a:r>
                        <a:rPr lang="en-US" baseline="0" dirty="0" smtClean="0"/>
                        <a:t> value)</a:t>
                      </a:r>
                      <a:endParaRPr lang="en-US"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101138020"/>
                  </a:ext>
                </a:extLst>
              </a:tr>
            </a:tbl>
          </a:graphicData>
        </a:graphic>
      </p:graphicFrame>
      <p:sp>
        <p:nvSpPr>
          <p:cNvPr id="6" name="TextBox 5"/>
          <p:cNvSpPr txBox="1"/>
          <p:nvPr/>
        </p:nvSpPr>
        <p:spPr>
          <a:xfrm>
            <a:off x="624994" y="5891349"/>
            <a:ext cx="8766206" cy="369332"/>
          </a:xfrm>
          <a:prstGeom prst="rect">
            <a:avLst/>
          </a:prstGeom>
          <a:noFill/>
        </p:spPr>
        <p:txBody>
          <a:bodyPr wrap="square" rtlCol="0">
            <a:spAutoFit/>
          </a:bodyPr>
          <a:lstStyle/>
          <a:p>
            <a:r>
              <a:rPr lang="en-US" b="1" u="sng" dirty="0" smtClean="0"/>
              <a:t>Charges may vary based on segment = Equity/ Derivatives/ Mutual Funds, etc</a:t>
            </a:r>
            <a:r>
              <a:rPr lang="en-US" b="1" u="sng" dirty="0"/>
              <a:t>.</a:t>
            </a:r>
            <a:endParaRPr lang="en-IN" b="1" u="sng" dirty="0"/>
          </a:p>
        </p:txBody>
      </p:sp>
      <p:pic>
        <p:nvPicPr>
          <p:cNvPr id="7" name="Picture 6"/>
          <p:cNvPicPr/>
          <p:nvPr/>
        </p:nvPicPr>
        <p:blipFill>
          <a:blip r:embed="rId2"/>
          <a:stretch/>
        </p:blipFill>
        <p:spPr>
          <a:xfrm>
            <a:off x="7025" y="27180"/>
            <a:ext cx="1029600" cy="803880"/>
          </a:xfrm>
          <a:prstGeom prst="rect">
            <a:avLst/>
          </a:prstGeom>
          <a:ln>
            <a:noFill/>
          </a:ln>
        </p:spPr>
      </p:pic>
      <p:sp>
        <p:nvSpPr>
          <p:cNvPr id="8"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24</a:t>
            </a:r>
            <a:endParaRPr lang="en-IN" sz="1000" b="0" strike="noStrike" spc="-1" dirty="0">
              <a:solidFill>
                <a:schemeClr val="bg1"/>
              </a:solidFill>
              <a:latin typeface="Arial"/>
            </a:endParaRPr>
          </a:p>
        </p:txBody>
      </p:sp>
    </p:spTree>
    <p:extLst>
      <p:ext uri="{BB962C8B-B14F-4D97-AF65-F5344CB8AC3E}">
        <p14:creationId xmlns:p14="http://schemas.microsoft.com/office/powerpoint/2010/main" val="2441777838"/>
      </p:ext>
    </p:extLst>
  </p:cSld>
  <p:clrMapOvr>
    <a:masterClrMapping/>
  </p:clrMapOvr>
  <mc:AlternateContent xmlns:mc="http://schemas.openxmlformats.org/markup-compatibility/2006" xmlns:p14="http://schemas.microsoft.com/office/powerpoint/2010/main">
    <mc:Choice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3866" y="64742"/>
            <a:ext cx="7501680" cy="753480"/>
          </a:xfrm>
        </p:spPr>
        <p:txBody>
          <a:bodyPr vert="horz" anchor="ctr">
            <a:noAutofit/>
          </a:bodyPr>
          <a:lstStyle/>
          <a:p>
            <a:pPr algn="ctr"/>
            <a:r>
              <a:rPr lang="en-IN" sz="2800" b="1" dirty="0">
                <a:latin typeface="Arial" panose="020B0604020202020204" pitchFamily="34" charset="0"/>
                <a:cs typeface="Arial" panose="020B0604020202020204" pitchFamily="34" charset="0"/>
              </a:rPr>
              <a:t>Sample </a:t>
            </a:r>
            <a:r>
              <a:rPr lang="en-IN" sz="2800" b="1" dirty="0" smtClean="0">
                <a:latin typeface="Arial" panose="020B0604020202020204" pitchFamily="34" charset="0"/>
                <a:cs typeface="Arial" panose="020B0604020202020204" pitchFamily="34" charset="0"/>
              </a:rPr>
              <a:t>AOF -</a:t>
            </a:r>
            <a:r>
              <a:rPr lang="en-IN" sz="2800" b="1" dirty="0">
                <a:latin typeface="Arial" panose="020B0604020202020204" pitchFamily="34" charset="0"/>
                <a:cs typeface="Arial" panose="020B0604020202020204" pitchFamily="34" charset="0"/>
              </a:rPr>
              <a:t/>
            </a:r>
            <a:br>
              <a:rPr lang="en-IN" sz="2800" b="1" dirty="0">
                <a:latin typeface="Arial" panose="020B0604020202020204" pitchFamily="34" charset="0"/>
                <a:cs typeface="Arial" panose="020B0604020202020204" pitchFamily="34" charset="0"/>
              </a:rPr>
            </a:br>
            <a:r>
              <a:rPr lang="en-IN" sz="2800" b="1" dirty="0">
                <a:latin typeface="Arial" panose="020B0604020202020204" pitchFamily="34" charset="0"/>
                <a:cs typeface="Arial" panose="020B0604020202020204" pitchFamily="34" charset="0"/>
              </a:rPr>
              <a:t>Select Brokerage Plans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726" y="1132114"/>
            <a:ext cx="8487960" cy="4801270"/>
          </a:xfrm>
          <a:prstGeom prst="rect">
            <a:avLst/>
          </a:prstGeom>
        </p:spPr>
      </p:pic>
      <p:sp>
        <p:nvSpPr>
          <p:cNvPr id="5" name="Rectangle 4"/>
          <p:cNvSpPr/>
          <p:nvPr/>
        </p:nvSpPr>
        <p:spPr>
          <a:xfrm>
            <a:off x="2525486" y="2275114"/>
            <a:ext cx="49530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Rectangle 5"/>
          <p:cNvSpPr/>
          <p:nvPr/>
        </p:nvSpPr>
        <p:spPr>
          <a:xfrm>
            <a:off x="1915886" y="2655779"/>
            <a:ext cx="5562600" cy="38133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p:cNvSpPr/>
          <p:nvPr/>
        </p:nvSpPr>
        <p:spPr>
          <a:xfrm>
            <a:off x="2532860" y="3189179"/>
            <a:ext cx="49530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ectangle 7"/>
          <p:cNvSpPr/>
          <p:nvPr/>
        </p:nvSpPr>
        <p:spPr>
          <a:xfrm>
            <a:off x="2525486" y="4103244"/>
            <a:ext cx="49530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ectangle 8"/>
          <p:cNvSpPr/>
          <p:nvPr/>
        </p:nvSpPr>
        <p:spPr>
          <a:xfrm>
            <a:off x="2525486" y="5018314"/>
            <a:ext cx="49530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Rectangle 12"/>
          <p:cNvSpPr/>
          <p:nvPr/>
        </p:nvSpPr>
        <p:spPr>
          <a:xfrm>
            <a:off x="849086" y="5018314"/>
            <a:ext cx="12954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PLAN 4</a:t>
            </a:r>
          </a:p>
        </p:txBody>
      </p:sp>
      <p:sp>
        <p:nvSpPr>
          <p:cNvPr id="16" name="Rectangle 15"/>
          <p:cNvSpPr/>
          <p:nvPr/>
        </p:nvSpPr>
        <p:spPr>
          <a:xfrm>
            <a:off x="846628" y="4103244"/>
            <a:ext cx="1297858"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PLAN 3</a:t>
            </a:r>
          </a:p>
        </p:txBody>
      </p:sp>
      <p:sp>
        <p:nvSpPr>
          <p:cNvPr id="18" name="Rectangle 17"/>
          <p:cNvSpPr/>
          <p:nvPr/>
        </p:nvSpPr>
        <p:spPr>
          <a:xfrm>
            <a:off x="849086" y="2275114"/>
            <a:ext cx="1295400" cy="22659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PLAN 1</a:t>
            </a:r>
          </a:p>
        </p:txBody>
      </p:sp>
      <p:sp>
        <p:nvSpPr>
          <p:cNvPr id="20" name="Rectangle 19"/>
          <p:cNvSpPr/>
          <p:nvPr/>
        </p:nvSpPr>
        <p:spPr>
          <a:xfrm>
            <a:off x="849086" y="3188174"/>
            <a:ext cx="12954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PLAN 2</a:t>
            </a:r>
          </a:p>
        </p:txBody>
      </p:sp>
      <p:sp>
        <p:nvSpPr>
          <p:cNvPr id="21" name="Rectangle 20"/>
          <p:cNvSpPr/>
          <p:nvPr/>
        </p:nvSpPr>
        <p:spPr>
          <a:xfrm>
            <a:off x="7859486" y="2732314"/>
            <a:ext cx="990600" cy="304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Rectangle 21"/>
          <p:cNvSpPr/>
          <p:nvPr/>
        </p:nvSpPr>
        <p:spPr>
          <a:xfrm>
            <a:off x="1923260" y="3594761"/>
            <a:ext cx="5562600" cy="38133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Rectangle 22"/>
          <p:cNvSpPr/>
          <p:nvPr/>
        </p:nvSpPr>
        <p:spPr>
          <a:xfrm>
            <a:off x="1942925" y="4493575"/>
            <a:ext cx="5562600" cy="38133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Rectangle 23"/>
          <p:cNvSpPr/>
          <p:nvPr/>
        </p:nvSpPr>
        <p:spPr>
          <a:xfrm>
            <a:off x="1923260" y="5383394"/>
            <a:ext cx="5562600" cy="38133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Rectangle 24"/>
          <p:cNvSpPr/>
          <p:nvPr/>
        </p:nvSpPr>
        <p:spPr>
          <a:xfrm>
            <a:off x="7836134" y="4527344"/>
            <a:ext cx="990600" cy="304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Rectangle 25"/>
          <p:cNvSpPr/>
          <p:nvPr/>
        </p:nvSpPr>
        <p:spPr>
          <a:xfrm>
            <a:off x="7859486" y="3594760"/>
            <a:ext cx="990600" cy="304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Rectangle 26"/>
          <p:cNvSpPr/>
          <p:nvPr/>
        </p:nvSpPr>
        <p:spPr>
          <a:xfrm>
            <a:off x="7836134" y="5459928"/>
            <a:ext cx="990600" cy="304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29" name="Picture 28"/>
          <p:cNvPicPr/>
          <p:nvPr/>
        </p:nvPicPr>
        <p:blipFill>
          <a:blip r:embed="rId3"/>
          <a:stretch/>
        </p:blipFill>
        <p:spPr>
          <a:xfrm>
            <a:off x="7025" y="27180"/>
            <a:ext cx="1029600" cy="803880"/>
          </a:xfrm>
          <a:prstGeom prst="rect">
            <a:avLst/>
          </a:prstGeom>
          <a:ln>
            <a:noFill/>
          </a:ln>
        </p:spPr>
      </p:pic>
      <p:sp>
        <p:nvSpPr>
          <p:cNvPr id="28"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25</a:t>
            </a:r>
            <a:endParaRPr lang="en-IN" sz="1000" b="0" strike="noStrike" spc="-1" dirty="0">
              <a:solidFill>
                <a:schemeClr val="bg1"/>
              </a:solidFill>
              <a:latin typeface="Arial"/>
            </a:endParaRPr>
          </a:p>
        </p:txBody>
      </p:sp>
    </p:spTree>
    <p:extLst>
      <p:ext uri="{BB962C8B-B14F-4D97-AF65-F5344CB8AC3E}">
        <p14:creationId xmlns:p14="http://schemas.microsoft.com/office/powerpoint/2010/main" val="2601052321"/>
      </p:ext>
    </p:extLst>
  </p:cSld>
  <p:clrMapOvr>
    <a:masterClrMapping/>
  </p:clrMapOvr>
  <mc:AlternateContent xmlns:mc="http://schemas.openxmlformats.org/markup-compatibility/2006" xmlns:p14="http://schemas.microsoft.com/office/powerpoint/2010/main">
    <mc:Choice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p14="http://schemas.microsoft.com/office/powerpoint/2010/main" xmlns:a16="http://schemas.microsoft.com/office/drawing/2014/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8320" y="77580"/>
            <a:ext cx="7501680" cy="753480"/>
          </a:xfrm>
        </p:spPr>
        <p:txBody>
          <a:bodyPr vert="horz" anchor="ctr">
            <a:noAutofit/>
          </a:bodyPr>
          <a:lstStyle/>
          <a:p>
            <a:pPr algn="ctr"/>
            <a:r>
              <a:rPr lang="en-IN" sz="2800" b="1" dirty="0">
                <a:latin typeface="Arial" panose="020B0604020202020204" pitchFamily="34" charset="0"/>
                <a:cs typeface="Arial" panose="020B0604020202020204" pitchFamily="34" charset="0"/>
              </a:rPr>
              <a:t>Sample </a:t>
            </a:r>
            <a:r>
              <a:rPr lang="en-IN" sz="2800" b="1" dirty="0" smtClean="0">
                <a:latin typeface="Arial" panose="020B0604020202020204" pitchFamily="34" charset="0"/>
                <a:cs typeface="Arial" panose="020B0604020202020204" pitchFamily="34" charset="0"/>
              </a:rPr>
              <a:t>AOF -</a:t>
            </a:r>
            <a:r>
              <a:rPr lang="en-IN" sz="2800" b="1" dirty="0">
                <a:latin typeface="Arial" panose="020B0604020202020204" pitchFamily="34" charset="0"/>
                <a:cs typeface="Arial" panose="020B0604020202020204" pitchFamily="34" charset="0"/>
              </a:rPr>
              <a:t/>
            </a:r>
            <a:br>
              <a:rPr lang="en-IN" sz="2800" b="1" dirty="0">
                <a:latin typeface="Arial" panose="020B0604020202020204" pitchFamily="34" charset="0"/>
                <a:cs typeface="Arial" panose="020B0604020202020204" pitchFamily="34" charset="0"/>
              </a:rPr>
            </a:br>
            <a:r>
              <a:rPr lang="en-IN" sz="2800" b="1" dirty="0">
                <a:latin typeface="Arial" panose="020B0604020202020204" pitchFamily="34" charset="0"/>
                <a:cs typeface="Arial" panose="020B0604020202020204" pitchFamily="34" charset="0"/>
              </a:rPr>
              <a:t>Charges for Demat Account</a:t>
            </a:r>
          </a:p>
        </p:txBody>
      </p:sp>
      <p:graphicFrame>
        <p:nvGraphicFramePr>
          <p:cNvPr id="6" name="Table 5"/>
          <p:cNvGraphicFramePr>
            <a:graphicFrameLocks noGrp="1"/>
          </p:cNvGraphicFramePr>
          <p:nvPr>
            <p:extLst>
              <p:ext uri="{D42A27DB-BD31-4B8C-83A1-F6EECF244321}">
                <p14:modId xmlns:p14="http://schemas.microsoft.com/office/powerpoint/2010/main" val="113678937"/>
              </p:ext>
            </p:extLst>
          </p:nvPr>
        </p:nvGraphicFramePr>
        <p:xfrm>
          <a:off x="495360" y="1438242"/>
          <a:ext cx="8909897" cy="4194876"/>
        </p:xfrm>
        <a:graphic>
          <a:graphicData uri="http://schemas.openxmlformats.org/drawingml/2006/table">
            <a:tbl>
              <a:tblPr firstRow="1" bandRow="1">
                <a:tableStyleId>{5C22544A-7EE6-4342-B048-85BDC9FD1C3A}</a:tableStyleId>
              </a:tblPr>
              <a:tblGrid>
                <a:gridCol w="3018549">
                  <a:extLst>
                    <a:ext uri="{9D8B030D-6E8A-4147-A177-3AD203B41FA5}">
                      <a16:colId xmlns:a16="http://schemas.microsoft.com/office/drawing/2014/main" val="226772707"/>
                    </a:ext>
                  </a:extLst>
                </a:gridCol>
                <a:gridCol w="5891348">
                  <a:extLst>
                    <a:ext uri="{9D8B030D-6E8A-4147-A177-3AD203B41FA5}">
                      <a16:colId xmlns:a16="http://schemas.microsoft.com/office/drawing/2014/main" val="1478436688"/>
                    </a:ext>
                  </a:extLst>
                </a:gridCol>
              </a:tblGrid>
              <a:tr h="331408">
                <a:tc>
                  <a:txBody>
                    <a:bodyPr/>
                    <a:lstStyle/>
                    <a:p>
                      <a:pPr algn="ctr"/>
                      <a:r>
                        <a:rPr lang="en-US" dirty="0" smtClean="0">
                          <a:solidFill>
                            <a:schemeClr val="bg1"/>
                          </a:solidFill>
                        </a:rPr>
                        <a:t>Plans/ Charges</a:t>
                      </a:r>
                      <a:endParaRPr lang="en-IN"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r>
                        <a:rPr lang="en-US" dirty="0" smtClean="0">
                          <a:solidFill>
                            <a:schemeClr val="bg1"/>
                          </a:solidFill>
                        </a:rPr>
                        <a:t>Details</a:t>
                      </a:r>
                      <a:endParaRPr lang="en-IN"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520806164"/>
                  </a:ext>
                </a:extLst>
              </a:tr>
              <a:tr h="952261">
                <a:tc>
                  <a:txBody>
                    <a:bodyPr/>
                    <a:lstStyle/>
                    <a:p>
                      <a:pPr algn="just"/>
                      <a:r>
                        <a:rPr lang="en-US" baseline="0" dirty="0" smtClean="0"/>
                        <a:t>Opening Charges</a:t>
                      </a:r>
                    </a:p>
                    <a:p>
                      <a:pPr algn="just"/>
                      <a:r>
                        <a:rPr lang="en-US" sz="1400" baseline="0" dirty="0" smtClean="0"/>
                        <a:t>(*Some DPs may waive off this charge</a:t>
                      </a:r>
                      <a:r>
                        <a:rPr lang="en-IN" sz="1400" baseline="0" dirty="0" smtClean="0"/>
                        <a:t>)</a:t>
                      </a:r>
                      <a:endParaRPr lang="en-US" baseline="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342900" indent="-342900" algn="just">
                        <a:buAutoNum type="arabicPeriod"/>
                      </a:pPr>
                      <a:r>
                        <a:rPr lang="en-US" dirty="0" smtClean="0"/>
                        <a:t>Charged by </a:t>
                      </a:r>
                      <a:r>
                        <a:rPr lang="en-US" dirty="0" smtClean="0"/>
                        <a:t>Depository Participant</a:t>
                      </a:r>
                      <a:r>
                        <a:rPr lang="en-US" baseline="0" dirty="0" smtClean="0"/>
                        <a:t> (D</a:t>
                      </a:r>
                      <a:r>
                        <a:rPr lang="en-US" dirty="0" smtClean="0"/>
                        <a:t>P) </a:t>
                      </a:r>
                      <a:r>
                        <a:rPr lang="en-US" dirty="0" smtClean="0"/>
                        <a:t>for</a:t>
                      </a:r>
                      <a:r>
                        <a:rPr lang="en-US" baseline="0" dirty="0" smtClean="0"/>
                        <a:t> opening new </a:t>
                      </a:r>
                      <a:r>
                        <a:rPr lang="en-US" baseline="0" dirty="0" err="1" smtClean="0"/>
                        <a:t>Demat</a:t>
                      </a:r>
                      <a:r>
                        <a:rPr lang="en-US" baseline="0" dirty="0" smtClean="0"/>
                        <a:t> </a:t>
                      </a:r>
                      <a:r>
                        <a:rPr lang="en-US" baseline="0" dirty="0" smtClean="0"/>
                        <a:t>Account.</a:t>
                      </a:r>
                      <a:endParaRPr lang="en-US"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078812060"/>
                  </a:ext>
                </a:extLst>
              </a:tr>
              <a:tr h="865175">
                <a:tc>
                  <a:txBody>
                    <a:bodyPr/>
                    <a:lstStyle/>
                    <a:p>
                      <a:pPr algn="just"/>
                      <a:r>
                        <a:rPr lang="en-US" dirty="0" smtClean="0"/>
                        <a:t>Annual Maintenance</a:t>
                      </a:r>
                      <a:r>
                        <a:rPr lang="en-US" baseline="0" dirty="0" smtClean="0"/>
                        <a:t> </a:t>
                      </a:r>
                      <a:r>
                        <a:rPr lang="en-US" baseline="0" dirty="0" smtClean="0"/>
                        <a:t>Charges (AMC)</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342900" indent="-342900" algn="just">
                        <a:buFont typeface="+mj-lt"/>
                        <a:buAutoNum type="arabicPeriod"/>
                      </a:pPr>
                      <a:r>
                        <a:rPr lang="en-US" dirty="0" smtClean="0"/>
                        <a:t>Usually Paid in </a:t>
                      </a:r>
                      <a:r>
                        <a:rPr lang="en-US" dirty="0" smtClean="0"/>
                        <a:t>advance.</a:t>
                      </a:r>
                      <a:endParaRPr lang="en-US" dirty="0" smtClean="0"/>
                    </a:p>
                    <a:p>
                      <a:pPr marL="342900" indent="-342900" algn="just">
                        <a:buFont typeface="+mj-lt"/>
                        <a:buAutoNum type="arabicPeriod"/>
                      </a:pPr>
                      <a:r>
                        <a:rPr lang="en-US" dirty="0" smtClean="0"/>
                        <a:t>DPs</a:t>
                      </a:r>
                      <a:r>
                        <a:rPr lang="en-US" baseline="0" dirty="0" smtClean="0"/>
                        <a:t> may offer Quarterly/ Annual/ Lifetime plans, etc.</a:t>
                      </a:r>
                      <a:endParaRPr lang="en-US"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718550328"/>
                  </a:ext>
                </a:extLst>
              </a:tr>
              <a:tr h="370840">
                <a:tc>
                  <a:txBody>
                    <a:bodyPr/>
                    <a:lstStyle/>
                    <a:p>
                      <a:pPr algn="just"/>
                      <a:r>
                        <a:rPr lang="en-US" dirty="0" smtClean="0"/>
                        <a:t>Transaction</a:t>
                      </a:r>
                      <a:r>
                        <a:rPr lang="en-US" baseline="0" dirty="0" smtClean="0"/>
                        <a:t> Charges</a:t>
                      </a:r>
                    </a:p>
                    <a:p>
                      <a:pPr marL="0" marR="0" indent="0" algn="just" defTabSz="914400" rtl="0" eaLnBrk="1" fontAlgn="auto" latinLnBrk="0" hangingPunct="1">
                        <a:lnSpc>
                          <a:spcPct val="100000"/>
                        </a:lnSpc>
                        <a:spcBef>
                          <a:spcPts val="0"/>
                        </a:spcBef>
                        <a:spcAft>
                          <a:spcPts val="0"/>
                        </a:spcAft>
                        <a:buClrTx/>
                        <a:buSzTx/>
                        <a:buFontTx/>
                        <a:buNone/>
                        <a:tabLst/>
                        <a:defRPr/>
                      </a:pPr>
                      <a:r>
                        <a:rPr lang="en-US" sz="1400" baseline="0" dirty="0" smtClean="0"/>
                        <a:t>(*Some DPs may charge NIL amount for Credit Transactions</a:t>
                      </a:r>
                      <a:r>
                        <a:rPr lang="en-IN" sz="1400" baseline="0" dirty="0" smtClean="0"/>
                        <a:t>)</a:t>
                      </a:r>
                      <a:endParaRPr lang="en-US" sz="1400" baseline="0" dirty="0" smtClean="0"/>
                    </a:p>
                    <a:p>
                      <a:pPr algn="just"/>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342900" indent="-342900" algn="just">
                        <a:buFont typeface="+mj-lt"/>
                        <a:buAutoNum type="arabicPeriod"/>
                      </a:pPr>
                      <a:r>
                        <a:rPr lang="en-US" dirty="0" smtClean="0"/>
                        <a:t>Dematerialization/ </a:t>
                      </a:r>
                      <a:r>
                        <a:rPr lang="en-US" dirty="0" err="1" smtClean="0"/>
                        <a:t>Rematerialization</a:t>
                      </a:r>
                      <a:r>
                        <a:rPr lang="en-US" dirty="0" smtClean="0"/>
                        <a:t>.</a:t>
                      </a:r>
                      <a:endParaRPr lang="en-US" dirty="0" smtClean="0"/>
                    </a:p>
                    <a:p>
                      <a:pPr marL="342900" indent="-342900" algn="just">
                        <a:buFont typeface="+mj-lt"/>
                        <a:buAutoNum type="arabicPeriod"/>
                      </a:pPr>
                      <a:r>
                        <a:rPr lang="en-US" dirty="0" smtClean="0"/>
                        <a:t>Transaction</a:t>
                      </a:r>
                      <a:r>
                        <a:rPr lang="en-US" baseline="0" dirty="0" smtClean="0"/>
                        <a:t> Charges: Per sell trade (debit)/ per buy trade (credit</a:t>
                      </a:r>
                      <a:r>
                        <a:rPr lang="en-US" baseline="0" dirty="0" smtClean="0"/>
                        <a:t>)**.</a:t>
                      </a:r>
                      <a:endParaRPr lang="en-US" baseline="0" dirty="0" smtClean="0"/>
                    </a:p>
                    <a:p>
                      <a:pPr marL="342900" indent="-342900" algn="just">
                        <a:buFont typeface="+mj-lt"/>
                        <a:buAutoNum type="arabicPeriod"/>
                      </a:pPr>
                      <a:r>
                        <a:rPr lang="en-US" baseline="0" dirty="0" smtClean="0"/>
                        <a:t>Pledge Charges/ Invocation of </a:t>
                      </a:r>
                      <a:r>
                        <a:rPr lang="en-US" baseline="0" dirty="0" smtClean="0"/>
                        <a:t>Pledge.</a:t>
                      </a:r>
                      <a:endParaRPr lang="en-US" baseline="0" dirty="0" smtClean="0"/>
                    </a:p>
                    <a:p>
                      <a:pPr marL="342900" indent="-342900" algn="just">
                        <a:buFont typeface="+mj-lt"/>
                        <a:buAutoNum type="arabicPeriod"/>
                      </a:pPr>
                      <a:r>
                        <a:rPr lang="en-US" baseline="0" dirty="0" smtClean="0"/>
                        <a:t>Reissuance of DIS Slip </a:t>
                      </a:r>
                      <a:r>
                        <a:rPr lang="en-US" baseline="0" dirty="0" smtClean="0"/>
                        <a:t>Booklet.</a:t>
                      </a:r>
                      <a:endParaRPr lang="en-US" baseline="0" dirty="0" smtClean="0"/>
                    </a:p>
                    <a:p>
                      <a:pPr marL="342900" indent="-342900" algn="just">
                        <a:buFont typeface="+mj-lt"/>
                        <a:buAutoNum type="arabicPeriod"/>
                      </a:pPr>
                      <a:r>
                        <a:rPr lang="en-US" baseline="0" dirty="0" smtClean="0"/>
                        <a:t>Charges of </a:t>
                      </a:r>
                      <a:r>
                        <a:rPr lang="en-US" baseline="0" dirty="0" smtClean="0"/>
                        <a:t>CAS.</a:t>
                      </a:r>
                      <a:endParaRPr lang="en-US" dirty="0" smtClean="0"/>
                    </a:p>
                    <a:p>
                      <a:pPr marL="342900" indent="-342900" algn="just">
                        <a:buFont typeface="+mj-lt"/>
                        <a:buAutoNum type="arabicPeriod"/>
                      </a:pPr>
                      <a:endParaRPr lang="en-US"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892655679"/>
                  </a:ext>
                </a:extLst>
              </a:tr>
            </a:tbl>
          </a:graphicData>
        </a:graphic>
      </p:graphicFrame>
      <p:pic>
        <p:nvPicPr>
          <p:cNvPr id="7" name="Picture 6"/>
          <p:cNvPicPr/>
          <p:nvPr/>
        </p:nvPicPr>
        <p:blipFill>
          <a:blip r:embed="rId2"/>
          <a:stretch/>
        </p:blipFill>
        <p:spPr>
          <a:xfrm>
            <a:off x="7025" y="27180"/>
            <a:ext cx="1029600" cy="803880"/>
          </a:xfrm>
          <a:prstGeom prst="rect">
            <a:avLst/>
          </a:prstGeom>
          <a:ln>
            <a:noFill/>
          </a:ln>
        </p:spPr>
      </p:pic>
      <p:sp>
        <p:nvSpPr>
          <p:cNvPr id="5"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26</a:t>
            </a:r>
            <a:endParaRPr lang="en-IN" sz="1000" b="0" strike="noStrike" spc="-1" dirty="0">
              <a:solidFill>
                <a:schemeClr val="bg1"/>
              </a:solidFill>
              <a:latin typeface="Arial"/>
            </a:endParaRPr>
          </a:p>
        </p:txBody>
      </p:sp>
    </p:spTree>
    <p:extLst>
      <p:ext uri="{BB962C8B-B14F-4D97-AF65-F5344CB8AC3E}">
        <p14:creationId xmlns:p14="http://schemas.microsoft.com/office/powerpoint/2010/main" val="2211603972"/>
      </p:ext>
    </p:extLst>
  </p:cSld>
  <p:clrMapOvr>
    <a:masterClrMapping/>
  </p:clrMapOvr>
  <mc:AlternateContent xmlns:mc="http://schemas.openxmlformats.org/markup-compatibility/2006" xmlns:p14="http://schemas.microsoft.com/office/powerpoint/2010/main">
    <mc:Choice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4606" y="77580"/>
            <a:ext cx="7501680" cy="753480"/>
          </a:xfrm>
        </p:spPr>
        <p:txBody>
          <a:bodyPr vert="horz" anchor="ctr">
            <a:noAutofit/>
          </a:bodyPr>
          <a:lstStyle/>
          <a:p>
            <a:pPr algn="ctr"/>
            <a:r>
              <a:rPr lang="en-IN" sz="2800" b="1" dirty="0">
                <a:latin typeface="Arial" panose="020B0604020202020204" pitchFamily="34" charset="0"/>
                <a:cs typeface="Arial" panose="020B0604020202020204" pitchFamily="34" charset="0"/>
              </a:rPr>
              <a:t>Sample </a:t>
            </a:r>
            <a:r>
              <a:rPr lang="en-IN" sz="2800" b="1" dirty="0" smtClean="0">
                <a:latin typeface="Arial" panose="020B0604020202020204" pitchFamily="34" charset="0"/>
                <a:cs typeface="Arial" panose="020B0604020202020204" pitchFamily="34" charset="0"/>
              </a:rPr>
              <a:t>AOF -</a:t>
            </a:r>
            <a:r>
              <a:rPr lang="en-IN" sz="2800" b="1" dirty="0">
                <a:latin typeface="Arial" panose="020B0604020202020204" pitchFamily="34" charset="0"/>
                <a:cs typeface="Arial" panose="020B0604020202020204" pitchFamily="34" charset="0"/>
              </a:rPr>
              <a:t/>
            </a:r>
            <a:br>
              <a:rPr lang="en-IN" sz="2800" b="1" dirty="0">
                <a:latin typeface="Arial" panose="020B0604020202020204" pitchFamily="34" charset="0"/>
                <a:cs typeface="Arial" panose="020B0604020202020204" pitchFamily="34" charset="0"/>
              </a:rPr>
            </a:br>
            <a:r>
              <a:rPr lang="en-IN" sz="2800" b="1" dirty="0">
                <a:latin typeface="Arial" panose="020B0604020202020204" pitchFamily="34" charset="0"/>
                <a:cs typeface="Arial" panose="020B0604020202020204" pitchFamily="34" charset="0"/>
              </a:rPr>
              <a:t>Demat Account Plans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042" y="1334588"/>
            <a:ext cx="8373644" cy="3810532"/>
          </a:xfrm>
          <a:prstGeom prst="rect">
            <a:avLst/>
          </a:prstGeom>
          <a:ln w="25400">
            <a:solidFill>
              <a:schemeClr val="tx1"/>
            </a:solidFill>
          </a:ln>
        </p:spPr>
      </p:pic>
      <p:sp>
        <p:nvSpPr>
          <p:cNvPr id="4" name="Rectangle 3"/>
          <p:cNvSpPr/>
          <p:nvPr/>
        </p:nvSpPr>
        <p:spPr>
          <a:xfrm>
            <a:off x="1992086" y="2248988"/>
            <a:ext cx="6934200" cy="762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p:cNvSpPr/>
          <p:nvPr/>
        </p:nvSpPr>
        <p:spPr>
          <a:xfrm>
            <a:off x="3058886" y="3087188"/>
            <a:ext cx="5638800" cy="1905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p:cNvSpPr txBox="1"/>
          <p:nvPr/>
        </p:nvSpPr>
        <p:spPr>
          <a:xfrm>
            <a:off x="705042" y="5479371"/>
            <a:ext cx="8517335" cy="338554"/>
          </a:xfrm>
          <a:prstGeom prst="rect">
            <a:avLst/>
          </a:prstGeom>
          <a:noFill/>
          <a:ln>
            <a:solidFill>
              <a:schemeClr val="tx1"/>
            </a:solidFill>
          </a:ln>
        </p:spPr>
        <p:txBody>
          <a:bodyPr wrap="square" rtlCol="0">
            <a:spAutoFit/>
          </a:bodyPr>
          <a:lstStyle/>
          <a:p>
            <a:r>
              <a:rPr lang="en-US" sz="1600" b="1" i="1" dirty="0"/>
              <a:t>Depository participants may offer different plans based on volumes, time period, etc.</a:t>
            </a:r>
          </a:p>
        </p:txBody>
      </p:sp>
      <p:pic>
        <p:nvPicPr>
          <p:cNvPr id="9" name="Picture 8"/>
          <p:cNvPicPr/>
          <p:nvPr/>
        </p:nvPicPr>
        <p:blipFill>
          <a:blip r:embed="rId3"/>
          <a:stretch/>
        </p:blipFill>
        <p:spPr>
          <a:xfrm>
            <a:off x="7025" y="27180"/>
            <a:ext cx="1029600" cy="803880"/>
          </a:xfrm>
          <a:prstGeom prst="rect">
            <a:avLst/>
          </a:prstGeom>
          <a:ln>
            <a:noFill/>
          </a:ln>
        </p:spPr>
      </p:pic>
      <p:sp>
        <p:nvSpPr>
          <p:cNvPr id="8"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27</a:t>
            </a:r>
            <a:endParaRPr lang="en-IN" sz="1000" b="0" strike="noStrike" spc="-1" dirty="0">
              <a:solidFill>
                <a:schemeClr val="bg1"/>
              </a:solidFill>
              <a:latin typeface="Arial"/>
            </a:endParaRPr>
          </a:p>
        </p:txBody>
      </p:sp>
    </p:spTree>
    <p:extLst>
      <p:ext uri="{BB962C8B-B14F-4D97-AF65-F5344CB8AC3E}">
        <p14:creationId xmlns:p14="http://schemas.microsoft.com/office/powerpoint/2010/main" val="538633196"/>
      </p:ext>
    </p:extLst>
  </p:cSld>
  <p:clrMapOvr>
    <a:masterClrMapping/>
  </p:clrMapOvr>
  <mc:AlternateContent xmlns:mc="http://schemas.openxmlformats.org/markup-compatibility/2006" xmlns:p14="http://schemas.microsoft.com/office/powerpoint/2010/main">
    <mc:Choice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p14="http://schemas.microsoft.com/office/powerpoint/2010/main" xmlns:a16="http://schemas.microsoft.com/office/drawing/2014/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CustomShape 1"/>
          <p:cNvSpPr/>
          <p:nvPr/>
        </p:nvSpPr>
        <p:spPr>
          <a:xfrm>
            <a:off x="858010" y="186120"/>
            <a:ext cx="8036280" cy="486000"/>
          </a:xfrm>
          <a:prstGeom prst="rect">
            <a:avLst/>
          </a:prstGeom>
          <a:noFill/>
          <a:ln w="12600">
            <a:noFill/>
          </a:ln>
        </p:spPr>
        <p:style>
          <a:lnRef idx="0">
            <a:scrgbClr r="0" g="0" b="0"/>
          </a:lnRef>
          <a:fillRef idx="0">
            <a:scrgbClr r="0" g="0" b="0"/>
          </a:fillRef>
          <a:effectRef idx="0">
            <a:scrgbClr r="0" g="0" b="0"/>
          </a:effectRef>
          <a:fontRef idx="minor"/>
        </p:style>
        <p:txBody>
          <a:bodyPr lIns="45000" tIns="45000" rIns="45000" bIns="45000" anchor="b"/>
          <a:lstStyle/>
          <a:p>
            <a:pPr algn="ctr">
              <a:lnSpc>
                <a:spcPct val="100000"/>
              </a:lnSpc>
            </a:pPr>
            <a:r>
              <a:rPr lang="en-US" sz="2600" b="1" spc="-1" dirty="0">
                <a:solidFill>
                  <a:srgbClr val="000000"/>
                </a:solidFill>
                <a:ea typeface="Arial"/>
              </a:rPr>
              <a:t>Basic Services </a:t>
            </a:r>
            <a:r>
              <a:rPr lang="en-US" sz="2600" b="1" spc="-1" dirty="0" err="1">
                <a:solidFill>
                  <a:srgbClr val="000000"/>
                </a:solidFill>
                <a:ea typeface="Arial"/>
              </a:rPr>
              <a:t>Demat</a:t>
            </a:r>
            <a:r>
              <a:rPr lang="en-US" sz="2600" b="1" spc="-1" dirty="0">
                <a:solidFill>
                  <a:srgbClr val="000000"/>
                </a:solidFill>
                <a:ea typeface="Arial"/>
              </a:rPr>
              <a:t> Account (BSDA</a:t>
            </a:r>
            <a:r>
              <a:rPr lang="en-US" sz="2600" b="1" spc="-1" dirty="0" smtClean="0">
                <a:solidFill>
                  <a:srgbClr val="000000"/>
                </a:solidFill>
                <a:ea typeface="Arial"/>
              </a:rPr>
              <a:t>)</a:t>
            </a:r>
            <a:endParaRPr lang="en-IN" sz="2600" b="0" strike="noStrike" spc="-1" dirty="0">
              <a:latin typeface="Arial"/>
            </a:endParaRPr>
          </a:p>
        </p:txBody>
      </p:sp>
      <p:sp>
        <p:nvSpPr>
          <p:cNvPr id="8" name="Content Placeholder 3"/>
          <p:cNvSpPr txBox="1">
            <a:spLocks/>
          </p:cNvSpPr>
          <p:nvPr/>
        </p:nvSpPr>
        <p:spPr>
          <a:xfrm>
            <a:off x="341541" y="1083365"/>
            <a:ext cx="9069219" cy="504311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SzPct val="100000"/>
              <a:buFont typeface="Wingdings" panose="05000000000000000000" pitchFamily="2" charset="2"/>
              <a:buChar char="Ø"/>
            </a:pPr>
            <a:r>
              <a:rPr lang="en-IN" sz="2000" dirty="0" smtClean="0">
                <a:latin typeface="Arial" panose="020B0604020202020204" pitchFamily="34" charset="0"/>
                <a:cs typeface="Arial" panose="020B0604020202020204" pitchFamily="34" charset="0"/>
              </a:rPr>
              <a:t>Facility for </a:t>
            </a:r>
            <a:r>
              <a:rPr lang="en-IN" sz="2000" dirty="0" smtClean="0">
                <a:latin typeface="Arial" panose="020B0604020202020204" pitchFamily="34" charset="0"/>
                <a:cs typeface="Arial" panose="020B0604020202020204" pitchFamily="34" charset="0"/>
              </a:rPr>
              <a:t>retail </a:t>
            </a:r>
            <a:r>
              <a:rPr lang="en-IN" sz="2000" dirty="0" smtClean="0">
                <a:latin typeface="Arial" panose="020B0604020202020204" pitchFamily="34" charset="0"/>
                <a:cs typeface="Arial" panose="020B0604020202020204" pitchFamily="34" charset="0"/>
              </a:rPr>
              <a:t>investors</a:t>
            </a:r>
          </a:p>
          <a:p>
            <a:pPr algn="just">
              <a:buSzPct val="100000"/>
              <a:buFont typeface="Wingdings" panose="05000000000000000000" pitchFamily="2" charset="2"/>
              <a:buChar char="Ø"/>
            </a:pPr>
            <a:endParaRPr lang="en-US" sz="2000" dirty="0">
              <a:latin typeface="Arial" panose="020B0604020202020204" pitchFamily="34" charset="0"/>
              <a:cs typeface="Arial" panose="020B0604020202020204" pitchFamily="34" charset="0"/>
            </a:endParaRPr>
          </a:p>
          <a:p>
            <a:pPr marL="0" indent="0" algn="just">
              <a:buSzPct val="100000"/>
              <a:buNone/>
            </a:pPr>
            <a:endParaRPr lang="en-US" sz="2000" dirty="0" smtClean="0">
              <a:latin typeface="Arial" panose="020B0604020202020204" pitchFamily="34" charset="0"/>
              <a:cs typeface="Arial" panose="020B0604020202020204" pitchFamily="34" charset="0"/>
            </a:endParaRPr>
          </a:p>
          <a:p>
            <a:pPr algn="just">
              <a:buSzPct val="100000"/>
              <a:buFont typeface="Wingdings" panose="05000000000000000000" pitchFamily="2" charset="2"/>
              <a:buChar char="Ø"/>
            </a:pPr>
            <a:endParaRPr lang="en-US" sz="2000" dirty="0">
              <a:latin typeface="Arial" panose="020B0604020202020204" pitchFamily="34" charset="0"/>
              <a:cs typeface="Arial" panose="020B0604020202020204" pitchFamily="34" charset="0"/>
            </a:endParaRPr>
          </a:p>
          <a:p>
            <a:pPr algn="just">
              <a:buSzPct val="100000"/>
              <a:buFont typeface="Wingdings" panose="05000000000000000000" pitchFamily="2" charset="2"/>
              <a:buChar char="Ø"/>
            </a:pPr>
            <a:endParaRPr lang="en-US" sz="2000" dirty="0" smtClean="0">
              <a:latin typeface="Arial" panose="020B0604020202020204" pitchFamily="34" charset="0"/>
              <a:cs typeface="Arial" panose="020B0604020202020204" pitchFamily="34" charset="0"/>
            </a:endParaRPr>
          </a:p>
          <a:p>
            <a:pPr algn="just">
              <a:buSzPct val="100000"/>
              <a:buFont typeface="Wingdings" panose="05000000000000000000" pitchFamily="2" charset="2"/>
              <a:buChar char="Ø"/>
            </a:pPr>
            <a:endParaRPr lang="en-US" sz="2000" dirty="0">
              <a:latin typeface="Arial" panose="020B0604020202020204" pitchFamily="34" charset="0"/>
              <a:cs typeface="Arial" panose="020B0604020202020204" pitchFamily="34" charset="0"/>
            </a:endParaRPr>
          </a:p>
          <a:p>
            <a:pPr algn="just">
              <a:buSzPct val="100000"/>
              <a:buFont typeface="Wingdings" panose="05000000000000000000" pitchFamily="2" charset="2"/>
              <a:buChar char="Ø"/>
            </a:pPr>
            <a:endParaRPr lang="en-US" sz="2000" dirty="0" smtClean="0">
              <a:latin typeface="Arial" panose="020B0604020202020204" pitchFamily="34" charset="0"/>
              <a:cs typeface="Arial" panose="020B0604020202020204" pitchFamily="34" charset="0"/>
            </a:endParaRPr>
          </a:p>
          <a:p>
            <a:pPr algn="just">
              <a:buSzPct val="100000"/>
              <a:buFont typeface="Wingdings" panose="05000000000000000000" pitchFamily="2" charset="2"/>
              <a:buChar char="Ø"/>
            </a:pPr>
            <a:endParaRPr lang="en-US" sz="2000" dirty="0">
              <a:latin typeface="Arial" panose="020B0604020202020204" pitchFamily="34" charset="0"/>
              <a:cs typeface="Arial" panose="020B0604020202020204" pitchFamily="34" charset="0"/>
            </a:endParaRPr>
          </a:p>
          <a:p>
            <a:pPr algn="just">
              <a:buSzPct val="100000"/>
              <a:buFont typeface="Wingdings" panose="05000000000000000000" pitchFamily="2" charset="2"/>
              <a:buChar char="Ø"/>
            </a:pPr>
            <a:endParaRPr lang="en-US" sz="2000" dirty="0" smtClean="0">
              <a:latin typeface="Arial" panose="020B0604020202020204" pitchFamily="34" charset="0"/>
              <a:cs typeface="Arial" panose="020B0604020202020204" pitchFamily="34" charset="0"/>
            </a:endParaRPr>
          </a:p>
          <a:p>
            <a:pPr marL="0" indent="0" algn="just">
              <a:buFont typeface="Arial" panose="020B0604020202020204" pitchFamily="34" charset="0"/>
              <a:buNone/>
            </a:pPr>
            <a:r>
              <a:rPr lang="en-US" sz="1800" i="1" dirty="0" err="1" smtClean="0">
                <a:latin typeface="Arial" panose="020B0604020202020204" pitchFamily="34" charset="0"/>
                <a:cs typeface="Arial" panose="020B0604020202020204" pitchFamily="34" charset="0"/>
              </a:rPr>
              <a:t>Eg</a:t>
            </a:r>
            <a:r>
              <a:rPr lang="en-US" sz="1800" i="1" dirty="0" smtClean="0">
                <a:latin typeface="Arial" panose="020B0604020202020204" pitchFamily="34" charset="0"/>
                <a:cs typeface="Arial" panose="020B0604020202020204" pitchFamily="34" charset="0"/>
              </a:rPr>
              <a:t>: Debt securities = Rs.90,000/- &amp; Equity Shares = Rs.40,000/- </a:t>
            </a:r>
            <a:r>
              <a:rPr lang="en-US" sz="1800" i="1" dirty="0" smtClean="0">
                <a:latin typeface="Arial" panose="020B0604020202020204" pitchFamily="34" charset="0"/>
                <a:cs typeface="Arial" panose="020B0604020202020204" pitchFamily="34" charset="0"/>
                <a:sym typeface="Wingdings" panose="05000000000000000000" pitchFamily="2" charset="2"/>
              </a:rPr>
              <a:t> NO AMC Charge</a:t>
            </a:r>
            <a:r>
              <a:rPr lang="en-US" sz="1800" i="1" dirty="0" smtClean="0">
                <a:latin typeface="Arial" panose="020B0604020202020204" pitchFamily="34" charset="0"/>
                <a:cs typeface="Arial" panose="020B0604020202020204" pitchFamily="34" charset="0"/>
              </a:rPr>
              <a:t>.</a:t>
            </a:r>
          </a:p>
          <a:p>
            <a:pPr marL="0" indent="0" algn="just">
              <a:buFont typeface="Arial" panose="020B0604020202020204" pitchFamily="34" charset="0"/>
              <a:buNone/>
            </a:pPr>
            <a:endParaRPr lang="en-US" sz="1800" i="1" dirty="0" smtClean="0">
              <a:latin typeface="Arial" panose="020B0604020202020204" pitchFamily="34" charset="0"/>
              <a:cs typeface="Arial" panose="020B0604020202020204" pitchFamily="34" charset="0"/>
            </a:endParaRPr>
          </a:p>
          <a:p>
            <a:pPr marL="0" indent="0" algn="just">
              <a:buFont typeface="Arial" panose="020B0604020202020204" pitchFamily="34" charset="0"/>
              <a:buNone/>
            </a:pPr>
            <a:r>
              <a:rPr lang="en-US" sz="1800" i="1" dirty="0" err="1" smtClean="0">
                <a:latin typeface="Arial" panose="020B0604020202020204" pitchFamily="34" charset="0"/>
                <a:cs typeface="Arial" panose="020B0604020202020204" pitchFamily="34" charset="0"/>
              </a:rPr>
              <a:t>Eg</a:t>
            </a:r>
            <a:r>
              <a:rPr lang="en-US" sz="1800" i="1" dirty="0" smtClean="0">
                <a:latin typeface="Arial" panose="020B0604020202020204" pitchFamily="34" charset="0"/>
                <a:cs typeface="Arial" panose="020B0604020202020204" pitchFamily="34" charset="0"/>
              </a:rPr>
              <a:t>: Equity shares = Rs</a:t>
            </a:r>
            <a:r>
              <a:rPr lang="en-US" sz="1800" i="1" dirty="0">
                <a:latin typeface="Arial" panose="020B0604020202020204" pitchFamily="34" charset="0"/>
                <a:cs typeface="Arial" panose="020B0604020202020204" pitchFamily="34" charset="0"/>
              </a:rPr>
              <a:t>.</a:t>
            </a:r>
            <a:r>
              <a:rPr lang="en-US" sz="1800" i="1" dirty="0" smtClean="0">
                <a:latin typeface="Arial" panose="020B0604020202020204" pitchFamily="34" charset="0"/>
                <a:cs typeface="Arial" panose="020B0604020202020204" pitchFamily="34" charset="0"/>
              </a:rPr>
              <a:t>1 lakh &amp; Value of those shares increases to </a:t>
            </a:r>
            <a:r>
              <a:rPr lang="en-US" sz="1800" i="1" dirty="0" err="1" smtClean="0">
                <a:latin typeface="Arial" panose="020B0604020202020204" pitchFamily="34" charset="0"/>
                <a:cs typeface="Arial" panose="020B0604020202020204" pitchFamily="34" charset="0"/>
              </a:rPr>
              <a:t>Rs</a:t>
            </a:r>
            <a:r>
              <a:rPr lang="en-US" sz="1800" i="1" dirty="0" smtClean="0">
                <a:latin typeface="Arial" panose="020B0604020202020204" pitchFamily="34" charset="0"/>
                <a:cs typeface="Arial" panose="020B0604020202020204" pitchFamily="34" charset="0"/>
              </a:rPr>
              <a:t> 2.5 lakhs </a:t>
            </a:r>
            <a:r>
              <a:rPr lang="en-US" sz="1800" i="1" dirty="0" smtClean="0">
                <a:latin typeface="Arial" panose="020B0604020202020204" pitchFamily="34" charset="0"/>
                <a:cs typeface="Arial" panose="020B0604020202020204" pitchFamily="34" charset="0"/>
                <a:sym typeface="Wingdings" panose="05000000000000000000" pitchFamily="2" charset="2"/>
              </a:rPr>
              <a:t> 		     Investor </a:t>
            </a:r>
            <a:r>
              <a:rPr lang="en-US" sz="1800" i="1" dirty="0" smtClean="0">
                <a:latin typeface="Arial" panose="020B0604020202020204" pitchFamily="34" charset="0"/>
                <a:cs typeface="Arial" panose="020B0604020202020204" pitchFamily="34" charset="0"/>
              </a:rPr>
              <a:t>is not eligible for BSDA.</a:t>
            </a:r>
            <a:endParaRPr lang="en-US" dirty="0">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141691449"/>
              </p:ext>
            </p:extLst>
          </p:nvPr>
        </p:nvGraphicFramePr>
        <p:xfrm>
          <a:off x="1520372" y="1501985"/>
          <a:ext cx="7050508" cy="3017763"/>
        </p:xfrm>
        <a:graphic>
          <a:graphicData uri="http://schemas.openxmlformats.org/drawingml/2006/table">
            <a:tbl>
              <a:tblPr firstRow="1" bandRow="1">
                <a:tableStyleId>{5C22544A-7EE6-4342-B048-85BDC9FD1C3A}</a:tableStyleId>
              </a:tblPr>
              <a:tblGrid>
                <a:gridCol w="1762627">
                  <a:extLst>
                    <a:ext uri="{9D8B030D-6E8A-4147-A177-3AD203B41FA5}">
                      <a16:colId xmlns:a16="http://schemas.microsoft.com/office/drawing/2014/main" val="2582080517"/>
                    </a:ext>
                  </a:extLst>
                </a:gridCol>
                <a:gridCol w="1762627">
                  <a:extLst>
                    <a:ext uri="{9D8B030D-6E8A-4147-A177-3AD203B41FA5}">
                      <a16:colId xmlns:a16="http://schemas.microsoft.com/office/drawing/2014/main" val="3501336689"/>
                    </a:ext>
                  </a:extLst>
                </a:gridCol>
                <a:gridCol w="1762627">
                  <a:extLst>
                    <a:ext uri="{9D8B030D-6E8A-4147-A177-3AD203B41FA5}">
                      <a16:colId xmlns:a16="http://schemas.microsoft.com/office/drawing/2014/main" val="1537231135"/>
                    </a:ext>
                  </a:extLst>
                </a:gridCol>
                <a:gridCol w="1762627">
                  <a:extLst>
                    <a:ext uri="{9D8B030D-6E8A-4147-A177-3AD203B41FA5}">
                      <a16:colId xmlns:a16="http://schemas.microsoft.com/office/drawing/2014/main" val="3052501181"/>
                    </a:ext>
                  </a:extLst>
                </a:gridCol>
              </a:tblGrid>
              <a:tr h="401269">
                <a:tc gridSpan="2">
                  <a:txBody>
                    <a:bodyPr/>
                    <a:lstStyle/>
                    <a:p>
                      <a:pPr algn="ctr"/>
                      <a:r>
                        <a:rPr lang="en-US" sz="1600" b="1" dirty="0" smtClean="0"/>
                        <a:t>EQUITY SHARES</a:t>
                      </a:r>
                      <a:endParaRPr lang="en-IN"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hMerge="1">
                  <a:txBody>
                    <a:bodyPr/>
                    <a:lstStyle/>
                    <a:p>
                      <a:endParaRPr lang="en-IN"/>
                    </a:p>
                  </a:txBody>
                  <a:tcPr/>
                </a:tc>
                <a:tc gridSpan="2">
                  <a:txBody>
                    <a:bodyPr/>
                    <a:lstStyle/>
                    <a:p>
                      <a:pPr algn="ctr"/>
                      <a:r>
                        <a:rPr lang="en-US" sz="1600" b="1" dirty="0" smtClean="0"/>
                        <a:t>DEBT SECURITIES</a:t>
                      </a:r>
                      <a:endParaRPr lang="en-IN"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hMerge="1">
                  <a:txBody>
                    <a:bodyPr/>
                    <a:lstStyle/>
                    <a:p>
                      <a:endParaRPr lang="en-IN"/>
                    </a:p>
                  </a:txBody>
                  <a:tcPr/>
                </a:tc>
                <a:extLst>
                  <a:ext uri="{0D108BD9-81ED-4DB2-BD59-A6C34878D82A}">
                    <a16:rowId xmlns:a16="http://schemas.microsoft.com/office/drawing/2014/main" val="2100826099"/>
                  </a:ext>
                </a:extLst>
              </a:tr>
              <a:tr h="401269">
                <a:tc>
                  <a:txBody>
                    <a:bodyPr/>
                    <a:lstStyle/>
                    <a:p>
                      <a:pPr algn="ctr"/>
                      <a:r>
                        <a:rPr lang="en-US" b="1" dirty="0" smtClean="0"/>
                        <a:t>Holding</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b="1" dirty="0" smtClean="0"/>
                        <a:t>AMC Charges</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b="1" dirty="0" smtClean="0"/>
                        <a:t>Holding</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b="1" dirty="0" smtClean="0"/>
                        <a:t>AMC Charges</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026255056"/>
                  </a:ext>
                </a:extLst>
              </a:tr>
              <a:tr h="401269">
                <a:tc>
                  <a:txBody>
                    <a:bodyPr/>
                    <a:lstStyle/>
                    <a:p>
                      <a:pPr algn="ctr"/>
                      <a:r>
                        <a:rPr lang="en-US" sz="1400" dirty="0" smtClean="0"/>
                        <a:t>&lt;Rs.50,000</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1400" dirty="0" smtClean="0"/>
                        <a:t>NIL</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1400" dirty="0" smtClean="0"/>
                        <a:t>&lt;Rs.1,00,000</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1400" dirty="0" smtClean="0"/>
                        <a:t>NIL</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986958283"/>
                  </a:ext>
                </a:extLst>
              </a:tr>
              <a:tr h="791544">
                <a:tc>
                  <a:txBody>
                    <a:bodyPr/>
                    <a:lstStyle/>
                    <a:p>
                      <a:pPr algn="ctr"/>
                      <a:r>
                        <a:rPr lang="en-US" sz="1400" dirty="0" smtClean="0"/>
                        <a:t>Between </a:t>
                      </a:r>
                      <a:r>
                        <a:rPr lang="en-US" sz="1400" dirty="0" smtClean="0"/>
                        <a:t>Rs.50,000/-</a:t>
                      </a:r>
                      <a:r>
                        <a:rPr lang="en-US" sz="1400" baseline="0" dirty="0" smtClean="0"/>
                        <a:t> </a:t>
                      </a:r>
                      <a:r>
                        <a:rPr lang="en-US" sz="1400" baseline="0" dirty="0" smtClean="0"/>
                        <a:t>– </a:t>
                      </a:r>
                      <a:r>
                        <a:rPr lang="en-US" sz="1400" baseline="0" dirty="0" smtClean="0"/>
                        <a:t>Rs.2,00,000/-</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1400" dirty="0" smtClean="0"/>
                        <a:t>Rs.100/- per year</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1400" dirty="0" smtClean="0"/>
                        <a:t>Between </a:t>
                      </a:r>
                      <a:r>
                        <a:rPr lang="en-US" sz="1400" dirty="0" smtClean="0"/>
                        <a:t>Rs.1,00,000/-</a:t>
                      </a:r>
                      <a:r>
                        <a:rPr lang="en-US" sz="1400" baseline="0" dirty="0" smtClean="0"/>
                        <a:t> </a:t>
                      </a:r>
                      <a:r>
                        <a:rPr lang="en-US" sz="1400" baseline="0" dirty="0" smtClean="0"/>
                        <a:t>– </a:t>
                      </a:r>
                      <a:r>
                        <a:rPr lang="en-US" sz="1400" baseline="0" dirty="0" smtClean="0"/>
                        <a:t>Rs.2,00,000/-</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1400" dirty="0" smtClean="0"/>
                        <a:t>Rs.100/- per year</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390862497"/>
                  </a:ext>
                </a:extLst>
              </a:tr>
              <a:tr h="1022412">
                <a:tc>
                  <a:txBody>
                    <a:bodyPr/>
                    <a:lstStyle/>
                    <a:p>
                      <a:pPr algn="ctr"/>
                      <a:r>
                        <a:rPr lang="en-US" sz="1400" dirty="0" smtClean="0"/>
                        <a:t>&gt;</a:t>
                      </a:r>
                      <a:r>
                        <a:rPr lang="en-US" sz="1400" dirty="0" smtClean="0"/>
                        <a:t>Rs.2,00,000/-</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1400" dirty="0" smtClean="0"/>
                        <a:t>Charges</a:t>
                      </a:r>
                      <a:r>
                        <a:rPr lang="en-US" sz="1400" baseline="0" dirty="0" smtClean="0"/>
                        <a:t> as applicable to regular (non-BSDA) accounts</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1400" dirty="0" smtClean="0"/>
                        <a:t>&gt;</a:t>
                      </a:r>
                      <a:r>
                        <a:rPr lang="en-US" sz="1400" dirty="0" smtClean="0"/>
                        <a:t>Rs.2,00,000/-</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1400" dirty="0" smtClean="0"/>
                        <a:t>Charges</a:t>
                      </a:r>
                      <a:r>
                        <a:rPr lang="en-US" sz="1400" baseline="0" dirty="0" smtClean="0"/>
                        <a:t> as applicable to regular (non-BSDA) accounts</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603411035"/>
                  </a:ext>
                </a:extLst>
              </a:tr>
            </a:tbl>
          </a:graphicData>
        </a:graphic>
      </p:graphicFrame>
      <p:pic>
        <p:nvPicPr>
          <p:cNvPr id="6" name="Picture 5"/>
          <p:cNvPicPr/>
          <p:nvPr/>
        </p:nvPicPr>
        <p:blipFill>
          <a:blip r:embed="rId2"/>
          <a:stretch/>
        </p:blipFill>
        <p:spPr>
          <a:xfrm>
            <a:off x="7025" y="27180"/>
            <a:ext cx="1029600" cy="803880"/>
          </a:xfrm>
          <a:prstGeom prst="rect">
            <a:avLst/>
          </a:prstGeom>
          <a:ln>
            <a:noFill/>
          </a:ln>
        </p:spPr>
      </p:pic>
      <p:sp>
        <p:nvSpPr>
          <p:cNvPr id="7"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28</a:t>
            </a:r>
            <a:endParaRPr lang="en-IN" sz="1000" b="0" strike="noStrike" spc="-1" dirty="0">
              <a:solidFill>
                <a:schemeClr val="bg1"/>
              </a:solidFill>
              <a:latin typeface="Arial"/>
            </a:endParaRPr>
          </a:p>
        </p:txBody>
      </p:sp>
    </p:spTree>
    <p:extLst>
      <p:ext uri="{BB962C8B-B14F-4D97-AF65-F5344CB8AC3E}">
        <p14:creationId xmlns:p14="http://schemas.microsoft.com/office/powerpoint/2010/main" val="1953794994"/>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8268" y="52380"/>
            <a:ext cx="7501680" cy="753480"/>
          </a:xfrm>
        </p:spPr>
        <p:txBody>
          <a:bodyPr>
            <a:normAutofit/>
          </a:bodyPr>
          <a:lstStyle/>
          <a:p>
            <a:pPr algn="ctr"/>
            <a:r>
              <a:rPr lang="en-IN" sz="2800" b="1" dirty="0">
                <a:latin typeface="Arial" panose="020B0604020202020204" pitchFamily="34" charset="0"/>
                <a:cs typeface="Arial" panose="020B0604020202020204" pitchFamily="34" charset="0"/>
              </a:rPr>
              <a:t>SARAL Account</a:t>
            </a:r>
          </a:p>
        </p:txBody>
      </p:sp>
      <p:sp>
        <p:nvSpPr>
          <p:cNvPr id="4" name="TextBox 3"/>
          <p:cNvSpPr txBox="1"/>
          <p:nvPr/>
        </p:nvSpPr>
        <p:spPr>
          <a:xfrm>
            <a:off x="250892" y="1062910"/>
            <a:ext cx="9376433" cy="4616648"/>
          </a:xfrm>
          <a:prstGeom prst="rect">
            <a:avLst/>
          </a:prstGeom>
          <a:noFill/>
        </p:spPr>
        <p:txBody>
          <a:bodyPr wrap="square" rtlCol="0">
            <a:spAutoFit/>
          </a:bodyPr>
          <a:lstStyle/>
          <a:p>
            <a:pPr marL="342900" indent="-342900" algn="just">
              <a:buFont typeface="Wingdings" panose="05000000000000000000" pitchFamily="2" charset="2"/>
              <a:buChar char="Ø"/>
            </a:pPr>
            <a:r>
              <a:rPr lang="en-US" sz="2100" dirty="0" smtClean="0"/>
              <a:t>For Clients who:</a:t>
            </a:r>
          </a:p>
          <a:p>
            <a:pPr algn="just"/>
            <a:endParaRPr lang="en-US" sz="2100" dirty="0"/>
          </a:p>
          <a:p>
            <a:pPr marL="557213" lvl="1" indent="-214313" algn="just">
              <a:buFont typeface="Arial" panose="020B0604020202020204" pitchFamily="34" charset="0"/>
              <a:buChar char="•"/>
            </a:pPr>
            <a:r>
              <a:rPr lang="en-US" sz="2100" dirty="0"/>
              <a:t>Begin with participation in the cash </a:t>
            </a:r>
            <a:r>
              <a:rPr lang="en-US" sz="2100" dirty="0" smtClean="0"/>
              <a:t>segment.</a:t>
            </a:r>
            <a:endParaRPr lang="en-US" sz="2100" dirty="0"/>
          </a:p>
          <a:p>
            <a:pPr marL="557213" lvl="1" indent="-214313" algn="just">
              <a:buFont typeface="Arial" panose="020B0604020202020204" pitchFamily="34" charset="0"/>
              <a:buChar char="•"/>
            </a:pPr>
            <a:endParaRPr lang="en-US" sz="2100" dirty="0" smtClean="0"/>
          </a:p>
          <a:p>
            <a:pPr marL="557213" lvl="1" indent="-214313" algn="just">
              <a:buFont typeface="Arial" panose="020B0604020202020204" pitchFamily="34" charset="0"/>
              <a:buChar char="•"/>
            </a:pPr>
            <a:r>
              <a:rPr lang="en-US" sz="2100" dirty="0" smtClean="0"/>
              <a:t>Without </a:t>
            </a:r>
            <a:r>
              <a:rPr lang="en-US" sz="2100" dirty="0"/>
              <a:t>obtaining various other facilities such as internet trading, margin trading, derivative trading and use of power of </a:t>
            </a:r>
            <a:r>
              <a:rPr lang="en-US" sz="2100" dirty="0" smtClean="0"/>
              <a:t>attorney (</a:t>
            </a:r>
            <a:r>
              <a:rPr lang="en-US" sz="2100" dirty="0" err="1" smtClean="0"/>
              <a:t>PoA</a:t>
            </a:r>
            <a:r>
              <a:rPr lang="en-US" sz="2100" dirty="0" smtClean="0"/>
              <a:t>).</a:t>
            </a:r>
            <a:endParaRPr lang="en-US" sz="2100" dirty="0"/>
          </a:p>
          <a:p>
            <a:pPr marL="214313" indent="-214313" algn="just">
              <a:buFont typeface="Arial" panose="020B0604020202020204" pitchFamily="34" charset="0"/>
              <a:buChar char="•"/>
            </a:pPr>
            <a:endParaRPr lang="en-US" sz="2100" dirty="0"/>
          </a:p>
          <a:p>
            <a:pPr marL="342900" indent="-342900" algn="just">
              <a:buFont typeface="Wingdings" panose="05000000000000000000" pitchFamily="2" charset="2"/>
              <a:buChar char="Ø"/>
            </a:pPr>
            <a:r>
              <a:rPr lang="en-US" sz="2100" dirty="0" smtClean="0"/>
              <a:t>SARAL </a:t>
            </a:r>
            <a:r>
              <a:rPr lang="en-US" sz="2100" dirty="0"/>
              <a:t>form </a:t>
            </a:r>
            <a:r>
              <a:rPr lang="en-US" sz="2100" dirty="0" smtClean="0"/>
              <a:t>contains:</a:t>
            </a:r>
            <a:endParaRPr lang="en-US" sz="2100" dirty="0"/>
          </a:p>
          <a:p>
            <a:pPr marL="214313" indent="-214313" algn="just">
              <a:buFont typeface="Arial" panose="020B0604020202020204" pitchFamily="34" charset="0"/>
              <a:buChar char="•"/>
            </a:pPr>
            <a:endParaRPr lang="en-US" sz="2100" dirty="0"/>
          </a:p>
          <a:p>
            <a:pPr marL="800100" lvl="1" indent="-342900" algn="just">
              <a:buFont typeface="Arial" panose="020B0604020202020204" pitchFamily="34" charset="0"/>
              <a:buChar char="•"/>
            </a:pPr>
            <a:r>
              <a:rPr lang="en-US" sz="2100" dirty="0"/>
              <a:t>Basic information of the investor such </a:t>
            </a:r>
            <a:r>
              <a:rPr lang="en-US" sz="2100" dirty="0" smtClean="0"/>
              <a:t>as: </a:t>
            </a:r>
            <a:endParaRPr lang="en-US" sz="2100" dirty="0"/>
          </a:p>
          <a:p>
            <a:pPr marL="1143000" lvl="2" indent="-342900" algn="just">
              <a:buFont typeface="Wingdings" panose="05000000000000000000" pitchFamily="2" charset="2"/>
              <a:buChar char="ü"/>
            </a:pPr>
            <a:r>
              <a:rPr lang="en-US" sz="2100" dirty="0" smtClean="0"/>
              <a:t>Address.</a:t>
            </a:r>
            <a:endParaRPr lang="en-US" sz="2100" dirty="0"/>
          </a:p>
          <a:p>
            <a:pPr marL="1143000" lvl="2" indent="-342900" algn="just">
              <a:buFont typeface="Wingdings" panose="05000000000000000000" pitchFamily="2" charset="2"/>
              <a:buChar char="ü"/>
            </a:pPr>
            <a:r>
              <a:rPr lang="en-US" sz="2100" dirty="0"/>
              <a:t>Bank account </a:t>
            </a:r>
            <a:r>
              <a:rPr lang="en-US" sz="2100" dirty="0" smtClean="0"/>
              <a:t>details.</a:t>
            </a:r>
            <a:endParaRPr lang="en-US" sz="2100" dirty="0"/>
          </a:p>
          <a:p>
            <a:pPr marL="1143000" lvl="2" indent="-342900" algn="just">
              <a:buFont typeface="Wingdings" panose="05000000000000000000" pitchFamily="2" charset="2"/>
              <a:buChar char="ü"/>
            </a:pPr>
            <a:r>
              <a:rPr lang="en-US" sz="2100" dirty="0"/>
              <a:t>Email </a:t>
            </a:r>
            <a:r>
              <a:rPr lang="en-US" sz="2100" dirty="0" smtClean="0"/>
              <a:t>Id.</a:t>
            </a:r>
            <a:endParaRPr lang="en-US" sz="2100" dirty="0"/>
          </a:p>
          <a:p>
            <a:pPr marL="1143000" lvl="2" indent="-342900" algn="just">
              <a:buFont typeface="Wingdings" panose="05000000000000000000" pitchFamily="2" charset="2"/>
              <a:buChar char="ü"/>
            </a:pPr>
            <a:r>
              <a:rPr lang="en-US" sz="2100" dirty="0"/>
              <a:t>Mobile </a:t>
            </a:r>
            <a:r>
              <a:rPr lang="en-US" sz="2100" dirty="0" smtClean="0"/>
              <a:t>no.</a:t>
            </a:r>
            <a:endParaRPr lang="en-IN" sz="2100" dirty="0"/>
          </a:p>
        </p:txBody>
      </p:sp>
      <p:pic>
        <p:nvPicPr>
          <p:cNvPr id="6" name="Picture 5"/>
          <p:cNvPicPr/>
          <p:nvPr/>
        </p:nvPicPr>
        <p:blipFill>
          <a:blip r:embed="rId2"/>
          <a:stretch/>
        </p:blipFill>
        <p:spPr>
          <a:xfrm>
            <a:off x="7025" y="27180"/>
            <a:ext cx="1029600" cy="803880"/>
          </a:xfrm>
          <a:prstGeom prst="rect">
            <a:avLst/>
          </a:prstGeom>
          <a:ln>
            <a:noFill/>
          </a:ln>
        </p:spPr>
      </p:pic>
      <p:sp>
        <p:nvSpPr>
          <p:cNvPr id="5"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29</a:t>
            </a:r>
            <a:endParaRPr lang="en-IN" sz="1000" b="0" strike="noStrike" spc="-1" dirty="0">
              <a:solidFill>
                <a:schemeClr val="bg1"/>
              </a:solidFill>
              <a:latin typeface="Arial"/>
            </a:endParaRPr>
          </a:p>
        </p:txBody>
      </p:sp>
    </p:spTree>
    <p:extLst>
      <p:ext uri="{BB962C8B-B14F-4D97-AF65-F5344CB8AC3E}">
        <p14:creationId xmlns:p14="http://schemas.microsoft.com/office/powerpoint/2010/main" val="3812553516"/>
      </p:ext>
    </p:extLst>
  </p:cSld>
  <p:clrMapOvr>
    <a:masterClrMapping/>
  </p:clrMapOvr>
  <mc:AlternateContent xmlns:mc="http://schemas.openxmlformats.org/markup-compatibility/2006" xmlns:p14="http://schemas.microsoft.com/office/powerpoint/2010/main">
    <mc:Choice Requires="p14">
      <p:transition spd="slow" p14:dur="2000"/>
    </mc:Choice>
    <mc:Fallback>
      <p:transition spd="slow"/>
    </mc:Fallback>
  </mc:AlternateContent>
  <p:timing>
    <p:tnLst>
      <p:par>
        <p:cTn id="1" dur="indefinite" restart="never" nodeType="tmRoot"/>
      </p:par>
    </p:tnLst>
  </p:timing>
</p:sld>
</file>

<file path=ppt/slides/slide3.xml><?xml version="1.0" encoding="utf-8"?>
<p:sld xmlns:p14="http://schemas.microsoft.com/office/powerpoint/2010/main" xmlns:dgm="http://schemas.openxmlformats.org/drawingml/2006/diagram"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5549" y="-25071"/>
            <a:ext cx="8153400" cy="963420"/>
          </a:xfrm>
        </p:spPr>
        <p:txBody>
          <a:bodyPr>
            <a:normAutofit/>
          </a:bodyPr>
          <a:lstStyle/>
          <a:p>
            <a:pPr algn="ctr"/>
            <a:r>
              <a:rPr lang="en-IN" sz="2800" b="1" dirty="0" smtClean="0">
                <a:latin typeface="Arial" panose="020B0604020202020204" pitchFamily="34" charset="0"/>
                <a:cs typeface="Arial" panose="020B0604020202020204" pitchFamily="34" charset="0"/>
              </a:rPr>
              <a:t>Pre-requisites for buying/ selling shares  </a:t>
            </a:r>
            <a:r>
              <a:rPr lang="en-IN" sz="2800" b="1" dirty="0">
                <a:latin typeface="Arial" panose="020B0604020202020204" pitchFamily="34" charset="0"/>
                <a:cs typeface="Arial" panose="020B0604020202020204" pitchFamily="34" charset="0"/>
              </a:rPr>
              <a:t/>
            </a:r>
            <a:br>
              <a:rPr lang="en-IN" sz="2800" b="1" dirty="0">
                <a:latin typeface="Arial" panose="020B0604020202020204" pitchFamily="34" charset="0"/>
                <a:cs typeface="Arial" panose="020B0604020202020204" pitchFamily="34" charset="0"/>
              </a:rPr>
            </a:br>
            <a:r>
              <a:rPr lang="en-IN" sz="2800" b="1" dirty="0">
                <a:latin typeface="Arial" panose="020B0604020202020204" pitchFamily="34" charset="0"/>
                <a:cs typeface="Arial" panose="020B0604020202020204" pitchFamily="34" charset="0"/>
              </a:rPr>
              <a:t>in Securities market</a:t>
            </a:r>
          </a:p>
        </p:txBody>
      </p:sp>
      <p:pic>
        <p:nvPicPr>
          <p:cNvPr id="4" name="Picture 3"/>
          <p:cNvPicPr/>
          <p:nvPr/>
        </p:nvPicPr>
        <p:blipFill>
          <a:blip r:embed="rId2"/>
          <a:stretch/>
        </p:blipFill>
        <p:spPr>
          <a:xfrm>
            <a:off x="7025" y="27180"/>
            <a:ext cx="1029600" cy="803880"/>
          </a:xfrm>
          <a:prstGeom prst="rect">
            <a:avLst/>
          </a:prstGeom>
          <a:ln>
            <a:noFill/>
          </a:ln>
        </p:spPr>
      </p:pic>
      <p:graphicFrame>
        <p:nvGraphicFramePr>
          <p:cNvPr id="3" name="Diagram 2"/>
          <p:cNvGraphicFramePr/>
          <p:nvPr>
            <p:extLst>
              <p:ext uri="{D42A27DB-BD31-4B8C-83A1-F6EECF244321}">
                <p14:modId xmlns:p14="http://schemas.microsoft.com/office/powerpoint/2010/main" val="1514101357"/>
              </p:ext>
            </p:extLst>
          </p:nvPr>
        </p:nvGraphicFramePr>
        <p:xfrm>
          <a:off x="320649" y="990600"/>
          <a:ext cx="9228300" cy="53056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3</a:t>
            </a:r>
            <a:endParaRPr lang="en-IN" sz="1000" b="0" strike="noStrike" spc="-1" dirty="0">
              <a:solidFill>
                <a:schemeClr val="bg1"/>
              </a:solidFill>
              <a:latin typeface="Arial"/>
            </a:endParaRPr>
          </a:p>
        </p:txBody>
      </p:sp>
    </p:spTree>
    <p:extLst>
      <p:ext uri="{BB962C8B-B14F-4D97-AF65-F5344CB8AC3E}">
        <p14:creationId xmlns:p14="http://schemas.microsoft.com/office/powerpoint/2010/main" val="726607367"/>
      </p:ext>
    </p:extLst>
  </p:cSld>
  <p:clrMapOvr>
    <a:masterClrMapping/>
  </p:clrMapOvr>
  <mc:AlternateContent xmlns:mc="http://schemas.openxmlformats.org/markup-compatibility/2006" xmlns:p14="http://schemas.microsoft.com/office/powerpoint/2010/main">
    <mc:Choice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921" y="236501"/>
            <a:ext cx="8374050" cy="385237"/>
          </a:xfrm>
        </p:spPr>
        <p:txBody>
          <a:bodyPr>
            <a:noAutofit/>
          </a:bodyPr>
          <a:lstStyle/>
          <a:p>
            <a:pPr algn="ctr"/>
            <a:r>
              <a:rPr lang="en-IN" sz="2800" b="1" dirty="0">
                <a:latin typeface="Arial" panose="020B0604020202020204" pitchFamily="34" charset="0"/>
                <a:cs typeface="Arial" panose="020B0604020202020204" pitchFamily="34" charset="0"/>
              </a:rPr>
              <a:t>In-Person Verification (IPV)</a:t>
            </a:r>
          </a:p>
        </p:txBody>
      </p:sp>
      <p:sp>
        <p:nvSpPr>
          <p:cNvPr id="3" name="Content Placeholder 2"/>
          <p:cNvSpPr>
            <a:spLocks noGrp="1"/>
          </p:cNvSpPr>
          <p:nvPr>
            <p:ph sz="half" idx="4294967295"/>
          </p:nvPr>
        </p:nvSpPr>
        <p:spPr>
          <a:xfrm>
            <a:off x="264437" y="1040381"/>
            <a:ext cx="9284512" cy="5190602"/>
          </a:xfrm>
        </p:spPr>
        <p:txBody>
          <a:bodyPr>
            <a:noAutofit/>
          </a:bodyPr>
          <a:lstStyle/>
          <a:p>
            <a:pPr algn="just" fontAlgn="base">
              <a:buClrTx/>
              <a:buFont typeface="Wingdings" panose="05000000000000000000" pitchFamily="2" charset="2"/>
              <a:buChar char="Ø"/>
            </a:pPr>
            <a:r>
              <a:rPr lang="en-US" sz="2000" dirty="0">
                <a:latin typeface="Arial" panose="020B0604020202020204" pitchFamily="34" charset="0"/>
                <a:cs typeface="Arial" panose="020B0604020202020204" pitchFamily="34" charset="0"/>
              </a:rPr>
              <a:t>Compulsory for opening </a:t>
            </a:r>
            <a:r>
              <a:rPr lang="en-US" sz="2000" dirty="0" smtClean="0">
                <a:latin typeface="Arial" panose="020B0604020202020204" pitchFamily="34" charset="0"/>
                <a:cs typeface="Arial" panose="020B0604020202020204" pitchFamily="34" charset="0"/>
              </a:rPr>
              <a:t>trading/ </a:t>
            </a:r>
            <a:r>
              <a:rPr lang="en-US" sz="2000" dirty="0" err="1">
                <a:latin typeface="Arial" panose="020B0604020202020204" pitchFamily="34" charset="0"/>
                <a:cs typeface="Arial" panose="020B0604020202020204" pitchFamily="34" charset="0"/>
              </a:rPr>
              <a:t>demat</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account.</a:t>
            </a:r>
          </a:p>
          <a:p>
            <a:pPr algn="just" fontAlgn="base">
              <a:buClrTx/>
              <a:buFont typeface="Wingdings" panose="05000000000000000000" pitchFamily="2" charset="2"/>
              <a:buChar char="Ø"/>
            </a:pPr>
            <a:endParaRPr lang="en-US" sz="2000" dirty="0">
              <a:latin typeface="Arial" panose="020B0604020202020204" pitchFamily="34" charset="0"/>
              <a:cs typeface="Arial" panose="020B0604020202020204" pitchFamily="34" charset="0"/>
            </a:endParaRPr>
          </a:p>
          <a:p>
            <a:pPr algn="just" fontAlgn="base">
              <a:buClrTx/>
              <a:buFont typeface="Wingdings" panose="05000000000000000000" pitchFamily="2" charset="2"/>
              <a:buChar char="Ø"/>
            </a:pPr>
            <a:r>
              <a:rPr lang="en-US" sz="2000" dirty="0">
                <a:latin typeface="Arial" panose="020B0604020202020204" pitchFamily="34" charset="0"/>
                <a:cs typeface="Arial" panose="020B0604020202020204" pitchFamily="34" charset="0"/>
              </a:rPr>
              <a:t>It can </a:t>
            </a:r>
            <a:r>
              <a:rPr lang="en-US" sz="2000" dirty="0" smtClean="0">
                <a:latin typeface="Arial" panose="020B0604020202020204" pitchFamily="34" charset="0"/>
                <a:cs typeface="Arial" panose="020B0604020202020204" pitchFamily="34" charset="0"/>
              </a:rPr>
              <a:t>be done through </a:t>
            </a:r>
            <a:r>
              <a:rPr lang="en-US" sz="2000" dirty="0">
                <a:latin typeface="Arial" panose="020B0604020202020204" pitchFamily="34" charset="0"/>
                <a:cs typeface="Arial" panose="020B0604020202020204" pitchFamily="34" charset="0"/>
              </a:rPr>
              <a:t>physical </a:t>
            </a:r>
            <a:r>
              <a:rPr lang="en-US" sz="2000" dirty="0" smtClean="0">
                <a:latin typeface="Arial" panose="020B0604020202020204" pitchFamily="34" charset="0"/>
                <a:cs typeface="Arial" panose="020B0604020202020204" pitchFamily="34" charset="0"/>
              </a:rPr>
              <a:t>verification/ online verification using webcam </a:t>
            </a:r>
            <a:r>
              <a:rPr lang="en-US" sz="2000" dirty="0">
                <a:latin typeface="Arial" panose="020B0604020202020204" pitchFamily="34" charset="0"/>
                <a:cs typeface="Arial" panose="020B0604020202020204" pitchFamily="34" charset="0"/>
              </a:rPr>
              <a:t>at the Stock Broker’s </a:t>
            </a:r>
            <a:r>
              <a:rPr lang="en-US" sz="2000" dirty="0" smtClean="0">
                <a:latin typeface="Arial" panose="020B0604020202020204" pitchFamily="34" charset="0"/>
                <a:cs typeface="Arial" panose="020B0604020202020204" pitchFamily="34" charset="0"/>
              </a:rPr>
              <a:t>office.</a:t>
            </a:r>
            <a:endParaRPr lang="en-US" sz="2000" dirty="0">
              <a:latin typeface="Arial" panose="020B0604020202020204" pitchFamily="34" charset="0"/>
              <a:cs typeface="Arial" panose="020B0604020202020204" pitchFamily="34" charset="0"/>
            </a:endParaRPr>
          </a:p>
          <a:p>
            <a:pPr algn="just" fontAlgn="base">
              <a:buClrTx/>
              <a:buFont typeface="Wingdings" panose="05000000000000000000" pitchFamily="2" charset="2"/>
              <a:buChar char="Ø"/>
            </a:pPr>
            <a:endParaRPr lang="en-IN" sz="2000" dirty="0" smtClean="0">
              <a:latin typeface="Arial" panose="020B0604020202020204" pitchFamily="34" charset="0"/>
              <a:cs typeface="Arial" panose="020B0604020202020204" pitchFamily="34" charset="0"/>
            </a:endParaRPr>
          </a:p>
          <a:p>
            <a:pPr algn="just" fontAlgn="base">
              <a:buClrTx/>
              <a:buFont typeface="Wingdings" panose="05000000000000000000" pitchFamily="2" charset="2"/>
              <a:buChar char="Ø"/>
            </a:pPr>
            <a:r>
              <a:rPr lang="en-IN" sz="2000" dirty="0" smtClean="0">
                <a:latin typeface="Arial" panose="020B0604020202020204" pitchFamily="34" charset="0"/>
                <a:cs typeface="Arial" panose="020B0604020202020204" pitchFamily="34" charset="0"/>
              </a:rPr>
              <a:t>In </a:t>
            </a:r>
            <a:r>
              <a:rPr lang="en-IN" sz="2000" dirty="0">
                <a:latin typeface="Arial" panose="020B0604020202020204" pitchFamily="34" charset="0"/>
                <a:cs typeface="Arial" panose="020B0604020202020204" pitchFamily="34" charset="0"/>
              </a:rPr>
              <a:t>case of </a:t>
            </a:r>
            <a:r>
              <a:rPr lang="en-IN" sz="2000" dirty="0" smtClean="0">
                <a:latin typeface="Arial" panose="020B0604020202020204" pitchFamily="34" charset="0"/>
                <a:cs typeface="Arial" panose="020B0604020202020204" pitchFamily="34" charset="0"/>
              </a:rPr>
              <a:t>e-KYC</a:t>
            </a:r>
            <a:r>
              <a:rPr lang="en-IN" sz="2000" dirty="0">
                <a:latin typeface="Arial" panose="020B0604020202020204" pitchFamily="34" charset="0"/>
                <a:cs typeface="Arial" panose="020B0604020202020204" pitchFamily="34" charset="0"/>
              </a:rPr>
              <a:t>, Video </a:t>
            </a:r>
            <a:r>
              <a:rPr lang="en-IN" sz="2000" dirty="0" smtClean="0">
                <a:latin typeface="Arial" panose="020B0604020202020204" pitchFamily="34" charset="0"/>
                <a:cs typeface="Arial" panose="020B0604020202020204" pitchFamily="34" charset="0"/>
              </a:rPr>
              <a:t>In </a:t>
            </a:r>
            <a:r>
              <a:rPr lang="en-IN" sz="2000" dirty="0">
                <a:latin typeface="Arial" panose="020B0604020202020204" pitchFamily="34" charset="0"/>
                <a:cs typeface="Arial" panose="020B0604020202020204" pitchFamily="34" charset="0"/>
              </a:rPr>
              <a:t>Person Verification (VIPV) for Individuals is also available.</a:t>
            </a:r>
            <a:endParaRPr lang="en-US" sz="2000" dirty="0">
              <a:latin typeface="Arial" panose="020B0604020202020204" pitchFamily="34" charset="0"/>
              <a:cs typeface="Arial" panose="020B0604020202020204" pitchFamily="34" charset="0"/>
            </a:endParaRPr>
          </a:p>
          <a:p>
            <a:pPr marL="0" indent="0" algn="just" fontAlgn="base">
              <a:buNone/>
            </a:pPr>
            <a:endParaRPr lang="en-US" sz="2000" b="1" u="sng" dirty="0" smtClean="0">
              <a:latin typeface="Arial" panose="020B0604020202020204" pitchFamily="34" charset="0"/>
              <a:cs typeface="Arial" panose="020B0604020202020204" pitchFamily="34" charset="0"/>
            </a:endParaRPr>
          </a:p>
          <a:p>
            <a:pPr marL="0" indent="0" algn="just" fontAlgn="base">
              <a:buNone/>
            </a:pPr>
            <a:r>
              <a:rPr lang="en-US" sz="2000" b="1" u="sng" dirty="0" smtClean="0">
                <a:latin typeface="Arial" panose="020B0604020202020204" pitchFamily="34" charset="0"/>
                <a:cs typeface="Arial" panose="020B0604020202020204" pitchFamily="34" charset="0"/>
              </a:rPr>
              <a:t>In-person </a:t>
            </a:r>
            <a:r>
              <a:rPr lang="en-US" sz="2000" b="1" u="sng" dirty="0">
                <a:latin typeface="Arial" panose="020B0604020202020204" pitchFamily="34" charset="0"/>
                <a:cs typeface="Arial" panose="020B0604020202020204" pitchFamily="34" charset="0"/>
              </a:rPr>
              <a:t>verification of the client is not required to be carried out, if:</a:t>
            </a:r>
          </a:p>
          <a:p>
            <a:pPr lvl="1" algn="just" fontAlgn="base">
              <a:buClrTx/>
              <a:buFont typeface="Wingdings" panose="05000000000000000000" pitchFamily="2" charset="2"/>
              <a:buChar char="Ø"/>
            </a:pPr>
            <a:endParaRPr lang="en-US" sz="2000" dirty="0" smtClean="0">
              <a:latin typeface="Arial" panose="020B0604020202020204" pitchFamily="34" charset="0"/>
              <a:cs typeface="Arial" panose="020B0604020202020204" pitchFamily="34" charset="0"/>
            </a:endParaRPr>
          </a:p>
          <a:p>
            <a:pPr lvl="1" algn="just" fontAlgn="base">
              <a:buClrTx/>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KYC </a:t>
            </a:r>
            <a:r>
              <a:rPr lang="en-US" sz="2000" dirty="0">
                <a:latin typeface="Arial" panose="020B0604020202020204" pitchFamily="34" charset="0"/>
                <a:cs typeface="Arial" panose="020B0604020202020204" pitchFamily="34" charset="0"/>
              </a:rPr>
              <a:t>of the investor is completed using the Aadhaar authentication/ verification of UIDAI</a:t>
            </a:r>
            <a:r>
              <a:rPr lang="en-US" sz="2000" dirty="0" smtClean="0">
                <a:latin typeface="Arial" panose="020B0604020202020204" pitchFamily="34" charset="0"/>
                <a:cs typeface="Arial" panose="020B0604020202020204" pitchFamily="34" charset="0"/>
              </a:rPr>
              <a:t>.</a:t>
            </a:r>
          </a:p>
          <a:p>
            <a:pPr marL="457200" lvl="1" indent="0" algn="just" fontAlgn="base">
              <a:buClrTx/>
              <a:buNone/>
            </a:pPr>
            <a:endParaRPr lang="en-US" sz="2000" dirty="0">
              <a:latin typeface="Arial" panose="020B0604020202020204" pitchFamily="34" charset="0"/>
              <a:cs typeface="Arial" panose="020B0604020202020204" pitchFamily="34" charset="0"/>
            </a:endParaRPr>
          </a:p>
          <a:p>
            <a:pPr lvl="1" algn="just" fontAlgn="base">
              <a:buClrTx/>
              <a:buFont typeface="Wingdings" panose="05000000000000000000" pitchFamily="2" charset="2"/>
              <a:buChar char="Ø"/>
            </a:pPr>
            <a:r>
              <a:rPr lang="en-US" sz="2000" dirty="0">
                <a:latin typeface="Arial" panose="020B0604020202020204" pitchFamily="34" charset="0"/>
                <a:cs typeface="Arial" panose="020B0604020202020204" pitchFamily="34" charset="0"/>
              </a:rPr>
              <a:t>KYC form has been submitted online, documents have been provided through </a:t>
            </a:r>
            <a:r>
              <a:rPr lang="en-US" sz="2000" dirty="0" err="1">
                <a:latin typeface="Arial" panose="020B0604020202020204" pitchFamily="34" charset="0"/>
                <a:cs typeface="Arial" panose="020B0604020202020204" pitchFamily="34" charset="0"/>
              </a:rPr>
              <a:t>DigiLocker</a:t>
            </a:r>
            <a:r>
              <a:rPr lang="en-US" sz="2000" dirty="0">
                <a:latin typeface="Arial" panose="020B0604020202020204" pitchFamily="34" charset="0"/>
                <a:cs typeface="Arial" panose="020B0604020202020204" pitchFamily="34" charset="0"/>
              </a:rPr>
              <a:t> or any other source which could be verified online.</a:t>
            </a:r>
          </a:p>
          <a:p>
            <a:pPr algn="just">
              <a:buClrTx/>
              <a:buFont typeface="Wingdings" panose="05000000000000000000" pitchFamily="2" charset="2"/>
              <a:buChar char="Ø"/>
            </a:pPr>
            <a:endParaRPr lang="en-IN" dirty="0">
              <a:latin typeface="Arial" panose="020B0604020202020204" pitchFamily="34" charset="0"/>
              <a:cs typeface="Arial" panose="020B0604020202020204" pitchFamily="34" charset="0"/>
            </a:endParaRPr>
          </a:p>
        </p:txBody>
      </p:sp>
      <p:pic>
        <p:nvPicPr>
          <p:cNvPr id="5" name="Picture 4"/>
          <p:cNvPicPr/>
          <p:nvPr/>
        </p:nvPicPr>
        <p:blipFill>
          <a:blip r:embed="rId2"/>
          <a:stretch/>
        </p:blipFill>
        <p:spPr>
          <a:xfrm>
            <a:off x="7025" y="27180"/>
            <a:ext cx="1029600" cy="803880"/>
          </a:xfrm>
          <a:prstGeom prst="rect">
            <a:avLst/>
          </a:prstGeom>
          <a:ln>
            <a:noFill/>
          </a:ln>
        </p:spPr>
      </p:pic>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30</a:t>
            </a:r>
            <a:endParaRPr lang="en-IN" sz="1000" b="0" strike="noStrike" spc="-1" dirty="0">
              <a:solidFill>
                <a:schemeClr val="bg1"/>
              </a:solidFill>
              <a:latin typeface="Arial"/>
            </a:endParaRPr>
          </a:p>
        </p:txBody>
      </p:sp>
    </p:spTree>
    <p:extLst>
      <p:ext uri="{BB962C8B-B14F-4D97-AF65-F5344CB8AC3E}">
        <p14:creationId xmlns:p14="http://schemas.microsoft.com/office/powerpoint/2010/main" val="4208647321"/>
      </p:ext>
    </p:extLst>
  </p:cSld>
  <p:clrMapOvr>
    <a:masterClrMapping/>
  </p:clrMapOvr>
  <mc:AlternateContent xmlns:mc="http://schemas.openxmlformats.org/markup-compatibility/2006" xmlns:p14="http://schemas.microsoft.com/office/powerpoint/2010/main">
    <mc:Choice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3429000" y="2671355"/>
            <a:ext cx="4876800" cy="1066800"/>
          </a:xfrm>
        </p:spPr>
        <p:txBody>
          <a:bodyPr>
            <a:noAutofit/>
          </a:bodyPr>
          <a:lstStyle/>
          <a:p>
            <a:pPr marL="0" indent="0">
              <a:buNone/>
            </a:pPr>
            <a:r>
              <a:rPr lang="en-US" sz="6000" b="1" dirty="0" smtClean="0">
                <a:latin typeface="Arial" panose="020B0604020202020204" pitchFamily="34" charset="0"/>
                <a:cs typeface="Arial" panose="020B0604020202020204" pitchFamily="34" charset="0"/>
              </a:rPr>
              <a:t>e-KYC</a:t>
            </a:r>
            <a:endParaRPr lang="en-US" sz="6000" b="1" dirty="0">
              <a:latin typeface="Arial" panose="020B0604020202020204" pitchFamily="34" charset="0"/>
              <a:cs typeface="Arial" panose="020B0604020202020204" pitchFamily="34" charset="0"/>
            </a:endParaRPr>
          </a:p>
        </p:txBody>
      </p:sp>
      <p:pic>
        <p:nvPicPr>
          <p:cNvPr id="5" name="Picture 4"/>
          <p:cNvPicPr/>
          <p:nvPr/>
        </p:nvPicPr>
        <p:blipFill>
          <a:blip r:embed="rId3"/>
          <a:stretch/>
        </p:blipFill>
        <p:spPr>
          <a:xfrm>
            <a:off x="7025" y="27180"/>
            <a:ext cx="1029600" cy="803880"/>
          </a:xfrm>
          <a:prstGeom prst="rect">
            <a:avLst/>
          </a:prstGeom>
          <a:ln>
            <a:noFill/>
          </a:ln>
        </p:spPr>
      </p:pic>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31</a:t>
            </a:r>
            <a:endParaRPr lang="en-IN" sz="1000" b="0" strike="noStrike" spc="-1" dirty="0">
              <a:solidFill>
                <a:schemeClr val="bg1"/>
              </a:solidFill>
              <a:latin typeface="Arial"/>
            </a:endParaRPr>
          </a:p>
        </p:txBody>
      </p:sp>
    </p:spTree>
    <p:extLst>
      <p:ext uri="{BB962C8B-B14F-4D97-AF65-F5344CB8AC3E}">
        <p14:creationId xmlns:p14="http://schemas.microsoft.com/office/powerpoint/2010/main" val="3392469982"/>
      </p:ext>
    </p:extLst>
  </p:cSld>
  <p:clrMapOvr>
    <a:masterClrMapping/>
  </p:clrMapOvr>
  <mc:AlternateContent xmlns:mc="http://schemas.openxmlformats.org/markup-compatibility/2006" xmlns:p14="http://schemas.microsoft.com/office/powerpoint/2010/main">
    <mc:Choice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p14="http://schemas.microsoft.com/office/powerpoint/2010/main" xmlns:dgm="http://schemas.openxmlformats.org/drawingml/2006/diagram"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71006" y="233378"/>
            <a:ext cx="7886700" cy="391484"/>
          </a:xfrm>
        </p:spPr>
        <p:txBody>
          <a:bodyPr>
            <a:noAutofit/>
          </a:bodyPr>
          <a:lstStyle/>
          <a:p>
            <a:pPr algn="ctr"/>
            <a:r>
              <a:rPr lang="en-IN" sz="2800" b="1" dirty="0" smtClean="0">
                <a:latin typeface="Arial" panose="020B0604020202020204" pitchFamily="34" charset="0"/>
                <a:cs typeface="Arial" panose="020B0604020202020204" pitchFamily="34" charset="0"/>
              </a:rPr>
              <a:t>e-KYC </a:t>
            </a:r>
            <a:r>
              <a:rPr lang="en-IN" sz="2800" b="1" dirty="0">
                <a:latin typeface="Arial" panose="020B0604020202020204" pitchFamily="34" charset="0"/>
                <a:cs typeface="Arial" panose="020B0604020202020204" pitchFamily="34" charset="0"/>
              </a:rPr>
              <a:t>Process </a:t>
            </a:r>
            <a:r>
              <a:rPr lang="en-IN" sz="2800" b="1" dirty="0" smtClean="0">
                <a:latin typeface="Arial" panose="020B0604020202020204" pitchFamily="34" charset="0"/>
                <a:cs typeface="Arial" panose="020B0604020202020204" pitchFamily="34" charset="0"/>
              </a:rPr>
              <a:t>- Outline</a:t>
            </a:r>
            <a:endParaRPr lang="en-IN" sz="2800" b="1" dirty="0">
              <a:latin typeface="Arial" panose="020B0604020202020204" pitchFamily="34" charset="0"/>
              <a:cs typeface="Arial" panose="020B0604020202020204" pitchFamily="34" charset="0"/>
            </a:endParaRPr>
          </a:p>
        </p:txBody>
      </p:sp>
      <p:graphicFrame>
        <p:nvGraphicFramePr>
          <p:cNvPr id="2" name="Diagram 1"/>
          <p:cNvGraphicFramePr/>
          <p:nvPr>
            <p:extLst>
              <p:ext uri="{D42A27DB-BD31-4B8C-83A1-F6EECF244321}">
                <p14:modId xmlns:p14="http://schemas.microsoft.com/office/powerpoint/2010/main" val="2790242646"/>
              </p:ext>
            </p:extLst>
          </p:nvPr>
        </p:nvGraphicFramePr>
        <p:xfrm>
          <a:off x="470263" y="1227665"/>
          <a:ext cx="8921931" cy="48726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p:cNvPicPr/>
          <p:nvPr/>
        </p:nvPicPr>
        <p:blipFill>
          <a:blip r:embed="rId8"/>
          <a:stretch/>
        </p:blipFill>
        <p:spPr>
          <a:xfrm>
            <a:off x="7025" y="27180"/>
            <a:ext cx="1029600" cy="803880"/>
          </a:xfrm>
          <a:prstGeom prst="rect">
            <a:avLst/>
          </a:prstGeom>
          <a:ln>
            <a:noFill/>
          </a:ln>
        </p:spPr>
      </p:pic>
      <p:sp>
        <p:nvSpPr>
          <p:cNvPr id="5"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32</a:t>
            </a:r>
            <a:endParaRPr lang="en-IN" sz="1000" b="0" strike="noStrike" spc="-1" dirty="0">
              <a:solidFill>
                <a:schemeClr val="bg1"/>
              </a:solidFill>
              <a:latin typeface="Arial"/>
            </a:endParaRPr>
          </a:p>
        </p:txBody>
      </p:sp>
    </p:spTree>
    <p:extLst>
      <p:ext uri="{BB962C8B-B14F-4D97-AF65-F5344CB8AC3E}">
        <p14:creationId xmlns:p14="http://schemas.microsoft.com/office/powerpoint/2010/main" val="1682646966"/>
      </p:ext>
    </p:extLst>
  </p:cSld>
  <p:clrMapOvr>
    <a:masterClrMapping/>
  </p:clrMapOvr>
  <mc:AlternateContent xmlns:mc="http://schemas.openxmlformats.org/markup-compatibility/2006" xmlns:p14="http://schemas.microsoft.com/office/powerpoint/2010/main">
    <mc:Choice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p14="http://schemas.microsoft.com/office/powerpoint/2010/main" xmlns:dgm="http://schemas.openxmlformats.org/drawingml/2006/diagram"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6697" y="52380"/>
            <a:ext cx="7501680" cy="753480"/>
          </a:xfrm>
        </p:spPr>
        <p:txBody>
          <a:bodyPr vert="horz" anchor="ctr">
            <a:noAutofit/>
          </a:bodyPr>
          <a:lstStyle/>
          <a:p>
            <a:pPr algn="ctr"/>
            <a:r>
              <a:rPr lang="en-IN" sz="2800" b="1" dirty="0">
                <a:latin typeface="Arial" panose="020B0604020202020204" pitchFamily="34" charset="0"/>
                <a:cs typeface="Arial" panose="020B0604020202020204" pitchFamily="34" charset="0"/>
              </a:rPr>
              <a:t>Benefits of </a:t>
            </a:r>
            <a:r>
              <a:rPr lang="en-IN" sz="2800" b="1" dirty="0" smtClean="0">
                <a:latin typeface="Arial" panose="020B0604020202020204" pitchFamily="34" charset="0"/>
                <a:cs typeface="Arial" panose="020B0604020202020204" pitchFamily="34" charset="0"/>
              </a:rPr>
              <a:t>e-KYC</a:t>
            </a:r>
            <a:endParaRPr lang="en-IN" sz="2800" b="1" dirty="0">
              <a:latin typeface="Arial" panose="020B0604020202020204" pitchFamily="34" charset="0"/>
              <a:cs typeface="Arial" panose="020B0604020202020204" pitchFamily="34" charset="0"/>
            </a:endParaRPr>
          </a:p>
        </p:txBody>
      </p:sp>
      <p:graphicFrame>
        <p:nvGraphicFramePr>
          <p:cNvPr id="6" name="Diagram 5"/>
          <p:cNvGraphicFramePr/>
          <p:nvPr>
            <p:extLst>
              <p:ext uri="{D42A27DB-BD31-4B8C-83A1-F6EECF244321}">
                <p14:modId xmlns:p14="http://schemas.microsoft.com/office/powerpoint/2010/main" val="1569062794"/>
              </p:ext>
            </p:extLst>
          </p:nvPr>
        </p:nvGraphicFramePr>
        <p:xfrm>
          <a:off x="274319" y="1018904"/>
          <a:ext cx="9287692" cy="50945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p:nvPr/>
        </p:nvPicPr>
        <p:blipFill>
          <a:blip r:embed="rId7"/>
          <a:stretch/>
        </p:blipFill>
        <p:spPr>
          <a:xfrm>
            <a:off x="7025" y="27180"/>
            <a:ext cx="1029600" cy="803880"/>
          </a:xfrm>
          <a:prstGeom prst="rect">
            <a:avLst/>
          </a:prstGeom>
          <a:ln>
            <a:noFill/>
          </a:ln>
        </p:spPr>
      </p:pic>
      <p:sp>
        <p:nvSpPr>
          <p:cNvPr id="7"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33</a:t>
            </a:r>
            <a:endParaRPr lang="en-IN" sz="1000" b="0" strike="noStrike" spc="-1" dirty="0">
              <a:solidFill>
                <a:schemeClr val="bg1"/>
              </a:solidFill>
              <a:latin typeface="Arial"/>
            </a:endParaRPr>
          </a:p>
        </p:txBody>
      </p:sp>
    </p:spTree>
    <p:extLst>
      <p:ext uri="{BB962C8B-B14F-4D97-AF65-F5344CB8AC3E}">
        <p14:creationId xmlns:p14="http://schemas.microsoft.com/office/powerpoint/2010/main" val="189755428"/>
      </p:ext>
    </p:extLst>
  </p:cSld>
  <p:clrMapOvr>
    <a:masterClrMapping/>
  </p:clrMapOvr>
  <mc:AlternateContent xmlns:mc="http://schemas.openxmlformats.org/markup-compatibility/2006" xmlns:p14="http://schemas.microsoft.com/office/powerpoint/2010/main">
    <mc:Choice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p14="http://schemas.microsoft.com/office/powerpoint/2010/main" xmlns:dgm="http://schemas.openxmlformats.org/drawingml/2006/diagram"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94210" y="1017780"/>
            <a:ext cx="9015549" cy="5082574"/>
          </a:xfrm>
        </p:spPr>
        <p:txBody>
          <a:bodyPr>
            <a:noAutofit/>
          </a:bodyPr>
          <a:lstStyle/>
          <a:p>
            <a:pPr marL="0" indent="0" algn="ctr">
              <a:buNone/>
            </a:pPr>
            <a:r>
              <a:rPr lang="en-IN" b="1" u="sng" dirty="0">
                <a:latin typeface="Arial" panose="020B0604020202020204" pitchFamily="34" charset="0"/>
                <a:cs typeface="Arial" panose="020B0604020202020204" pitchFamily="34" charset="0"/>
              </a:rPr>
              <a:t>Process Outline</a:t>
            </a:r>
            <a:r>
              <a:rPr lang="en-IN" sz="2000" b="1" u="sng" dirty="0">
                <a:latin typeface="Arial" panose="020B0604020202020204" pitchFamily="34" charset="0"/>
                <a:cs typeface="Arial" panose="020B0604020202020204" pitchFamily="34" charset="0"/>
              </a:rPr>
              <a:t>: </a:t>
            </a:r>
            <a:endParaRPr lang="en-IN" sz="2000" b="1" u="sng" dirty="0" smtClean="0">
              <a:latin typeface="Arial" panose="020B0604020202020204" pitchFamily="34" charset="0"/>
              <a:cs typeface="Arial" panose="020B0604020202020204" pitchFamily="34" charset="0"/>
            </a:endParaRPr>
          </a:p>
          <a:p>
            <a:pPr marL="0" indent="0" algn="just">
              <a:buNone/>
            </a:pPr>
            <a:endParaRPr lang="en-IN" sz="2000" b="1" u="sng" dirty="0">
              <a:latin typeface="Arial" panose="020B0604020202020204" pitchFamily="34" charset="0"/>
              <a:cs typeface="Arial" panose="020B0604020202020204" pitchFamily="34" charset="0"/>
            </a:endParaRPr>
          </a:p>
          <a:p>
            <a:pPr marL="385763" indent="-385763" algn="just">
              <a:buSzPct val="100000"/>
              <a:buFont typeface="+mj-lt"/>
              <a:buAutoNum type="arabicPeriod"/>
            </a:pPr>
            <a:endParaRPr lang="en-US" sz="2000" dirty="0" smtClean="0">
              <a:latin typeface="Arial" panose="020B0604020202020204" pitchFamily="34" charset="0"/>
              <a:cs typeface="Arial" panose="020B0604020202020204" pitchFamily="34" charset="0"/>
            </a:endParaRPr>
          </a:p>
          <a:p>
            <a:pPr marL="385763" indent="-385763" algn="just">
              <a:buSzPct val="100000"/>
              <a:buFont typeface="+mj-lt"/>
              <a:buAutoNum type="arabicPeriod"/>
            </a:pPr>
            <a:endParaRPr lang="en-US" sz="2000" dirty="0">
              <a:latin typeface="Arial" panose="020B0604020202020204" pitchFamily="34" charset="0"/>
              <a:cs typeface="Arial" panose="020B0604020202020204" pitchFamily="34" charset="0"/>
            </a:endParaRPr>
          </a:p>
          <a:p>
            <a:pPr marL="385763" indent="-385763" algn="just">
              <a:buSzPct val="100000"/>
              <a:buFont typeface="+mj-lt"/>
              <a:buAutoNum type="arabicPeriod"/>
            </a:pPr>
            <a:endParaRPr lang="en-IN" sz="2000" dirty="0">
              <a:latin typeface="Arial" panose="020B0604020202020204" pitchFamily="34" charset="0"/>
              <a:cs typeface="Arial" panose="020B0604020202020204" pitchFamily="34" charset="0"/>
            </a:endParaRPr>
          </a:p>
          <a:p>
            <a:pPr marL="0" indent="0" algn="ctr">
              <a:buNone/>
            </a:pPr>
            <a:r>
              <a:rPr lang="en-IN" b="1" u="sng" dirty="0" smtClean="0">
                <a:latin typeface="Arial" panose="020B0604020202020204" pitchFamily="34" charset="0"/>
                <a:cs typeface="Arial" panose="020B0604020202020204" pitchFamily="34" charset="0"/>
              </a:rPr>
              <a:t>Verification </a:t>
            </a:r>
            <a:r>
              <a:rPr lang="en-IN" sz="2000" b="1" u="sng" dirty="0" smtClean="0">
                <a:latin typeface="Arial" panose="020B0604020202020204" pitchFamily="34" charset="0"/>
                <a:cs typeface="Arial" panose="020B0604020202020204" pitchFamily="34" charset="0"/>
              </a:rPr>
              <a:t>:</a:t>
            </a:r>
          </a:p>
          <a:p>
            <a:pPr algn="just">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Mobile and Email </a:t>
            </a:r>
            <a:r>
              <a:rPr lang="en-US" sz="2000" dirty="0" smtClean="0">
                <a:latin typeface="Arial" panose="020B0604020202020204" pitchFamily="34" charset="0"/>
                <a:cs typeface="Arial" panose="020B0604020202020204" pitchFamily="34" charset="0"/>
                <a:sym typeface="Wingdings" panose="05000000000000000000" pitchFamily="2" charset="2"/>
              </a:rPr>
              <a:t> through One Time Password (OTP)</a:t>
            </a:r>
          </a:p>
          <a:p>
            <a:pPr algn="just">
              <a:buFont typeface="Wingdings" panose="05000000000000000000" pitchFamily="2" charset="2"/>
              <a:buChar char="Ø"/>
            </a:pPr>
            <a:r>
              <a:rPr lang="en-US" sz="2000" dirty="0" err="1" smtClean="0">
                <a:latin typeface="Arial" panose="020B0604020202020204" pitchFamily="34" charset="0"/>
                <a:cs typeface="Arial" panose="020B0604020202020204" pitchFamily="34" charset="0"/>
                <a:sym typeface="Wingdings" panose="05000000000000000000" pitchFamily="2" charset="2"/>
              </a:rPr>
              <a:t>Aadhaar</a:t>
            </a:r>
            <a:r>
              <a:rPr lang="en-US" sz="2000" dirty="0" smtClean="0">
                <a:latin typeface="Arial" panose="020B0604020202020204" pitchFamily="34" charset="0"/>
                <a:cs typeface="Arial" panose="020B0604020202020204" pitchFamily="34" charset="0"/>
                <a:sym typeface="Wingdings" panose="05000000000000000000" pitchFamily="2" charset="2"/>
              </a:rPr>
              <a:t>  through UIDAI’s authentication/ verification mechanism</a:t>
            </a:r>
          </a:p>
          <a:p>
            <a:pPr algn="just">
              <a:buFont typeface="Wingdings" panose="05000000000000000000" pitchFamily="2" charset="2"/>
              <a:buChar char="Ø"/>
            </a:pPr>
            <a:r>
              <a:rPr lang="en-US" sz="2000" dirty="0" smtClean="0">
                <a:latin typeface="Arial" panose="020B0604020202020204" pitchFamily="34" charset="0"/>
                <a:cs typeface="Arial" panose="020B0604020202020204" pitchFamily="34" charset="0"/>
                <a:sym typeface="Wingdings" panose="05000000000000000000" pitchFamily="2" charset="2"/>
              </a:rPr>
              <a:t>PAN  through Income Tax Database</a:t>
            </a:r>
          </a:p>
          <a:p>
            <a:pPr algn="just">
              <a:buFont typeface="Wingdings" panose="05000000000000000000" pitchFamily="2" charset="2"/>
              <a:buChar char="Ø"/>
            </a:pPr>
            <a:r>
              <a:rPr lang="en-US" sz="2000" dirty="0" smtClean="0">
                <a:latin typeface="Arial" panose="020B0604020202020204" pitchFamily="34" charset="0"/>
                <a:cs typeface="Arial" panose="020B0604020202020204" pitchFamily="34" charset="0"/>
                <a:sym typeface="Wingdings" panose="05000000000000000000" pitchFamily="2" charset="2"/>
              </a:rPr>
              <a:t>Bank account details  by initiating small transfer (usually Re.1/-) which would provide details on name of account holder, bank and IFSC code, also called Penny Drop Mechanism.</a:t>
            </a:r>
          </a:p>
          <a:p>
            <a:pPr algn="just">
              <a:buFont typeface="Wingdings" panose="05000000000000000000" pitchFamily="2" charset="2"/>
              <a:buChar char="Ø"/>
            </a:pPr>
            <a:r>
              <a:rPr lang="en-US" sz="2000" dirty="0" smtClean="0">
                <a:latin typeface="Arial" panose="020B0604020202020204" pitchFamily="34" charset="0"/>
                <a:cs typeface="Arial" panose="020B0604020202020204" pitchFamily="34" charset="0"/>
                <a:sym typeface="Wingdings" panose="05000000000000000000" pitchFamily="2" charset="2"/>
              </a:rPr>
              <a:t>Documents other than </a:t>
            </a:r>
            <a:r>
              <a:rPr lang="en-US" sz="2000" dirty="0" err="1" smtClean="0">
                <a:latin typeface="Arial" panose="020B0604020202020204" pitchFamily="34" charset="0"/>
                <a:cs typeface="Arial" panose="020B0604020202020204" pitchFamily="34" charset="0"/>
                <a:sym typeface="Wingdings" panose="05000000000000000000" pitchFamily="2" charset="2"/>
              </a:rPr>
              <a:t>Aadhaar</a:t>
            </a:r>
            <a:r>
              <a:rPr lang="en-US" sz="2000" dirty="0">
                <a:latin typeface="Arial" panose="020B0604020202020204" pitchFamily="34" charset="0"/>
                <a:cs typeface="Arial" panose="020B0604020202020204" pitchFamily="34" charset="0"/>
                <a:sym typeface="Wingdings" panose="05000000000000000000" pitchFamily="2" charset="2"/>
              </a:rPr>
              <a:t> </a:t>
            </a:r>
            <a:r>
              <a:rPr lang="en-US" sz="2000" dirty="0" smtClean="0">
                <a:latin typeface="Arial" panose="020B0604020202020204" pitchFamily="34" charset="0"/>
                <a:cs typeface="Arial" panose="020B0604020202020204" pitchFamily="34" charset="0"/>
                <a:sym typeface="Wingdings" panose="05000000000000000000" pitchFamily="2" charset="2"/>
              </a:rPr>
              <a:t> through </a:t>
            </a:r>
            <a:r>
              <a:rPr lang="en-US" sz="2000" dirty="0" err="1" smtClean="0">
                <a:latin typeface="Arial" panose="020B0604020202020204" pitchFamily="34" charset="0"/>
                <a:cs typeface="Arial" panose="020B0604020202020204" pitchFamily="34" charset="0"/>
                <a:sym typeface="Wingdings" panose="05000000000000000000" pitchFamily="2" charset="2"/>
              </a:rPr>
              <a:t>Digilocker</a:t>
            </a:r>
            <a:r>
              <a:rPr lang="en-US" sz="2000" dirty="0" smtClean="0">
                <a:latin typeface="Arial" panose="020B0604020202020204" pitchFamily="34" charset="0"/>
                <a:cs typeface="Arial" panose="020B0604020202020204" pitchFamily="34" charset="0"/>
                <a:sym typeface="Wingdings" panose="05000000000000000000" pitchFamily="2" charset="2"/>
              </a:rPr>
              <a:t>/ e-Sign mechanism</a:t>
            </a:r>
            <a:endParaRPr lang="en-IN" sz="2000" dirty="0">
              <a:latin typeface="Arial" panose="020B0604020202020204" pitchFamily="34" charset="0"/>
              <a:cs typeface="Arial" panose="020B0604020202020204" pitchFamily="34" charset="0"/>
            </a:endParaRPr>
          </a:p>
        </p:txBody>
      </p:sp>
      <p:sp>
        <p:nvSpPr>
          <p:cNvPr id="5" name="Title 1"/>
          <p:cNvSpPr>
            <a:spLocks noGrp="1"/>
          </p:cNvSpPr>
          <p:nvPr>
            <p:ph type="title"/>
          </p:nvPr>
        </p:nvSpPr>
        <p:spPr>
          <a:xfrm>
            <a:off x="873033" y="-66180"/>
            <a:ext cx="8153400" cy="990600"/>
          </a:xfrm>
        </p:spPr>
        <p:txBody>
          <a:bodyPr vert="horz" anchor="ctr">
            <a:noAutofit/>
          </a:bodyPr>
          <a:lstStyle/>
          <a:p>
            <a:pPr algn="ctr"/>
            <a:r>
              <a:rPr lang="en-IN" sz="2800" b="1" dirty="0" smtClean="0">
                <a:latin typeface="Arial" panose="020B0604020202020204" pitchFamily="34" charset="0"/>
                <a:cs typeface="Arial" panose="020B0604020202020204" pitchFamily="34" charset="0"/>
              </a:rPr>
              <a:t>e-KYC </a:t>
            </a:r>
            <a:r>
              <a:rPr lang="en-IN" sz="2800" b="1" dirty="0">
                <a:latin typeface="Arial" panose="020B0604020202020204" pitchFamily="34" charset="0"/>
                <a:cs typeface="Arial" panose="020B0604020202020204" pitchFamily="34" charset="0"/>
              </a:rPr>
              <a:t>Process</a:t>
            </a:r>
          </a:p>
        </p:txBody>
      </p:sp>
      <p:graphicFrame>
        <p:nvGraphicFramePr>
          <p:cNvPr id="2" name="Diagram 1"/>
          <p:cNvGraphicFramePr/>
          <p:nvPr>
            <p:extLst>
              <p:ext uri="{D42A27DB-BD31-4B8C-83A1-F6EECF244321}">
                <p14:modId xmlns:p14="http://schemas.microsoft.com/office/powerpoint/2010/main" val="99550548"/>
              </p:ext>
            </p:extLst>
          </p:nvPr>
        </p:nvGraphicFramePr>
        <p:xfrm>
          <a:off x="494209" y="1592235"/>
          <a:ext cx="8911048" cy="13849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p:nvPr/>
        </p:nvPicPr>
        <p:blipFill>
          <a:blip r:embed="rId7"/>
          <a:stretch/>
        </p:blipFill>
        <p:spPr>
          <a:xfrm>
            <a:off x="7025" y="27180"/>
            <a:ext cx="1029600" cy="803880"/>
          </a:xfrm>
          <a:prstGeom prst="rect">
            <a:avLst/>
          </a:prstGeom>
          <a:ln>
            <a:noFill/>
          </a:ln>
        </p:spPr>
      </p:pic>
      <p:sp>
        <p:nvSpPr>
          <p:cNvPr id="7"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34</a:t>
            </a:r>
            <a:endParaRPr lang="en-IN" sz="1000" b="0" strike="noStrike" spc="-1" dirty="0">
              <a:solidFill>
                <a:schemeClr val="bg1"/>
              </a:solidFill>
              <a:latin typeface="Arial"/>
            </a:endParaRPr>
          </a:p>
        </p:txBody>
      </p:sp>
    </p:spTree>
    <p:extLst>
      <p:ext uri="{BB962C8B-B14F-4D97-AF65-F5344CB8AC3E}">
        <p14:creationId xmlns:p14="http://schemas.microsoft.com/office/powerpoint/2010/main" val="613167001"/>
      </p:ext>
    </p:extLst>
  </p:cSld>
  <p:clrMapOvr>
    <a:masterClrMapping/>
  </p:clrMapOvr>
  <mc:AlternateContent xmlns:mc="http://schemas.openxmlformats.org/markup-compatibility/2006" xmlns:p14="http://schemas.microsoft.com/office/powerpoint/2010/main">
    <mc:Choice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990600" y="-64289"/>
            <a:ext cx="8153400" cy="990600"/>
          </a:xfrm>
        </p:spPr>
        <p:txBody>
          <a:bodyPr vert="horz" anchor="ctr">
            <a:noAutofit/>
          </a:bodyPr>
          <a:lstStyle/>
          <a:p>
            <a:pPr algn="ctr"/>
            <a:r>
              <a:rPr lang="en-IN" sz="2800" b="1" dirty="0" smtClean="0">
                <a:latin typeface="Arial" panose="020B0604020202020204" pitchFamily="34" charset="0"/>
                <a:cs typeface="Arial" panose="020B0604020202020204" pitchFamily="34" charset="0"/>
              </a:rPr>
              <a:t>e-KYC </a:t>
            </a:r>
            <a:r>
              <a:rPr lang="en-IN" sz="2800" b="1" dirty="0">
                <a:latin typeface="Arial" panose="020B0604020202020204" pitchFamily="34" charset="0"/>
                <a:cs typeface="Arial" panose="020B0604020202020204" pitchFamily="34" charset="0"/>
              </a:rPr>
              <a:t>Process</a:t>
            </a:r>
            <a:br>
              <a:rPr lang="en-IN" sz="2800" b="1" dirty="0">
                <a:latin typeface="Arial" panose="020B0604020202020204" pitchFamily="34" charset="0"/>
                <a:cs typeface="Arial" panose="020B0604020202020204" pitchFamily="34" charset="0"/>
              </a:rPr>
            </a:br>
            <a:r>
              <a:rPr lang="en-IN" sz="2800" b="1" dirty="0">
                <a:latin typeface="Arial" panose="020B0604020202020204" pitchFamily="34" charset="0"/>
                <a:cs typeface="Arial" panose="020B0604020202020204" pitchFamily="34" charset="0"/>
              </a:rPr>
              <a:t>(Basic Details)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389018"/>
            <a:ext cx="4038600" cy="2936109"/>
          </a:xfrm>
          <a:prstGeom prst="rect">
            <a:avLst/>
          </a:prstGeom>
          <a:ln/>
        </p:spPr>
        <p:style>
          <a:lnRef idx="2">
            <a:schemeClr val="dk1">
              <a:shade val="50000"/>
            </a:schemeClr>
          </a:lnRef>
          <a:fillRef idx="1">
            <a:schemeClr val="dk1"/>
          </a:fillRef>
          <a:effectRef idx="0">
            <a:schemeClr val="dk1"/>
          </a:effectRef>
          <a:fontRef idx="minor">
            <a:schemeClr val="lt1"/>
          </a:fontRef>
        </p:style>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4665617"/>
            <a:ext cx="5562600" cy="1036636"/>
          </a:xfrm>
          <a:prstGeom prst="rect">
            <a:avLst/>
          </a:prstGeom>
        </p:spPr>
      </p:pic>
      <p:sp>
        <p:nvSpPr>
          <p:cNvPr id="9" name="Rectangle 8"/>
          <p:cNvSpPr/>
          <p:nvPr/>
        </p:nvSpPr>
        <p:spPr>
          <a:xfrm>
            <a:off x="1295400" y="5206058"/>
            <a:ext cx="838200" cy="304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Rectangle 9"/>
          <p:cNvSpPr/>
          <p:nvPr/>
        </p:nvSpPr>
        <p:spPr>
          <a:xfrm>
            <a:off x="3549445" y="5200808"/>
            <a:ext cx="838200" cy="304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Rectangle 10"/>
          <p:cNvSpPr/>
          <p:nvPr/>
        </p:nvSpPr>
        <p:spPr>
          <a:xfrm>
            <a:off x="1828800" y="1617617"/>
            <a:ext cx="2971800" cy="76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Rectangle 11"/>
          <p:cNvSpPr/>
          <p:nvPr/>
        </p:nvSpPr>
        <p:spPr>
          <a:xfrm>
            <a:off x="1838632" y="3326119"/>
            <a:ext cx="2971800" cy="76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Rectangle 12"/>
          <p:cNvSpPr/>
          <p:nvPr/>
        </p:nvSpPr>
        <p:spPr>
          <a:xfrm>
            <a:off x="1828800" y="2910608"/>
            <a:ext cx="2971800" cy="76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Rectangle 13"/>
          <p:cNvSpPr/>
          <p:nvPr/>
        </p:nvSpPr>
        <p:spPr>
          <a:xfrm>
            <a:off x="1833716" y="2101905"/>
            <a:ext cx="2971800" cy="76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ectangle 14"/>
          <p:cNvSpPr/>
          <p:nvPr/>
        </p:nvSpPr>
        <p:spPr>
          <a:xfrm>
            <a:off x="1828800" y="2570117"/>
            <a:ext cx="2971800" cy="76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ectangle 15"/>
          <p:cNvSpPr/>
          <p:nvPr/>
        </p:nvSpPr>
        <p:spPr>
          <a:xfrm>
            <a:off x="1143000" y="3979817"/>
            <a:ext cx="1219200" cy="15343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ectangle 16"/>
          <p:cNvSpPr/>
          <p:nvPr/>
        </p:nvSpPr>
        <p:spPr>
          <a:xfrm>
            <a:off x="3358945" y="3979817"/>
            <a:ext cx="1219200" cy="15343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ectangle 17"/>
          <p:cNvSpPr/>
          <p:nvPr/>
        </p:nvSpPr>
        <p:spPr>
          <a:xfrm>
            <a:off x="2933700" y="3421299"/>
            <a:ext cx="723900" cy="365706"/>
          </a:xfrm>
          <a:prstGeom prst="rect">
            <a:avLst/>
          </a:prstGeom>
          <a:noFill/>
          <a:ln>
            <a:solidFill>
              <a:srgbClr val="FF000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Rectangle 18"/>
          <p:cNvSpPr/>
          <p:nvPr/>
        </p:nvSpPr>
        <p:spPr>
          <a:xfrm>
            <a:off x="4800600" y="4619110"/>
            <a:ext cx="1600200" cy="581698"/>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5791200" y="2174716"/>
            <a:ext cx="3619560" cy="369332"/>
          </a:xfrm>
          <a:prstGeom prst="rect">
            <a:avLst/>
          </a:prstGeom>
          <a:noFill/>
          <a:ln>
            <a:solidFill>
              <a:schemeClr val="tx1"/>
            </a:solidFill>
          </a:ln>
        </p:spPr>
        <p:txBody>
          <a:bodyPr wrap="square" rtlCol="0">
            <a:spAutoFit/>
          </a:bodyPr>
          <a:lstStyle/>
          <a:p>
            <a:r>
              <a:rPr lang="en-US" dirty="0"/>
              <a:t>Mobile number verified via OTP</a:t>
            </a:r>
          </a:p>
        </p:txBody>
      </p:sp>
      <p:sp>
        <p:nvSpPr>
          <p:cNvPr id="21" name="TextBox 20"/>
          <p:cNvSpPr txBox="1"/>
          <p:nvPr/>
        </p:nvSpPr>
        <p:spPr>
          <a:xfrm>
            <a:off x="5943600" y="3417663"/>
            <a:ext cx="3694320" cy="646331"/>
          </a:xfrm>
          <a:prstGeom prst="rect">
            <a:avLst/>
          </a:prstGeom>
          <a:noFill/>
          <a:ln>
            <a:solidFill>
              <a:schemeClr val="tx1"/>
            </a:solidFill>
          </a:ln>
        </p:spPr>
        <p:txBody>
          <a:bodyPr wrap="square" rtlCol="0">
            <a:spAutoFit/>
          </a:bodyPr>
          <a:lstStyle/>
          <a:p>
            <a:r>
              <a:rPr lang="en-US" dirty="0"/>
              <a:t>PAN Verified from </a:t>
            </a:r>
            <a:r>
              <a:rPr lang="en-US" dirty="0" smtClean="0"/>
              <a:t>Income Tax (IT) Database.</a:t>
            </a:r>
            <a:endParaRPr lang="en-US" dirty="0"/>
          </a:p>
        </p:txBody>
      </p:sp>
      <p:cxnSp>
        <p:nvCxnSpPr>
          <p:cNvPr id="23" name="Straight Arrow Connector 22"/>
          <p:cNvCxnSpPr>
            <a:stCxn id="18" idx="3"/>
            <a:endCxn id="20" idx="1"/>
          </p:cNvCxnSpPr>
          <p:nvPr/>
        </p:nvCxnSpPr>
        <p:spPr>
          <a:xfrm flipV="1">
            <a:off x="3657600" y="2359382"/>
            <a:ext cx="2133600" cy="124477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p:cNvCxnSpPr>
            <a:endCxn id="21" idx="1"/>
          </p:cNvCxnSpPr>
          <p:nvPr/>
        </p:nvCxnSpPr>
        <p:spPr>
          <a:xfrm flipV="1">
            <a:off x="5257800" y="3740829"/>
            <a:ext cx="685800" cy="8496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24" name="Picture 23"/>
          <p:cNvPicPr/>
          <p:nvPr/>
        </p:nvPicPr>
        <p:blipFill>
          <a:blip r:embed="rId4"/>
          <a:stretch/>
        </p:blipFill>
        <p:spPr>
          <a:xfrm>
            <a:off x="7025" y="27180"/>
            <a:ext cx="1029600" cy="803880"/>
          </a:xfrm>
          <a:prstGeom prst="rect">
            <a:avLst/>
          </a:prstGeom>
          <a:ln>
            <a:noFill/>
          </a:ln>
        </p:spPr>
      </p:pic>
      <p:sp>
        <p:nvSpPr>
          <p:cNvPr id="22"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35</a:t>
            </a:r>
            <a:endParaRPr lang="en-IN" sz="1000" b="0" strike="noStrike" spc="-1" dirty="0">
              <a:solidFill>
                <a:schemeClr val="bg1"/>
              </a:solidFill>
              <a:latin typeface="Arial"/>
            </a:endParaRPr>
          </a:p>
        </p:txBody>
      </p:sp>
    </p:spTree>
    <p:extLst>
      <p:ext uri="{BB962C8B-B14F-4D97-AF65-F5344CB8AC3E}">
        <p14:creationId xmlns:p14="http://schemas.microsoft.com/office/powerpoint/2010/main" val="537579670"/>
      </p:ext>
    </p:extLst>
  </p:cSld>
  <p:clrMapOvr>
    <a:masterClrMapping/>
  </p:clrMapOvr>
  <mc:AlternateContent xmlns:mc="http://schemas.openxmlformats.org/markup-compatibility/2006" xmlns:p14="http://schemas.microsoft.com/office/powerpoint/2010/main">
    <mc:Choice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23500" y="-46808"/>
            <a:ext cx="8153400" cy="990600"/>
          </a:xfrm>
        </p:spPr>
        <p:txBody>
          <a:bodyPr vert="horz" anchor="ctr">
            <a:noAutofit/>
          </a:bodyPr>
          <a:lstStyle/>
          <a:p>
            <a:pPr algn="ctr"/>
            <a:r>
              <a:rPr lang="en-IN" sz="2800" b="1" dirty="0" smtClean="0">
                <a:latin typeface="Arial" panose="020B0604020202020204" pitchFamily="34" charset="0"/>
                <a:cs typeface="Arial" panose="020B0604020202020204" pitchFamily="34" charset="0"/>
              </a:rPr>
              <a:t>e-KYC </a:t>
            </a:r>
            <a:r>
              <a:rPr lang="en-IN" sz="2800" b="1" dirty="0">
                <a:latin typeface="Arial" panose="020B0604020202020204" pitchFamily="34" charset="0"/>
                <a:cs typeface="Arial" panose="020B0604020202020204" pitchFamily="34" charset="0"/>
              </a:rPr>
              <a:t>Process</a:t>
            </a:r>
            <a:br>
              <a:rPr lang="en-IN" sz="2800" b="1" dirty="0">
                <a:latin typeface="Arial" panose="020B0604020202020204" pitchFamily="34" charset="0"/>
                <a:cs typeface="Arial" panose="020B0604020202020204" pitchFamily="34" charset="0"/>
              </a:rPr>
            </a:br>
            <a:r>
              <a:rPr lang="en-IN" sz="2800" b="1" dirty="0">
                <a:latin typeface="Arial" panose="020B0604020202020204" pitchFamily="34" charset="0"/>
                <a:cs typeface="Arial" panose="020B0604020202020204" pitchFamily="34" charset="0"/>
              </a:rPr>
              <a:t>(Link to documents via Aadhaar / Digi Locker)</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904" y="1210492"/>
            <a:ext cx="4367213" cy="1959190"/>
          </a:xfrm>
          <a:prstGeom prst="rect">
            <a:avLst/>
          </a:prstGeom>
          <a:ln>
            <a:solidFill>
              <a:schemeClr val="tx1"/>
            </a:solidFill>
          </a:ln>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0200" y="1357180"/>
            <a:ext cx="4191000" cy="3053712"/>
          </a:xfrm>
          <a:prstGeom prst="rect">
            <a:avLst/>
          </a:prstGeom>
          <a:ln>
            <a:solidFill>
              <a:schemeClr val="tx1"/>
            </a:solidFill>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902" y="3169683"/>
            <a:ext cx="4362298" cy="2814693"/>
          </a:xfrm>
          <a:prstGeom prst="rect">
            <a:avLst/>
          </a:prstGeom>
          <a:ln>
            <a:solidFill>
              <a:schemeClr val="tx1"/>
            </a:solidFill>
          </a:ln>
        </p:spPr>
      </p:pic>
      <p:sp>
        <p:nvSpPr>
          <p:cNvPr id="8" name="Rectangle 7"/>
          <p:cNvSpPr/>
          <p:nvPr/>
        </p:nvSpPr>
        <p:spPr>
          <a:xfrm>
            <a:off x="837902" y="1667692"/>
            <a:ext cx="476098" cy="152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ectangle 8"/>
          <p:cNvSpPr/>
          <p:nvPr/>
        </p:nvSpPr>
        <p:spPr>
          <a:xfrm>
            <a:off x="5200200" y="1357180"/>
            <a:ext cx="2133600" cy="4629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Rectangle 9"/>
          <p:cNvSpPr/>
          <p:nvPr/>
        </p:nvSpPr>
        <p:spPr>
          <a:xfrm>
            <a:off x="832987" y="5068762"/>
            <a:ext cx="857099" cy="1202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extBox 10"/>
          <p:cNvSpPr txBox="1"/>
          <p:nvPr/>
        </p:nvSpPr>
        <p:spPr>
          <a:xfrm>
            <a:off x="5434149" y="4868092"/>
            <a:ext cx="3957051" cy="923330"/>
          </a:xfrm>
          <a:prstGeom prst="rect">
            <a:avLst/>
          </a:prstGeom>
          <a:noFill/>
          <a:ln>
            <a:solidFill>
              <a:schemeClr val="tx1"/>
            </a:solidFill>
          </a:ln>
        </p:spPr>
        <p:txBody>
          <a:bodyPr wrap="square" rtlCol="0">
            <a:spAutoFit/>
          </a:bodyPr>
          <a:lstStyle/>
          <a:p>
            <a:pPr algn="just"/>
            <a:r>
              <a:rPr lang="en-US" i="1" dirty="0"/>
              <a:t>Investor can do KYC via </a:t>
            </a:r>
            <a:r>
              <a:rPr lang="en-US" i="1" dirty="0" err="1"/>
              <a:t>Aadhaar</a:t>
            </a:r>
            <a:r>
              <a:rPr lang="en-US" i="1" dirty="0"/>
              <a:t> Linkage of e-Sign (described in subsequent slides</a:t>
            </a:r>
            <a:r>
              <a:rPr lang="en-US" i="1" dirty="0" smtClean="0"/>
              <a:t>).</a:t>
            </a:r>
            <a:endParaRPr lang="en-US" i="1" dirty="0"/>
          </a:p>
        </p:txBody>
      </p:sp>
      <p:sp>
        <p:nvSpPr>
          <p:cNvPr id="12" name="Rectangle 11"/>
          <p:cNvSpPr/>
          <p:nvPr/>
        </p:nvSpPr>
        <p:spPr>
          <a:xfrm>
            <a:off x="2914200" y="1820092"/>
            <a:ext cx="457200" cy="152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4" name="Picture 13"/>
          <p:cNvPicPr/>
          <p:nvPr/>
        </p:nvPicPr>
        <p:blipFill>
          <a:blip r:embed="rId5"/>
          <a:stretch/>
        </p:blipFill>
        <p:spPr>
          <a:xfrm>
            <a:off x="7025" y="27180"/>
            <a:ext cx="1029600" cy="803880"/>
          </a:xfrm>
          <a:prstGeom prst="rect">
            <a:avLst/>
          </a:prstGeom>
          <a:ln>
            <a:noFill/>
          </a:ln>
        </p:spPr>
      </p:pic>
      <p:sp>
        <p:nvSpPr>
          <p:cNvPr id="13"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36</a:t>
            </a:r>
            <a:endParaRPr lang="en-IN" sz="1000" b="0" strike="noStrike" spc="-1" dirty="0">
              <a:solidFill>
                <a:schemeClr val="bg1"/>
              </a:solidFill>
              <a:latin typeface="Arial"/>
            </a:endParaRPr>
          </a:p>
        </p:txBody>
      </p:sp>
    </p:spTree>
    <p:extLst>
      <p:ext uri="{BB962C8B-B14F-4D97-AF65-F5344CB8AC3E}">
        <p14:creationId xmlns:p14="http://schemas.microsoft.com/office/powerpoint/2010/main" val="2970990259"/>
      </p:ext>
    </p:extLst>
  </p:cSld>
  <p:clrMapOvr>
    <a:masterClrMapping/>
  </p:clrMapOvr>
  <mc:AlternateContent xmlns:mc="http://schemas.openxmlformats.org/markup-compatibility/2006" xmlns:p14="http://schemas.microsoft.com/office/powerpoint/2010/main">
    <mc:Choice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066800" y="-37843"/>
            <a:ext cx="8153400" cy="990600"/>
          </a:xfrm>
        </p:spPr>
        <p:txBody>
          <a:bodyPr vert="horz" anchor="ctr">
            <a:noAutofit/>
          </a:bodyPr>
          <a:lstStyle/>
          <a:p>
            <a:pPr algn="ctr"/>
            <a:r>
              <a:rPr lang="en-IN" sz="2800" b="1" dirty="0" smtClean="0">
                <a:latin typeface="Arial" panose="020B0604020202020204" pitchFamily="34" charset="0"/>
                <a:cs typeface="Arial" panose="020B0604020202020204" pitchFamily="34" charset="0"/>
              </a:rPr>
              <a:t>e-KYC </a:t>
            </a:r>
            <a:r>
              <a:rPr lang="en-IN" sz="2800" b="1" dirty="0">
                <a:latin typeface="Arial" panose="020B0604020202020204" pitchFamily="34" charset="0"/>
                <a:cs typeface="Arial" panose="020B0604020202020204" pitchFamily="34" charset="0"/>
              </a:rPr>
              <a:t>Process</a:t>
            </a:r>
            <a:br>
              <a:rPr lang="en-IN" sz="2800" b="1" dirty="0">
                <a:latin typeface="Arial" panose="020B0604020202020204" pitchFamily="34" charset="0"/>
                <a:cs typeface="Arial" panose="020B0604020202020204" pitchFamily="34" charset="0"/>
              </a:rPr>
            </a:br>
            <a:r>
              <a:rPr lang="en-IN" sz="2800" b="1" dirty="0">
                <a:latin typeface="Arial" panose="020B0604020202020204" pitchFamily="34" charset="0"/>
                <a:cs typeface="Arial" panose="020B0604020202020204" pitchFamily="34" charset="0"/>
              </a:rPr>
              <a:t>(Basic Information &amp; Email ID verification)</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017780"/>
            <a:ext cx="9144000" cy="3776699"/>
          </a:xfrm>
          <a:prstGeom prst="rect">
            <a:avLst/>
          </a:prstGeom>
        </p:spPr>
      </p:pic>
      <p:sp>
        <p:nvSpPr>
          <p:cNvPr id="12" name="Rectangle 11"/>
          <p:cNvSpPr/>
          <p:nvPr/>
        </p:nvSpPr>
        <p:spPr>
          <a:xfrm>
            <a:off x="1565787" y="1627379"/>
            <a:ext cx="79248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Rectangle 12"/>
          <p:cNvSpPr/>
          <p:nvPr/>
        </p:nvSpPr>
        <p:spPr>
          <a:xfrm>
            <a:off x="533400" y="1627379"/>
            <a:ext cx="5334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Rectangle 13"/>
          <p:cNvSpPr/>
          <p:nvPr/>
        </p:nvSpPr>
        <p:spPr>
          <a:xfrm>
            <a:off x="533400" y="2264018"/>
            <a:ext cx="5334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ectangle 14"/>
          <p:cNvSpPr/>
          <p:nvPr/>
        </p:nvSpPr>
        <p:spPr>
          <a:xfrm>
            <a:off x="1558414" y="2214856"/>
            <a:ext cx="5070987" cy="25072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ectangle 15"/>
          <p:cNvSpPr/>
          <p:nvPr/>
        </p:nvSpPr>
        <p:spPr>
          <a:xfrm>
            <a:off x="6854313" y="2225916"/>
            <a:ext cx="5334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ectangle 16"/>
          <p:cNvSpPr/>
          <p:nvPr/>
        </p:nvSpPr>
        <p:spPr>
          <a:xfrm>
            <a:off x="7826478" y="2617978"/>
            <a:ext cx="1664109" cy="2556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4654709"/>
            <a:ext cx="7010400" cy="1498738"/>
          </a:xfrm>
          <a:prstGeom prst="rect">
            <a:avLst/>
          </a:prstGeom>
        </p:spPr>
      </p:pic>
      <p:sp>
        <p:nvSpPr>
          <p:cNvPr id="19" name="Rectangle 18"/>
          <p:cNvSpPr/>
          <p:nvPr/>
        </p:nvSpPr>
        <p:spPr>
          <a:xfrm>
            <a:off x="1558414" y="5153355"/>
            <a:ext cx="2327787" cy="24038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Rectangle 19"/>
          <p:cNvSpPr/>
          <p:nvPr/>
        </p:nvSpPr>
        <p:spPr>
          <a:xfrm>
            <a:off x="2438400" y="5991554"/>
            <a:ext cx="2628900" cy="11095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Rectangle 20"/>
          <p:cNvSpPr/>
          <p:nvPr/>
        </p:nvSpPr>
        <p:spPr>
          <a:xfrm>
            <a:off x="6934201" y="5964227"/>
            <a:ext cx="1570703" cy="5547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Rectangle 21"/>
          <p:cNvSpPr/>
          <p:nvPr/>
        </p:nvSpPr>
        <p:spPr>
          <a:xfrm>
            <a:off x="4267200" y="4794478"/>
            <a:ext cx="914400" cy="6096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p:cNvPicPr/>
          <p:nvPr/>
        </p:nvPicPr>
        <p:blipFill>
          <a:blip r:embed="rId4"/>
          <a:stretch/>
        </p:blipFill>
        <p:spPr>
          <a:xfrm>
            <a:off x="7025" y="27180"/>
            <a:ext cx="1029600" cy="803880"/>
          </a:xfrm>
          <a:prstGeom prst="rect">
            <a:avLst/>
          </a:prstGeom>
          <a:ln>
            <a:noFill/>
          </a:ln>
        </p:spPr>
      </p:pic>
      <p:sp>
        <p:nvSpPr>
          <p:cNvPr id="23"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37</a:t>
            </a:r>
            <a:endParaRPr lang="en-IN" sz="1000" b="0" strike="noStrike" spc="-1" dirty="0">
              <a:solidFill>
                <a:schemeClr val="bg1"/>
              </a:solidFill>
              <a:latin typeface="Arial"/>
            </a:endParaRPr>
          </a:p>
        </p:txBody>
      </p:sp>
    </p:spTree>
    <p:extLst>
      <p:ext uri="{BB962C8B-B14F-4D97-AF65-F5344CB8AC3E}">
        <p14:creationId xmlns:p14="http://schemas.microsoft.com/office/powerpoint/2010/main" val="3867797885"/>
      </p:ext>
    </p:extLst>
  </p:cSld>
  <p:clrMapOvr>
    <a:masterClrMapping/>
  </p:clrMapOvr>
  <mc:AlternateContent xmlns:mc="http://schemas.openxmlformats.org/markup-compatibility/2006" xmlns:p14="http://schemas.microsoft.com/office/powerpoint/2010/main">
    <mc:Choice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990600" y="-66180"/>
            <a:ext cx="8153400" cy="990600"/>
          </a:xfrm>
        </p:spPr>
        <p:txBody>
          <a:bodyPr vert="horz" anchor="ctr">
            <a:noAutofit/>
          </a:bodyPr>
          <a:lstStyle/>
          <a:p>
            <a:pPr algn="ctr"/>
            <a:r>
              <a:rPr lang="en-IN" sz="2800" b="1" dirty="0" smtClean="0">
                <a:latin typeface="Arial" panose="020B0604020202020204" pitchFamily="34" charset="0"/>
                <a:cs typeface="Arial" panose="020B0604020202020204" pitchFamily="34" charset="0"/>
              </a:rPr>
              <a:t>e-KYC </a:t>
            </a:r>
            <a:r>
              <a:rPr lang="en-IN" sz="2800" b="1" dirty="0">
                <a:latin typeface="Arial" panose="020B0604020202020204" pitchFamily="34" charset="0"/>
                <a:cs typeface="Arial" panose="020B0604020202020204" pitchFamily="34" charset="0"/>
              </a:rPr>
              <a:t>Process</a:t>
            </a:r>
            <a:br>
              <a:rPr lang="en-IN" sz="2800" b="1" dirty="0">
                <a:latin typeface="Arial" panose="020B0604020202020204" pitchFamily="34" charset="0"/>
                <a:cs typeface="Arial" panose="020B0604020202020204" pitchFamily="34" charset="0"/>
              </a:rPr>
            </a:br>
            <a:r>
              <a:rPr lang="en-IN" sz="2800" b="1" dirty="0">
                <a:latin typeface="Arial" panose="020B0604020202020204" pitchFamily="34" charset="0"/>
                <a:cs typeface="Arial" panose="020B0604020202020204" pitchFamily="34" charset="0"/>
              </a:rPr>
              <a:t>(Upload Photo and Signature)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1" y="1219200"/>
            <a:ext cx="5191125" cy="3390900"/>
          </a:xfrm>
          <a:prstGeom prst="rect">
            <a:avLst/>
          </a:prstGeom>
          <a:ln>
            <a:solidFill>
              <a:schemeClr val="tx1"/>
            </a:solidFill>
          </a:ln>
        </p:spPr>
      </p:pic>
      <p:sp>
        <p:nvSpPr>
          <p:cNvPr id="3" name="TextBox 2"/>
          <p:cNvSpPr txBox="1"/>
          <p:nvPr/>
        </p:nvSpPr>
        <p:spPr>
          <a:xfrm>
            <a:off x="990600" y="4876801"/>
            <a:ext cx="7772400" cy="584775"/>
          </a:xfrm>
          <a:prstGeom prst="rect">
            <a:avLst/>
          </a:prstGeom>
          <a:noFill/>
          <a:ln>
            <a:solidFill>
              <a:schemeClr val="tx1"/>
            </a:solidFill>
          </a:ln>
        </p:spPr>
        <p:txBody>
          <a:bodyPr wrap="square" rtlCol="0">
            <a:spAutoFit/>
          </a:bodyPr>
          <a:lstStyle/>
          <a:p>
            <a:pPr algn="just"/>
            <a:r>
              <a:rPr lang="en-US" sz="1600" i="1" dirty="0"/>
              <a:t>Investor has </a:t>
            </a:r>
            <a:r>
              <a:rPr lang="en-US" sz="1600" i="1" dirty="0" smtClean="0"/>
              <a:t>the option </a:t>
            </a:r>
            <a:r>
              <a:rPr lang="en-US" sz="1600" i="1" dirty="0"/>
              <a:t>of taking print out of this </a:t>
            </a:r>
            <a:r>
              <a:rPr lang="en-US" sz="1600" i="1" dirty="0" smtClean="0"/>
              <a:t>form, attach their Photograph, affix their signature and send the filled form to </a:t>
            </a:r>
            <a:r>
              <a:rPr lang="en-US" sz="1600" i="1" dirty="0"/>
              <a:t>the Stock Broker’s </a:t>
            </a:r>
            <a:r>
              <a:rPr lang="en-US" sz="1600" i="1" dirty="0" smtClean="0"/>
              <a:t>Address.</a:t>
            </a:r>
            <a:endParaRPr lang="en-US" sz="1600" i="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1905000"/>
            <a:ext cx="1233488" cy="82083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8419" y="3657600"/>
            <a:ext cx="2688336" cy="685800"/>
          </a:xfrm>
          <a:prstGeom prst="rect">
            <a:avLst/>
          </a:prstGeom>
        </p:spPr>
      </p:pic>
      <p:sp>
        <p:nvSpPr>
          <p:cNvPr id="8" name="Rectangle 7"/>
          <p:cNvSpPr/>
          <p:nvPr/>
        </p:nvSpPr>
        <p:spPr>
          <a:xfrm>
            <a:off x="2588420" y="1828800"/>
            <a:ext cx="992981" cy="89703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558653" y="3551986"/>
            <a:ext cx="2718102" cy="791415"/>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p:nvPr/>
        </p:nvPicPr>
        <p:blipFill>
          <a:blip r:embed="rId5"/>
          <a:stretch/>
        </p:blipFill>
        <p:spPr>
          <a:xfrm>
            <a:off x="7025" y="27180"/>
            <a:ext cx="1029600" cy="803880"/>
          </a:xfrm>
          <a:prstGeom prst="rect">
            <a:avLst/>
          </a:prstGeom>
          <a:ln>
            <a:noFill/>
          </a:ln>
        </p:spPr>
      </p:pic>
      <p:sp>
        <p:nvSpPr>
          <p:cNvPr id="10"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38</a:t>
            </a:r>
            <a:endParaRPr lang="en-IN" sz="1000" b="0" strike="noStrike" spc="-1" dirty="0">
              <a:solidFill>
                <a:schemeClr val="bg1"/>
              </a:solidFill>
              <a:latin typeface="Arial"/>
            </a:endParaRPr>
          </a:p>
        </p:txBody>
      </p:sp>
    </p:spTree>
    <p:extLst>
      <p:ext uri="{BB962C8B-B14F-4D97-AF65-F5344CB8AC3E}">
        <p14:creationId xmlns:p14="http://schemas.microsoft.com/office/powerpoint/2010/main" val="1607766034"/>
      </p:ext>
    </p:extLst>
  </p:cSld>
  <p:clrMapOvr>
    <a:masterClrMapping/>
  </p:clrMapOvr>
  <mc:AlternateContent xmlns:mc="http://schemas.openxmlformats.org/markup-compatibility/2006" xmlns:p14="http://schemas.microsoft.com/office/powerpoint/2010/main">
    <mc:Choice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036625" y="-55735"/>
            <a:ext cx="8153400" cy="990600"/>
          </a:xfrm>
        </p:spPr>
        <p:txBody>
          <a:bodyPr vert="horz" anchor="ctr">
            <a:noAutofit/>
          </a:bodyPr>
          <a:lstStyle/>
          <a:p>
            <a:pPr algn="ctr"/>
            <a:r>
              <a:rPr lang="en-IN" sz="2800" b="1" dirty="0" smtClean="0">
                <a:latin typeface="Arial" panose="020B0604020202020204" pitchFamily="34" charset="0"/>
                <a:cs typeface="Arial" panose="020B0604020202020204" pitchFamily="34" charset="0"/>
              </a:rPr>
              <a:t>e-KYC </a:t>
            </a:r>
            <a:r>
              <a:rPr lang="en-IN" sz="2800" b="1" dirty="0">
                <a:latin typeface="Arial" panose="020B0604020202020204" pitchFamily="34" charset="0"/>
                <a:cs typeface="Arial" panose="020B0604020202020204" pitchFamily="34" charset="0"/>
              </a:rPr>
              <a:t>Process</a:t>
            </a:r>
            <a:br>
              <a:rPr lang="en-IN" sz="2800" b="1" dirty="0">
                <a:latin typeface="Arial" panose="020B0604020202020204" pitchFamily="34" charset="0"/>
                <a:cs typeface="Arial" panose="020B0604020202020204" pitchFamily="34" charset="0"/>
              </a:rPr>
            </a:br>
            <a:r>
              <a:rPr lang="en-IN" sz="2800" b="1" dirty="0">
                <a:latin typeface="Arial" panose="020B0604020202020204" pitchFamily="34" charset="0"/>
                <a:cs typeface="Arial" panose="020B0604020202020204" pitchFamily="34" charset="0"/>
              </a:rPr>
              <a:t>(Basic Information &amp; Email ID verification)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498310"/>
            <a:ext cx="9144000" cy="3364992"/>
          </a:xfrm>
          <a:prstGeom prst="rect">
            <a:avLst/>
          </a:prstGeom>
        </p:spPr>
      </p:pic>
      <p:sp>
        <p:nvSpPr>
          <p:cNvPr id="6" name="Rectangle 5"/>
          <p:cNvSpPr/>
          <p:nvPr/>
        </p:nvSpPr>
        <p:spPr>
          <a:xfrm>
            <a:off x="381000" y="2190206"/>
            <a:ext cx="89916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p:cNvSpPr/>
          <p:nvPr/>
        </p:nvSpPr>
        <p:spPr>
          <a:xfrm>
            <a:off x="381000" y="2952206"/>
            <a:ext cx="4800600" cy="304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ectangle 7"/>
          <p:cNvSpPr/>
          <p:nvPr/>
        </p:nvSpPr>
        <p:spPr>
          <a:xfrm>
            <a:off x="6934200" y="2952206"/>
            <a:ext cx="685800" cy="304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ectangle 8"/>
          <p:cNvSpPr/>
          <p:nvPr/>
        </p:nvSpPr>
        <p:spPr>
          <a:xfrm>
            <a:off x="381000" y="3790406"/>
            <a:ext cx="30480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941574" y="3755354"/>
            <a:ext cx="685800" cy="304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Rectangle 23"/>
          <p:cNvSpPr/>
          <p:nvPr/>
        </p:nvSpPr>
        <p:spPr>
          <a:xfrm>
            <a:off x="410497" y="4558502"/>
            <a:ext cx="685800" cy="304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1" name="Picture 10"/>
          <p:cNvPicPr/>
          <p:nvPr/>
        </p:nvPicPr>
        <p:blipFill>
          <a:blip r:embed="rId3"/>
          <a:stretch/>
        </p:blipFill>
        <p:spPr>
          <a:xfrm>
            <a:off x="7025" y="27180"/>
            <a:ext cx="1029600" cy="803880"/>
          </a:xfrm>
          <a:prstGeom prst="rect">
            <a:avLst/>
          </a:prstGeom>
          <a:ln>
            <a:noFill/>
          </a:ln>
        </p:spPr>
      </p:pic>
      <p:sp>
        <p:nvSpPr>
          <p:cNvPr id="12"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39</a:t>
            </a:r>
            <a:endParaRPr lang="en-IN" sz="1000" b="0" strike="noStrike" spc="-1" dirty="0">
              <a:solidFill>
                <a:schemeClr val="bg1"/>
              </a:solidFill>
              <a:latin typeface="Arial"/>
            </a:endParaRPr>
          </a:p>
        </p:txBody>
      </p:sp>
    </p:spTree>
    <p:extLst>
      <p:ext uri="{BB962C8B-B14F-4D97-AF65-F5344CB8AC3E}">
        <p14:creationId xmlns:p14="http://schemas.microsoft.com/office/powerpoint/2010/main" val="1791213824"/>
      </p:ext>
    </p:extLst>
  </p:cSld>
  <p:clrMapOvr>
    <a:masterClrMapping/>
  </p:clrMapOvr>
  <mc:AlternateContent xmlns:mc="http://schemas.openxmlformats.org/markup-compatibility/2006" xmlns:p14="http://schemas.microsoft.com/office/powerpoint/2010/main">
    <mc:Choice Requires="p14">
      <p:transition spd="slow" p14:dur="2000"/>
    </mc:Choice>
    <mc:Fallback>
      <p:transition spd="slow"/>
    </mc:Fallback>
  </mc:AlternateContent>
  <p:timing>
    <p:tnLst>
      <p:par>
        <p:cTn id="1" dur="indefinite" restart="never" nodeType="tmRoot"/>
      </p:par>
    </p:tnLst>
  </p:timing>
</p:sld>
</file>

<file path=ppt/slides/slide4.xml><?xml version="1.0" encoding="utf-8"?>
<p:sld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2669" y="-66180"/>
            <a:ext cx="8153400" cy="990600"/>
          </a:xfrm>
        </p:spPr>
        <p:txBody>
          <a:bodyPr>
            <a:normAutofit/>
          </a:bodyPr>
          <a:lstStyle/>
          <a:p>
            <a:pPr algn="ctr"/>
            <a:r>
              <a:rPr lang="en-US" sz="2800" b="1" dirty="0">
                <a:latin typeface="Arial" panose="020B0604020202020204" pitchFamily="34" charset="0"/>
                <a:cs typeface="Arial" panose="020B0604020202020204" pitchFamily="34" charset="0"/>
              </a:rPr>
              <a:t>Forms to be Filled to open a new </a:t>
            </a:r>
            <a:br>
              <a:rPr lang="en-US" sz="2800"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Trading &amp; </a:t>
            </a:r>
            <a:r>
              <a:rPr lang="en-US" sz="2800" b="1" dirty="0" err="1">
                <a:latin typeface="Arial" panose="020B0604020202020204" pitchFamily="34" charset="0"/>
                <a:cs typeface="Arial" panose="020B0604020202020204" pitchFamily="34" charset="0"/>
              </a:rPr>
              <a:t>Demat</a:t>
            </a:r>
            <a:r>
              <a:rPr lang="en-US" sz="2800" b="1" dirty="0">
                <a:latin typeface="Arial" panose="020B0604020202020204" pitchFamily="34" charset="0"/>
                <a:cs typeface="Arial" panose="020B0604020202020204" pitchFamily="34" charset="0"/>
              </a:rPr>
              <a:t> Account</a:t>
            </a:r>
            <a:endParaRPr lang="en-IN" sz="2800" b="1" dirty="0">
              <a:latin typeface="Arial" panose="020B0604020202020204" pitchFamily="34" charset="0"/>
              <a:cs typeface="Arial" panose="020B0604020202020204" pitchFamily="34" charset="0"/>
            </a:endParaRPr>
          </a:p>
        </p:txBody>
      </p:sp>
      <p:sp>
        <p:nvSpPr>
          <p:cNvPr id="3" name="Content Placeholder 2"/>
          <p:cNvSpPr>
            <a:spLocks noGrp="1"/>
          </p:cNvSpPr>
          <p:nvPr>
            <p:ph sz="half" idx="4294967295"/>
          </p:nvPr>
        </p:nvSpPr>
        <p:spPr>
          <a:xfrm>
            <a:off x="432479" y="1017780"/>
            <a:ext cx="8933590" cy="5082574"/>
          </a:xfrm>
        </p:spPr>
        <p:txBody>
          <a:bodyPr>
            <a:noAutofit/>
          </a:bodyPr>
          <a:lstStyle/>
          <a:p>
            <a:pPr algn="just">
              <a:buClrTx/>
              <a:buFont typeface="Wingdings" panose="05000000000000000000" pitchFamily="2" charset="2"/>
              <a:buChar char="Ø"/>
            </a:pPr>
            <a:r>
              <a:rPr lang="en-IN" sz="2000" dirty="0">
                <a:latin typeface="Arial" panose="020B0604020202020204" pitchFamily="34" charset="0"/>
                <a:cs typeface="Arial" panose="020B0604020202020204" pitchFamily="34" charset="0"/>
              </a:rPr>
              <a:t>A new investor has to register with a Stock Broker through whom the trades are executed on the Exchange. </a:t>
            </a:r>
            <a:endParaRPr lang="en-IN" sz="2000" dirty="0" smtClean="0">
              <a:latin typeface="Arial" panose="020B0604020202020204" pitchFamily="34" charset="0"/>
              <a:cs typeface="Arial" panose="020B0604020202020204" pitchFamily="34" charset="0"/>
            </a:endParaRPr>
          </a:p>
          <a:p>
            <a:pPr algn="just">
              <a:buClrTx/>
              <a:buFont typeface="Wingdings" panose="05000000000000000000" pitchFamily="2" charset="2"/>
              <a:buChar char="Ø"/>
            </a:pPr>
            <a:endParaRPr lang="en-IN" sz="2000" dirty="0">
              <a:latin typeface="Arial" panose="020B0604020202020204" pitchFamily="34" charset="0"/>
              <a:cs typeface="Arial" panose="020B0604020202020204" pitchFamily="34" charset="0"/>
            </a:endParaRPr>
          </a:p>
          <a:p>
            <a:pPr algn="just">
              <a:buClrTx/>
              <a:buFont typeface="Wingdings" panose="05000000000000000000" pitchFamily="2" charset="2"/>
              <a:buChar char="Ø"/>
            </a:pPr>
            <a:r>
              <a:rPr lang="en-IN" sz="2000" dirty="0">
                <a:latin typeface="Arial" panose="020B0604020202020204" pitchFamily="34" charset="0"/>
                <a:cs typeface="Arial" panose="020B0604020202020204" pitchFamily="34" charset="0"/>
              </a:rPr>
              <a:t>The investor needs to fill two forms for Opening </a:t>
            </a:r>
            <a:r>
              <a:rPr lang="en-IN" sz="2000" dirty="0" smtClean="0">
                <a:latin typeface="Arial" panose="020B0604020202020204" pitchFamily="34" charset="0"/>
                <a:cs typeface="Arial" panose="020B0604020202020204" pitchFamily="34" charset="0"/>
              </a:rPr>
              <a:t>of </a:t>
            </a:r>
            <a:r>
              <a:rPr lang="en-IN" sz="2000" dirty="0">
                <a:latin typeface="Arial" panose="020B0604020202020204" pitchFamily="34" charset="0"/>
                <a:cs typeface="Arial" panose="020B0604020202020204" pitchFamily="34" charset="0"/>
              </a:rPr>
              <a:t>Trading &amp; Demat Account : </a:t>
            </a:r>
            <a:endParaRPr lang="en-IN" sz="2000" dirty="0" smtClean="0">
              <a:latin typeface="Arial" panose="020B0604020202020204" pitchFamily="34" charset="0"/>
              <a:cs typeface="Arial" panose="020B0604020202020204" pitchFamily="34" charset="0"/>
            </a:endParaRPr>
          </a:p>
          <a:p>
            <a:pPr algn="just">
              <a:buClrTx/>
              <a:buFont typeface="Wingdings" panose="05000000000000000000" pitchFamily="2" charset="2"/>
              <a:buChar char="Ø"/>
            </a:pPr>
            <a:endParaRPr lang="en-IN" sz="2000" dirty="0">
              <a:latin typeface="Arial" panose="020B0604020202020204" pitchFamily="34" charset="0"/>
              <a:cs typeface="Arial" panose="020B0604020202020204" pitchFamily="34" charset="0"/>
            </a:endParaRPr>
          </a:p>
          <a:p>
            <a:pPr marL="822960" lvl="1" indent="-457200" algn="just">
              <a:buFont typeface="+mj-lt"/>
              <a:buAutoNum type="arabicPeriod"/>
            </a:pPr>
            <a:r>
              <a:rPr lang="en-IN" sz="2000" b="1" u="sng" dirty="0">
                <a:latin typeface="Arial" panose="020B0604020202020204" pitchFamily="34" charset="0"/>
                <a:cs typeface="Arial" panose="020B0604020202020204" pitchFamily="34" charset="0"/>
              </a:rPr>
              <a:t>Know Your Client (KYC) </a:t>
            </a:r>
            <a:r>
              <a:rPr lang="en-IN" sz="2000" b="1" u="sng" dirty="0" smtClean="0">
                <a:latin typeface="Arial" panose="020B0604020202020204" pitchFamily="34" charset="0"/>
                <a:cs typeface="Arial" panose="020B0604020202020204" pitchFamily="34" charset="0"/>
              </a:rPr>
              <a:t>Form:</a:t>
            </a:r>
            <a:r>
              <a:rPr lang="en-IN" sz="2000" b="1"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To provide basic information of the new investor. Two modes for KYC are : </a:t>
            </a:r>
            <a:endParaRPr lang="en-US" sz="2000" dirty="0" smtClean="0">
              <a:latin typeface="Arial" panose="020B0604020202020204" pitchFamily="34" charset="0"/>
              <a:cs typeface="Arial" panose="020B0604020202020204" pitchFamily="34" charset="0"/>
            </a:endParaRPr>
          </a:p>
          <a:p>
            <a:pPr marL="822960" lvl="1" indent="-457200" algn="just">
              <a:buFont typeface="+mj-lt"/>
              <a:buAutoNum type="arabicPeriod"/>
            </a:pPr>
            <a:endParaRPr lang="en-US" sz="2000" dirty="0">
              <a:latin typeface="Arial" panose="020B0604020202020204" pitchFamily="34" charset="0"/>
              <a:cs typeface="Arial" panose="020B0604020202020204" pitchFamily="34" charset="0"/>
            </a:endParaRPr>
          </a:p>
          <a:p>
            <a:pPr marL="1097280" lvl="2" indent="-457200" algn="ctr"/>
            <a:r>
              <a:rPr lang="en-US" dirty="0">
                <a:latin typeface="Arial" panose="020B0604020202020204" pitchFamily="34" charset="0"/>
                <a:cs typeface="Arial" panose="020B0604020202020204" pitchFamily="34" charset="0"/>
              </a:rPr>
              <a:t>Physical KYC</a:t>
            </a:r>
          </a:p>
          <a:p>
            <a:pPr marL="1097280" lvl="2" indent="-457200" algn="ctr"/>
            <a:r>
              <a:rPr lang="en-US" dirty="0" smtClean="0">
                <a:latin typeface="Arial" panose="020B0604020202020204" pitchFamily="34" charset="0"/>
                <a:cs typeface="Arial" panose="020B0604020202020204" pitchFamily="34" charset="0"/>
              </a:rPr>
              <a:t>e</a:t>
            </a:r>
            <a:r>
              <a:rPr lang="en-US" dirty="0" smtClean="0">
                <a:latin typeface="Arial" panose="020B0604020202020204" pitchFamily="34" charset="0"/>
                <a:cs typeface="Arial" panose="020B0604020202020204" pitchFamily="34" charset="0"/>
              </a:rPr>
              <a:t>-KYC (online KYC)</a:t>
            </a:r>
            <a:endParaRPr lang="en-US" dirty="0" smtClean="0">
              <a:latin typeface="Arial" panose="020B0604020202020204" pitchFamily="34" charset="0"/>
              <a:cs typeface="Arial" panose="020B0604020202020204" pitchFamily="34" charset="0"/>
            </a:endParaRPr>
          </a:p>
          <a:p>
            <a:pPr marL="640080" lvl="2" indent="0" algn="just">
              <a:buNone/>
            </a:pPr>
            <a:endParaRPr lang="en-IN" dirty="0">
              <a:latin typeface="Arial" panose="020B0604020202020204" pitchFamily="34" charset="0"/>
              <a:cs typeface="Arial" panose="020B0604020202020204" pitchFamily="34" charset="0"/>
            </a:endParaRPr>
          </a:p>
          <a:p>
            <a:pPr marL="822960" lvl="1" indent="-457200" algn="just">
              <a:buFont typeface="+mj-lt"/>
              <a:buAutoNum type="arabicPeriod"/>
            </a:pPr>
            <a:r>
              <a:rPr lang="en-IN" sz="2000" b="1" u="sng" dirty="0">
                <a:latin typeface="Arial" panose="020B0604020202020204" pitchFamily="34" charset="0"/>
                <a:cs typeface="Arial" panose="020B0604020202020204" pitchFamily="34" charset="0"/>
              </a:rPr>
              <a:t>Account Opening </a:t>
            </a:r>
            <a:r>
              <a:rPr lang="en-IN" sz="2000" b="1" u="sng" dirty="0" smtClean="0">
                <a:latin typeface="Arial" panose="020B0604020202020204" pitchFamily="34" charset="0"/>
                <a:cs typeface="Arial" panose="020B0604020202020204" pitchFamily="34" charset="0"/>
              </a:rPr>
              <a:t>Form:</a:t>
            </a:r>
            <a:r>
              <a:rPr lang="en-IN" sz="2000" dirty="0" smtClean="0">
                <a:latin typeface="Arial" panose="020B0604020202020204" pitchFamily="34" charset="0"/>
                <a:cs typeface="Arial" panose="020B0604020202020204" pitchFamily="34" charset="0"/>
              </a:rPr>
              <a:t> </a:t>
            </a:r>
            <a:r>
              <a:rPr lang="en-IN" sz="2000" dirty="0">
                <a:latin typeface="Arial" panose="020B0604020202020204" pitchFamily="34" charset="0"/>
                <a:cs typeface="Arial" panose="020B0604020202020204" pitchFamily="34" charset="0"/>
              </a:rPr>
              <a:t>Details of various services and charges being applied on the new </a:t>
            </a:r>
            <a:r>
              <a:rPr lang="en-IN" sz="2000" dirty="0" smtClean="0">
                <a:latin typeface="Arial" panose="020B0604020202020204" pitchFamily="34" charset="0"/>
                <a:cs typeface="Arial" panose="020B0604020202020204" pitchFamily="34" charset="0"/>
              </a:rPr>
              <a:t>investor.</a:t>
            </a:r>
            <a:endParaRPr lang="en-IN" sz="2000" dirty="0">
              <a:latin typeface="Arial" panose="020B0604020202020204" pitchFamily="34" charset="0"/>
              <a:cs typeface="Arial" panose="020B0604020202020204" pitchFamily="34" charset="0"/>
            </a:endParaRPr>
          </a:p>
          <a:p>
            <a:endParaRPr lang="en-IN" dirty="0">
              <a:latin typeface="Arial" panose="020B0604020202020204" pitchFamily="34" charset="0"/>
              <a:cs typeface="Arial" panose="020B0604020202020204" pitchFamily="34" charset="0"/>
            </a:endParaRPr>
          </a:p>
        </p:txBody>
      </p:sp>
      <p:pic>
        <p:nvPicPr>
          <p:cNvPr id="5" name="Picture 4"/>
          <p:cNvPicPr/>
          <p:nvPr/>
        </p:nvPicPr>
        <p:blipFill>
          <a:blip r:embed="rId2"/>
          <a:stretch/>
        </p:blipFill>
        <p:spPr>
          <a:xfrm>
            <a:off x="7025" y="27180"/>
            <a:ext cx="1029600" cy="803880"/>
          </a:xfrm>
          <a:prstGeom prst="rect">
            <a:avLst/>
          </a:prstGeom>
          <a:ln>
            <a:noFill/>
          </a:ln>
        </p:spPr>
      </p:pic>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4</a:t>
            </a:r>
            <a:endParaRPr lang="en-IN" sz="1000" b="0" strike="noStrike" spc="-1" dirty="0">
              <a:solidFill>
                <a:schemeClr val="bg1"/>
              </a:solidFill>
              <a:latin typeface="Arial"/>
            </a:endParaRPr>
          </a:p>
        </p:txBody>
      </p:sp>
    </p:spTree>
    <p:extLst>
      <p:ext uri="{BB962C8B-B14F-4D97-AF65-F5344CB8AC3E}">
        <p14:creationId xmlns:p14="http://schemas.microsoft.com/office/powerpoint/2010/main" val="2118073225"/>
      </p:ext>
    </p:extLst>
  </p:cSld>
  <p:clrMapOvr>
    <a:masterClrMapping/>
  </p:clrMapOvr>
  <mc:AlternateContent xmlns:mc="http://schemas.openxmlformats.org/markup-compatibility/2006" xmlns:p14="http://schemas.microsoft.com/office/powerpoint/2010/main">
    <mc:Choice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027612" y="-67333"/>
            <a:ext cx="8153400" cy="990600"/>
          </a:xfrm>
        </p:spPr>
        <p:txBody>
          <a:bodyPr vert="horz" anchor="ctr">
            <a:noAutofit/>
          </a:bodyPr>
          <a:lstStyle/>
          <a:p>
            <a:pPr algn="ctr"/>
            <a:r>
              <a:rPr lang="en-IN" sz="2800" b="1" dirty="0" smtClean="0">
                <a:latin typeface="Arial" panose="020B0604020202020204" pitchFamily="34" charset="0"/>
                <a:cs typeface="Arial" panose="020B0604020202020204" pitchFamily="34" charset="0"/>
              </a:rPr>
              <a:t>e-KYC </a:t>
            </a:r>
            <a:r>
              <a:rPr lang="en-IN" sz="2800" b="1" dirty="0">
                <a:latin typeface="Arial" panose="020B0604020202020204" pitchFamily="34" charset="0"/>
                <a:cs typeface="Arial" panose="020B0604020202020204" pitchFamily="34" charset="0"/>
              </a:rPr>
              <a:t>Process</a:t>
            </a:r>
            <a:br>
              <a:rPr lang="en-IN" sz="2800" b="1" dirty="0">
                <a:latin typeface="Arial" panose="020B0604020202020204" pitchFamily="34" charset="0"/>
                <a:cs typeface="Arial" panose="020B0604020202020204" pitchFamily="34" charset="0"/>
              </a:rPr>
            </a:br>
            <a:r>
              <a:rPr lang="en-IN" sz="2800" b="1" dirty="0">
                <a:latin typeface="Arial" panose="020B0604020202020204" pitchFamily="34" charset="0"/>
                <a:cs typeface="Arial" panose="020B0604020202020204" pitchFamily="34" charset="0"/>
              </a:rPr>
              <a:t>(Bank Account Details)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095" y="1123407"/>
            <a:ext cx="9056716" cy="4000959"/>
          </a:xfrm>
          <a:prstGeom prst="rect">
            <a:avLst/>
          </a:prstGeom>
        </p:spPr>
      </p:pic>
      <p:sp>
        <p:nvSpPr>
          <p:cNvPr id="3" name="Rectangle 2"/>
          <p:cNvSpPr/>
          <p:nvPr/>
        </p:nvSpPr>
        <p:spPr>
          <a:xfrm>
            <a:off x="429095" y="1428206"/>
            <a:ext cx="5475316"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Rectangle 20"/>
          <p:cNvSpPr/>
          <p:nvPr/>
        </p:nvSpPr>
        <p:spPr>
          <a:xfrm>
            <a:off x="443844" y="3390585"/>
            <a:ext cx="5475316"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Rectangle 22"/>
          <p:cNvSpPr/>
          <p:nvPr/>
        </p:nvSpPr>
        <p:spPr>
          <a:xfrm>
            <a:off x="451218" y="2114006"/>
            <a:ext cx="5475316"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Rectangle 24"/>
          <p:cNvSpPr/>
          <p:nvPr/>
        </p:nvSpPr>
        <p:spPr>
          <a:xfrm>
            <a:off x="429095" y="2723606"/>
            <a:ext cx="5475316"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Rectangle 5"/>
          <p:cNvSpPr/>
          <p:nvPr/>
        </p:nvSpPr>
        <p:spPr>
          <a:xfrm>
            <a:off x="6209211" y="1428206"/>
            <a:ext cx="25908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Rectangle 25"/>
          <p:cNvSpPr/>
          <p:nvPr/>
        </p:nvSpPr>
        <p:spPr>
          <a:xfrm>
            <a:off x="6201837" y="2114006"/>
            <a:ext cx="25908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Rectangle 26"/>
          <p:cNvSpPr/>
          <p:nvPr/>
        </p:nvSpPr>
        <p:spPr>
          <a:xfrm>
            <a:off x="6209211" y="3352485"/>
            <a:ext cx="25908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Oval 6"/>
          <p:cNvSpPr/>
          <p:nvPr/>
        </p:nvSpPr>
        <p:spPr>
          <a:xfrm>
            <a:off x="392225" y="4000185"/>
            <a:ext cx="271593" cy="304800"/>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027612" y="4019006"/>
            <a:ext cx="271593" cy="304800"/>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28021" y="4667165"/>
            <a:ext cx="2937991" cy="495301"/>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685211" y="4667164"/>
            <a:ext cx="4343400" cy="1477328"/>
          </a:xfrm>
          <a:prstGeom prst="rect">
            <a:avLst/>
          </a:prstGeom>
          <a:noFill/>
          <a:ln>
            <a:solidFill>
              <a:schemeClr val="tx1"/>
            </a:solidFill>
          </a:ln>
        </p:spPr>
        <p:txBody>
          <a:bodyPr wrap="square" rtlCol="0">
            <a:spAutoFit/>
          </a:bodyPr>
          <a:lstStyle/>
          <a:p>
            <a:r>
              <a:rPr lang="en-US" b="1" u="sng" dirty="0"/>
              <a:t>Documents allowed : </a:t>
            </a:r>
          </a:p>
          <a:p>
            <a:pPr marL="285750" indent="-285750">
              <a:buFont typeface="Arial" panose="020B0604020202020204" pitchFamily="34" charset="0"/>
              <a:buChar char="•"/>
            </a:pPr>
            <a:r>
              <a:rPr lang="en-US" dirty="0"/>
              <a:t>Latest Income Tax Return</a:t>
            </a:r>
          </a:p>
          <a:p>
            <a:pPr marL="285750" indent="-285750">
              <a:buFont typeface="Arial" panose="020B0604020202020204" pitchFamily="34" charset="0"/>
              <a:buChar char="•"/>
            </a:pPr>
            <a:r>
              <a:rPr lang="en-US" dirty="0"/>
              <a:t>Bank Statement</a:t>
            </a:r>
          </a:p>
          <a:p>
            <a:pPr marL="285750" indent="-285750">
              <a:buFont typeface="Arial" panose="020B0604020202020204" pitchFamily="34" charset="0"/>
              <a:buChar char="•"/>
            </a:pPr>
            <a:r>
              <a:rPr lang="en-US" dirty="0"/>
              <a:t>Salary Slip</a:t>
            </a:r>
          </a:p>
          <a:p>
            <a:pPr marL="285750" indent="-285750">
              <a:buFont typeface="Arial" panose="020B0604020202020204" pitchFamily="34" charset="0"/>
              <a:buChar char="•"/>
            </a:pPr>
            <a:r>
              <a:rPr lang="en-US" dirty="0" err="1"/>
              <a:t>Demat</a:t>
            </a:r>
            <a:r>
              <a:rPr lang="en-US" dirty="0"/>
              <a:t> Account Holding by value</a:t>
            </a:r>
          </a:p>
        </p:txBody>
      </p:sp>
      <p:cxnSp>
        <p:nvCxnSpPr>
          <p:cNvPr id="29" name="Straight Arrow Connector 28"/>
          <p:cNvCxnSpPr/>
          <p:nvPr/>
        </p:nvCxnSpPr>
        <p:spPr>
          <a:xfrm>
            <a:off x="3502883" y="4890641"/>
            <a:ext cx="110612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0" name="Oval 29"/>
          <p:cNvSpPr/>
          <p:nvPr/>
        </p:nvSpPr>
        <p:spPr>
          <a:xfrm>
            <a:off x="544625" y="4152585"/>
            <a:ext cx="271593"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p:nvPr/>
        </p:nvPicPr>
        <p:blipFill>
          <a:blip r:embed="rId3"/>
          <a:stretch/>
        </p:blipFill>
        <p:spPr>
          <a:xfrm>
            <a:off x="7025" y="27180"/>
            <a:ext cx="1029600" cy="803880"/>
          </a:xfrm>
          <a:prstGeom prst="rect">
            <a:avLst/>
          </a:prstGeom>
          <a:ln>
            <a:noFill/>
          </a:ln>
        </p:spPr>
      </p:pic>
      <p:sp>
        <p:nvSpPr>
          <p:cNvPr id="19"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40</a:t>
            </a:r>
            <a:endParaRPr lang="en-IN" sz="1000" b="0" strike="noStrike" spc="-1" dirty="0">
              <a:solidFill>
                <a:schemeClr val="bg1"/>
              </a:solidFill>
              <a:latin typeface="Arial"/>
            </a:endParaRPr>
          </a:p>
        </p:txBody>
      </p:sp>
    </p:spTree>
    <p:extLst>
      <p:ext uri="{BB962C8B-B14F-4D97-AF65-F5344CB8AC3E}">
        <p14:creationId xmlns:p14="http://schemas.microsoft.com/office/powerpoint/2010/main" val="4017962686"/>
      </p:ext>
    </p:extLst>
  </p:cSld>
  <p:clrMapOvr>
    <a:masterClrMapping/>
  </p:clrMapOvr>
  <mc:AlternateContent xmlns:mc="http://schemas.openxmlformats.org/markup-compatibility/2006" xmlns:p14="http://schemas.microsoft.com/office/powerpoint/2010/main">
    <mc:Choice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036625" y="-50074"/>
            <a:ext cx="8153400" cy="990600"/>
          </a:xfrm>
        </p:spPr>
        <p:txBody>
          <a:bodyPr vert="horz" anchor="ctr">
            <a:noAutofit/>
          </a:bodyPr>
          <a:lstStyle/>
          <a:p>
            <a:pPr algn="ctr"/>
            <a:r>
              <a:rPr lang="en-IN" sz="2800" b="1" dirty="0" smtClean="0">
                <a:latin typeface="Arial" panose="020B0604020202020204" pitchFamily="34" charset="0"/>
                <a:cs typeface="Arial" panose="020B0604020202020204" pitchFamily="34" charset="0"/>
              </a:rPr>
              <a:t>e-KYC </a:t>
            </a:r>
            <a:r>
              <a:rPr lang="en-IN" sz="2800" b="1" dirty="0">
                <a:latin typeface="Arial" panose="020B0604020202020204" pitchFamily="34" charset="0"/>
                <a:cs typeface="Arial" panose="020B0604020202020204" pitchFamily="34" charset="0"/>
              </a:rPr>
              <a:t>Process</a:t>
            </a:r>
            <a:br>
              <a:rPr lang="en-IN" sz="2800" b="1" dirty="0">
                <a:latin typeface="Arial" panose="020B0604020202020204" pitchFamily="34" charset="0"/>
                <a:cs typeface="Arial" panose="020B0604020202020204" pitchFamily="34" charset="0"/>
              </a:rPr>
            </a:br>
            <a:r>
              <a:rPr lang="en-IN" sz="2800" b="1" dirty="0" smtClean="0">
                <a:latin typeface="Arial" panose="020B0604020202020204" pitchFamily="34" charset="0"/>
                <a:cs typeface="Arial" panose="020B0604020202020204" pitchFamily="34" charset="0"/>
              </a:rPr>
              <a:t>{Video </a:t>
            </a:r>
            <a:r>
              <a:rPr lang="en-IN" sz="2800" b="1" dirty="0">
                <a:latin typeface="Arial" panose="020B0604020202020204" pitchFamily="34" charset="0"/>
                <a:cs typeface="Arial" panose="020B0604020202020204" pitchFamily="34" charset="0"/>
              </a:rPr>
              <a:t>In Person </a:t>
            </a:r>
            <a:r>
              <a:rPr lang="en-IN" sz="2800" b="1" dirty="0" smtClean="0">
                <a:latin typeface="Arial" panose="020B0604020202020204" pitchFamily="34" charset="0"/>
                <a:cs typeface="Arial" panose="020B0604020202020204" pitchFamily="34" charset="0"/>
              </a:rPr>
              <a:t>verification (IPV)}</a:t>
            </a:r>
            <a:endParaRPr lang="en-IN" sz="2800" b="1"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126" y="1220804"/>
            <a:ext cx="9144000" cy="3959192"/>
          </a:xfrm>
          <a:prstGeom prst="rect">
            <a:avLst/>
          </a:prstGeom>
        </p:spPr>
      </p:pic>
      <p:sp>
        <p:nvSpPr>
          <p:cNvPr id="11" name="Rectangle 10"/>
          <p:cNvSpPr/>
          <p:nvPr/>
        </p:nvSpPr>
        <p:spPr>
          <a:xfrm>
            <a:off x="407126" y="1219200"/>
            <a:ext cx="3352800" cy="228600"/>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7971" y="2743200"/>
            <a:ext cx="3549754" cy="2362200"/>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326" y="3810000"/>
            <a:ext cx="3551876" cy="609600"/>
          </a:xfrm>
          <a:prstGeom prst="rect">
            <a:avLst/>
          </a:prstGeom>
        </p:spPr>
      </p:pic>
      <p:sp>
        <p:nvSpPr>
          <p:cNvPr id="15" name="Rectangle 14"/>
          <p:cNvSpPr/>
          <p:nvPr/>
        </p:nvSpPr>
        <p:spPr>
          <a:xfrm>
            <a:off x="2769326" y="1267559"/>
            <a:ext cx="5181600" cy="1066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Arial" panose="020B0604020202020204" pitchFamily="34" charset="0"/>
                <a:cs typeface="Arial" panose="020B0604020202020204" pitchFamily="34" charset="0"/>
              </a:rPr>
              <a:t>WEBCAM IPV</a:t>
            </a:r>
          </a:p>
        </p:txBody>
      </p:sp>
      <p:sp>
        <p:nvSpPr>
          <p:cNvPr id="16" name="Rectangle 15"/>
          <p:cNvSpPr/>
          <p:nvPr/>
        </p:nvSpPr>
        <p:spPr>
          <a:xfrm>
            <a:off x="559527" y="4419600"/>
            <a:ext cx="3168445"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864326" y="5410200"/>
            <a:ext cx="8001000"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latin typeface="Arial" panose="020B0604020202020204" pitchFamily="34" charset="0"/>
                <a:cs typeface="Arial" panose="020B0604020202020204" pitchFamily="34" charset="0"/>
              </a:rPr>
              <a:t>Representative of the Stock broker will complete the In Person verification process via Webcam which can be </a:t>
            </a:r>
            <a:r>
              <a:rPr lang="en-US" sz="1400" i="1" dirty="0" smtClean="0">
                <a:solidFill>
                  <a:schemeClr val="tx1"/>
                </a:solidFill>
                <a:latin typeface="Arial" panose="020B0604020202020204" pitchFamily="34" charset="0"/>
                <a:cs typeface="Arial" panose="020B0604020202020204" pitchFamily="34" charset="0"/>
              </a:rPr>
              <a:t>done through </a:t>
            </a:r>
            <a:r>
              <a:rPr lang="en-US" sz="1400" i="1" dirty="0">
                <a:solidFill>
                  <a:schemeClr val="tx1"/>
                </a:solidFill>
                <a:latin typeface="Arial" panose="020B0604020202020204" pitchFamily="34" charset="0"/>
                <a:cs typeface="Arial" panose="020B0604020202020204" pitchFamily="34" charset="0"/>
              </a:rPr>
              <a:t>the website of the Stock broker or any other mode like </a:t>
            </a:r>
            <a:r>
              <a:rPr lang="en-US" sz="1400" i="1" dirty="0" smtClean="0">
                <a:solidFill>
                  <a:schemeClr val="tx1"/>
                </a:solidFill>
                <a:latin typeface="Arial" panose="020B0604020202020204" pitchFamily="34" charset="0"/>
                <a:cs typeface="Arial" panose="020B0604020202020204" pitchFamily="34" charset="0"/>
              </a:rPr>
              <a:t>WhatsApp.</a:t>
            </a:r>
            <a:endParaRPr lang="en-US" sz="1400" i="1" dirty="0">
              <a:solidFill>
                <a:schemeClr val="tx1"/>
              </a:solidFill>
              <a:latin typeface="Arial" panose="020B0604020202020204" pitchFamily="34" charset="0"/>
              <a:cs typeface="Arial" panose="020B0604020202020204" pitchFamily="34" charset="0"/>
            </a:endParaRPr>
          </a:p>
        </p:txBody>
      </p:sp>
      <p:pic>
        <p:nvPicPr>
          <p:cNvPr id="18" name="Picture 17"/>
          <p:cNvPicPr/>
          <p:nvPr/>
        </p:nvPicPr>
        <p:blipFill>
          <a:blip r:embed="rId5"/>
          <a:stretch/>
        </p:blipFill>
        <p:spPr>
          <a:xfrm>
            <a:off x="7025" y="27180"/>
            <a:ext cx="1029600" cy="803880"/>
          </a:xfrm>
          <a:prstGeom prst="rect">
            <a:avLst/>
          </a:prstGeom>
          <a:ln>
            <a:noFill/>
          </a:ln>
        </p:spPr>
      </p:pic>
      <p:sp>
        <p:nvSpPr>
          <p:cNvPr id="13"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41</a:t>
            </a:r>
            <a:endParaRPr lang="en-IN" sz="1000" b="0" strike="noStrike" spc="-1" dirty="0">
              <a:solidFill>
                <a:schemeClr val="bg1"/>
              </a:solidFill>
              <a:latin typeface="Arial"/>
            </a:endParaRPr>
          </a:p>
        </p:txBody>
      </p:sp>
    </p:spTree>
    <p:extLst>
      <p:ext uri="{BB962C8B-B14F-4D97-AF65-F5344CB8AC3E}">
        <p14:creationId xmlns:p14="http://schemas.microsoft.com/office/powerpoint/2010/main" val="4210822053"/>
      </p:ext>
    </p:extLst>
  </p:cSld>
  <p:clrMapOvr>
    <a:masterClrMapping/>
  </p:clrMapOvr>
  <mc:AlternateContent xmlns:mc="http://schemas.openxmlformats.org/markup-compatibility/2006" xmlns:p14="http://schemas.microsoft.com/office/powerpoint/2010/main">
    <mc:Choice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63494" y="1133210"/>
            <a:ext cx="9246266" cy="4967144"/>
          </a:xfrm>
        </p:spPr>
        <p:txBody>
          <a:bodyPr>
            <a:normAutofit lnSpcReduction="10000"/>
          </a:bodyPr>
          <a:lstStyle/>
          <a:p>
            <a:pPr algn="just">
              <a:buFont typeface="Wingdings" panose="05000000000000000000" pitchFamily="2" charset="2"/>
              <a:buChar char="Ø"/>
            </a:pPr>
            <a:r>
              <a:rPr lang="en-IN" sz="2000" dirty="0">
                <a:solidFill>
                  <a:schemeClr val="tx1"/>
                </a:solidFill>
                <a:latin typeface="+mj-lt"/>
                <a:cs typeface="Calibri" panose="020F0502020204030204" pitchFamily="34" charset="0"/>
              </a:rPr>
              <a:t>Stock Broker may take Video IPV (VIPV) </a:t>
            </a:r>
            <a:r>
              <a:rPr lang="en-IN" sz="2000" dirty="0" smtClean="0">
                <a:solidFill>
                  <a:schemeClr val="tx1"/>
                </a:solidFill>
                <a:latin typeface="+mj-lt"/>
                <a:cs typeface="Calibri" panose="020F0502020204030204" pitchFamily="34" charset="0"/>
              </a:rPr>
              <a:t>subject </a:t>
            </a:r>
            <a:r>
              <a:rPr lang="en-IN" sz="2000" dirty="0" smtClean="0">
                <a:solidFill>
                  <a:schemeClr val="tx1"/>
                </a:solidFill>
                <a:latin typeface="+mj-lt"/>
                <a:cs typeface="Calibri" panose="020F0502020204030204" pitchFamily="34" charset="0"/>
              </a:rPr>
              <a:t>to:– </a:t>
            </a:r>
          </a:p>
          <a:p>
            <a:pPr algn="just">
              <a:buFont typeface="Wingdings" panose="05000000000000000000" pitchFamily="2" charset="2"/>
              <a:buChar char="Ø"/>
            </a:pPr>
            <a:endParaRPr lang="en-IN" sz="2000" dirty="0">
              <a:solidFill>
                <a:schemeClr val="tx1"/>
              </a:solidFill>
              <a:latin typeface="+mj-lt"/>
              <a:cs typeface="Calibri" panose="020F0502020204030204" pitchFamily="34" charset="0"/>
            </a:endParaRPr>
          </a:p>
          <a:p>
            <a:pPr marL="540000" algn="just">
              <a:buClrTx/>
              <a:buFont typeface="Wingdings" panose="05000000000000000000" pitchFamily="2" charset="2"/>
              <a:buChar char="ü"/>
            </a:pPr>
            <a:r>
              <a:rPr lang="en-IN" sz="2000" dirty="0">
                <a:solidFill>
                  <a:schemeClr val="tx1"/>
                </a:solidFill>
                <a:latin typeface="+mj-lt"/>
                <a:cs typeface="Calibri" panose="020F0502020204030204" pitchFamily="34" charset="0"/>
              </a:rPr>
              <a:t>Live VIPV after obtaining </a:t>
            </a:r>
            <a:r>
              <a:rPr lang="en-IN" sz="2000" dirty="0" smtClean="0">
                <a:solidFill>
                  <a:schemeClr val="tx1"/>
                </a:solidFill>
                <a:latin typeface="+mj-lt"/>
                <a:cs typeface="Calibri" panose="020F0502020204030204" pitchFamily="34" charset="0"/>
              </a:rPr>
              <a:t>consent.</a:t>
            </a:r>
          </a:p>
          <a:p>
            <a:pPr marL="540000" algn="just">
              <a:buClrTx/>
              <a:buFont typeface="Wingdings" panose="05000000000000000000" pitchFamily="2" charset="2"/>
              <a:buChar char="ü"/>
            </a:pPr>
            <a:endParaRPr lang="en-IN" sz="2000" dirty="0">
              <a:solidFill>
                <a:schemeClr val="tx1"/>
              </a:solidFill>
              <a:latin typeface="+mj-lt"/>
              <a:cs typeface="Calibri" panose="020F0502020204030204" pitchFamily="34" charset="0"/>
            </a:endParaRPr>
          </a:p>
          <a:p>
            <a:pPr marL="540000" algn="just">
              <a:buClrTx/>
              <a:buFont typeface="Wingdings" panose="05000000000000000000" pitchFamily="2" charset="2"/>
              <a:buChar char="ü"/>
            </a:pPr>
            <a:r>
              <a:rPr lang="en-IN" sz="2000" dirty="0" smtClean="0">
                <a:latin typeface="+mj-lt"/>
                <a:cs typeface="Calibri" panose="020F0502020204030204" pitchFamily="34" charset="0"/>
              </a:rPr>
              <a:t>Video should be </a:t>
            </a:r>
            <a:r>
              <a:rPr lang="en-IN" sz="2000" dirty="0" smtClean="0">
                <a:solidFill>
                  <a:schemeClr val="tx1"/>
                </a:solidFill>
                <a:latin typeface="+mj-lt"/>
                <a:cs typeface="Calibri" panose="020F0502020204030204" pitchFamily="34" charset="0"/>
              </a:rPr>
              <a:t>clear </a:t>
            </a:r>
            <a:r>
              <a:rPr lang="en-IN" sz="2000" dirty="0">
                <a:solidFill>
                  <a:schemeClr val="tx1"/>
                </a:solidFill>
                <a:latin typeface="+mj-lt"/>
                <a:cs typeface="Calibri" panose="020F0502020204030204" pitchFamily="34" charset="0"/>
              </a:rPr>
              <a:t>and </a:t>
            </a:r>
            <a:r>
              <a:rPr lang="en-IN" sz="2000" dirty="0" smtClean="0">
                <a:solidFill>
                  <a:schemeClr val="tx1"/>
                </a:solidFill>
                <a:latin typeface="+mj-lt"/>
                <a:cs typeface="Calibri" panose="020F0502020204030204" pitchFamily="34" charset="0"/>
              </a:rPr>
              <a:t>still and investor should be </a:t>
            </a:r>
            <a:r>
              <a:rPr lang="en-IN" sz="2000" dirty="0">
                <a:solidFill>
                  <a:schemeClr val="tx1"/>
                </a:solidFill>
                <a:latin typeface="+mj-lt"/>
                <a:cs typeface="Calibri" panose="020F0502020204030204" pitchFamily="34" charset="0"/>
              </a:rPr>
              <a:t>easily </a:t>
            </a:r>
            <a:r>
              <a:rPr lang="en-IN" sz="2000" dirty="0" smtClean="0">
                <a:solidFill>
                  <a:schemeClr val="tx1"/>
                </a:solidFill>
                <a:latin typeface="+mj-lt"/>
                <a:cs typeface="Calibri" panose="020F0502020204030204" pitchFamily="34" charset="0"/>
              </a:rPr>
              <a:t>recognisable.</a:t>
            </a:r>
          </a:p>
          <a:p>
            <a:pPr marL="311400" indent="0" algn="just">
              <a:buClrTx/>
              <a:buNone/>
            </a:pPr>
            <a:r>
              <a:rPr lang="en-IN" sz="2000" dirty="0" smtClean="0">
                <a:solidFill>
                  <a:schemeClr val="tx1"/>
                </a:solidFill>
                <a:latin typeface="+mj-lt"/>
                <a:cs typeface="Calibri" panose="020F0502020204030204" pitchFamily="34" charset="0"/>
              </a:rPr>
              <a:t> </a:t>
            </a:r>
            <a:endParaRPr lang="en-IN" sz="2000" dirty="0">
              <a:solidFill>
                <a:schemeClr val="tx1"/>
              </a:solidFill>
              <a:latin typeface="+mj-lt"/>
              <a:cs typeface="Calibri" panose="020F0502020204030204" pitchFamily="34" charset="0"/>
            </a:endParaRPr>
          </a:p>
          <a:p>
            <a:pPr marL="540000" algn="just">
              <a:buClrTx/>
              <a:buFont typeface="Wingdings" panose="05000000000000000000" pitchFamily="2" charset="2"/>
              <a:buChar char="ü"/>
            </a:pPr>
            <a:r>
              <a:rPr lang="en-IN" sz="2000" dirty="0">
                <a:solidFill>
                  <a:schemeClr val="tx1"/>
                </a:solidFill>
                <a:latin typeface="+mj-lt"/>
                <a:cs typeface="Calibri" panose="020F0502020204030204" pitchFamily="34" charset="0"/>
              </a:rPr>
              <a:t>To have random questions and </a:t>
            </a:r>
            <a:r>
              <a:rPr lang="en-IN" sz="2000" dirty="0" smtClean="0">
                <a:solidFill>
                  <a:schemeClr val="tx1"/>
                </a:solidFill>
                <a:latin typeface="+mj-lt"/>
                <a:cs typeface="Calibri" panose="020F0502020204030204" pitchFamily="34" charset="0"/>
              </a:rPr>
              <a:t>responses </a:t>
            </a:r>
            <a:r>
              <a:rPr lang="en-IN" sz="2000" dirty="0">
                <a:solidFill>
                  <a:schemeClr val="tx1"/>
                </a:solidFill>
                <a:latin typeface="+mj-lt"/>
                <a:cs typeface="Calibri" panose="020F0502020204030204" pitchFamily="34" charset="0"/>
              </a:rPr>
              <a:t>from Investors including displaying documents, KYC form &amp; signature or could also be confirmed by an </a:t>
            </a:r>
            <a:r>
              <a:rPr lang="en-IN" sz="2000" dirty="0" smtClean="0">
                <a:solidFill>
                  <a:schemeClr val="tx1"/>
                </a:solidFill>
                <a:latin typeface="+mj-lt"/>
                <a:cs typeface="Calibri" panose="020F0502020204030204" pitchFamily="34" charset="0"/>
              </a:rPr>
              <a:t>OTP.</a:t>
            </a:r>
          </a:p>
          <a:p>
            <a:pPr marL="540000" algn="just">
              <a:buClrTx/>
              <a:buFont typeface="Wingdings" panose="05000000000000000000" pitchFamily="2" charset="2"/>
              <a:buChar char="ü"/>
            </a:pPr>
            <a:endParaRPr lang="en-IN" sz="2000" dirty="0">
              <a:solidFill>
                <a:schemeClr val="tx1"/>
              </a:solidFill>
              <a:latin typeface="+mj-lt"/>
              <a:cs typeface="Calibri" panose="020F0502020204030204" pitchFamily="34" charset="0"/>
            </a:endParaRPr>
          </a:p>
          <a:p>
            <a:pPr marL="540000" algn="just">
              <a:buClrTx/>
              <a:buFont typeface="Wingdings" panose="05000000000000000000" pitchFamily="2" charset="2"/>
              <a:buChar char="ü"/>
            </a:pPr>
            <a:r>
              <a:rPr lang="en-IN" sz="2000" dirty="0">
                <a:latin typeface="+mj-lt"/>
                <a:cs typeface="Calibri" panose="020F0502020204030204" pitchFamily="34" charset="0"/>
              </a:rPr>
              <a:t>Stock broker</a:t>
            </a:r>
            <a:r>
              <a:rPr lang="en-IN" sz="2000" dirty="0">
                <a:solidFill>
                  <a:schemeClr val="tx1"/>
                </a:solidFill>
                <a:latin typeface="+mj-lt"/>
                <a:cs typeface="Calibri" panose="020F0502020204030204" pitchFamily="34" charset="0"/>
              </a:rPr>
              <a:t> </a:t>
            </a:r>
            <a:r>
              <a:rPr lang="en-IN" sz="2000" dirty="0" smtClean="0">
                <a:solidFill>
                  <a:schemeClr val="tx1"/>
                </a:solidFill>
                <a:latin typeface="+mj-lt"/>
                <a:cs typeface="Calibri" panose="020F0502020204030204" pitchFamily="34" charset="0"/>
              </a:rPr>
              <a:t>to check if Photograph </a:t>
            </a:r>
            <a:r>
              <a:rPr lang="en-IN" sz="2000" dirty="0">
                <a:solidFill>
                  <a:schemeClr val="tx1"/>
                </a:solidFill>
                <a:latin typeface="+mj-lt"/>
                <a:cs typeface="Calibri" panose="020F0502020204030204" pitchFamily="34" charset="0"/>
              </a:rPr>
              <a:t>of the customer downloaded </a:t>
            </a:r>
            <a:r>
              <a:rPr lang="en-IN" sz="2000" dirty="0" smtClean="0">
                <a:solidFill>
                  <a:schemeClr val="tx1"/>
                </a:solidFill>
                <a:latin typeface="+mj-lt"/>
                <a:cs typeface="Calibri" panose="020F0502020204030204" pitchFamily="34" charset="0"/>
              </a:rPr>
              <a:t>from </a:t>
            </a:r>
            <a:r>
              <a:rPr lang="en-IN" sz="2000" dirty="0" err="1" smtClean="0">
                <a:solidFill>
                  <a:schemeClr val="tx1"/>
                </a:solidFill>
                <a:latin typeface="+mj-lt"/>
                <a:cs typeface="Calibri" panose="020F0502020204030204" pitchFamily="34" charset="0"/>
              </a:rPr>
              <a:t>Aadhaar</a:t>
            </a:r>
            <a:r>
              <a:rPr lang="en-IN" sz="2000" dirty="0" smtClean="0">
                <a:solidFill>
                  <a:schemeClr val="tx1"/>
                </a:solidFill>
                <a:latin typeface="+mj-lt"/>
                <a:cs typeface="Calibri" panose="020F0502020204030204" pitchFamily="34" charset="0"/>
              </a:rPr>
              <a:t> </a:t>
            </a:r>
            <a:r>
              <a:rPr lang="en-IN" sz="2000" dirty="0">
                <a:solidFill>
                  <a:schemeClr val="tx1"/>
                </a:solidFill>
                <a:latin typeface="+mj-lt"/>
                <a:cs typeface="Calibri" panose="020F0502020204030204" pitchFamily="34" charset="0"/>
              </a:rPr>
              <a:t>authentication </a:t>
            </a:r>
            <a:r>
              <a:rPr lang="en-IN" sz="2000" dirty="0">
                <a:latin typeface="+mj-lt"/>
                <a:cs typeface="Calibri" panose="020F0502020204030204" pitchFamily="34" charset="0"/>
              </a:rPr>
              <a:t>matches </a:t>
            </a:r>
            <a:r>
              <a:rPr lang="en-IN" sz="2000" dirty="0">
                <a:solidFill>
                  <a:schemeClr val="tx1"/>
                </a:solidFill>
                <a:latin typeface="+mj-lt"/>
                <a:cs typeface="Calibri" panose="020F0502020204030204" pitchFamily="34" charset="0"/>
              </a:rPr>
              <a:t>with </a:t>
            </a:r>
            <a:r>
              <a:rPr lang="en-IN" sz="2000" dirty="0" smtClean="0">
                <a:solidFill>
                  <a:schemeClr val="tx1"/>
                </a:solidFill>
                <a:latin typeface="+mj-lt"/>
                <a:cs typeface="Calibri" panose="020F0502020204030204" pitchFamily="34" charset="0"/>
              </a:rPr>
              <a:t>the same in VIPV.</a:t>
            </a:r>
          </a:p>
          <a:p>
            <a:pPr marL="540000" algn="just">
              <a:buClrTx/>
              <a:buFont typeface="Wingdings" panose="05000000000000000000" pitchFamily="2" charset="2"/>
              <a:buChar char="ü"/>
            </a:pPr>
            <a:endParaRPr lang="en-IN" sz="2000" dirty="0">
              <a:solidFill>
                <a:schemeClr val="tx1"/>
              </a:solidFill>
              <a:latin typeface="+mj-lt"/>
              <a:cs typeface="Calibri" panose="020F0502020204030204" pitchFamily="34" charset="0"/>
            </a:endParaRPr>
          </a:p>
          <a:p>
            <a:pPr marL="540000" algn="just">
              <a:buClrTx/>
              <a:buFont typeface="Wingdings" panose="05000000000000000000" pitchFamily="2" charset="2"/>
              <a:buChar char="ü"/>
            </a:pPr>
            <a:r>
              <a:rPr lang="en-IN" sz="2000" dirty="0">
                <a:solidFill>
                  <a:schemeClr val="tx1"/>
                </a:solidFill>
                <a:latin typeface="+mj-lt"/>
                <a:cs typeface="Calibri" panose="020F0502020204030204" pitchFamily="34" charset="0"/>
              </a:rPr>
              <a:t>Stock Broker </a:t>
            </a:r>
            <a:r>
              <a:rPr lang="en-IN" sz="2000" dirty="0" smtClean="0">
                <a:solidFill>
                  <a:schemeClr val="tx1"/>
                </a:solidFill>
                <a:latin typeface="+mj-lt"/>
                <a:cs typeface="Calibri" panose="020F0502020204030204" pitchFamily="34" charset="0"/>
              </a:rPr>
              <a:t>to digitally save a </a:t>
            </a:r>
            <a:r>
              <a:rPr lang="en-IN" sz="2000" dirty="0" smtClean="0">
                <a:latin typeface="+mj-lt"/>
                <a:cs typeface="Calibri" panose="020F0502020204030204" pitchFamily="34" charset="0"/>
              </a:rPr>
              <a:t>copy </a:t>
            </a:r>
            <a:r>
              <a:rPr lang="en-IN" sz="2000" dirty="0">
                <a:latin typeface="+mj-lt"/>
                <a:cs typeface="Calibri" panose="020F0502020204030204" pitchFamily="34" charset="0"/>
              </a:rPr>
              <a:t>of this video </a:t>
            </a:r>
            <a:r>
              <a:rPr lang="en-IN" sz="2000" dirty="0">
                <a:solidFill>
                  <a:schemeClr val="tx1"/>
                </a:solidFill>
                <a:latin typeface="+mj-lt"/>
                <a:cs typeface="Calibri" panose="020F0502020204030204" pitchFamily="34" charset="0"/>
              </a:rPr>
              <a:t>in a safe, secure and tamper-proof </a:t>
            </a:r>
            <a:r>
              <a:rPr lang="en-IN" sz="2000" dirty="0" smtClean="0">
                <a:solidFill>
                  <a:schemeClr val="tx1"/>
                </a:solidFill>
                <a:latin typeface="+mj-lt"/>
                <a:cs typeface="Calibri" panose="020F0502020204030204" pitchFamily="34" charset="0"/>
              </a:rPr>
              <a:t>database.</a:t>
            </a:r>
            <a:endParaRPr lang="en-IN" sz="2000" dirty="0">
              <a:solidFill>
                <a:schemeClr val="tx1"/>
              </a:solidFill>
              <a:latin typeface="+mj-lt"/>
              <a:cs typeface="Calibri" panose="020F0502020204030204" pitchFamily="34" charset="0"/>
            </a:endParaRPr>
          </a:p>
          <a:p>
            <a:pPr algn="just"/>
            <a:endParaRPr lang="en-IN" dirty="0">
              <a:latin typeface="Calibri" panose="020F0502020204030204" pitchFamily="34" charset="0"/>
              <a:cs typeface="Calibri" panose="020F0502020204030204" pitchFamily="34" charset="0"/>
            </a:endParaRPr>
          </a:p>
          <a:p>
            <a:pPr marL="0" indent="0" algn="just">
              <a:buNone/>
            </a:pPr>
            <a:endParaRPr lang="en-IN" dirty="0">
              <a:latin typeface="Calibri" panose="020F0502020204030204" pitchFamily="34" charset="0"/>
              <a:cs typeface="Calibri" panose="020F0502020204030204" pitchFamily="34" charset="0"/>
            </a:endParaRPr>
          </a:p>
        </p:txBody>
      </p:sp>
      <p:sp>
        <p:nvSpPr>
          <p:cNvPr id="5" name="Title 1"/>
          <p:cNvSpPr>
            <a:spLocks noGrp="1"/>
          </p:cNvSpPr>
          <p:nvPr>
            <p:ph type="title"/>
          </p:nvPr>
        </p:nvSpPr>
        <p:spPr>
          <a:xfrm>
            <a:off x="1036625" y="-66180"/>
            <a:ext cx="8153400" cy="990600"/>
          </a:xfrm>
        </p:spPr>
        <p:txBody>
          <a:bodyPr vert="horz" anchor="ctr">
            <a:noAutofit/>
          </a:bodyPr>
          <a:lstStyle/>
          <a:p>
            <a:pPr algn="ctr"/>
            <a:r>
              <a:rPr lang="en-IN" sz="2800" b="1" dirty="0" smtClean="0">
                <a:latin typeface="Arial" panose="020B0604020202020204" pitchFamily="34" charset="0"/>
                <a:cs typeface="Arial" panose="020B0604020202020204" pitchFamily="34" charset="0"/>
              </a:rPr>
              <a:t>e-KYC </a:t>
            </a:r>
            <a:r>
              <a:rPr lang="en-IN" sz="2800" b="1" dirty="0">
                <a:latin typeface="Arial" panose="020B0604020202020204" pitchFamily="34" charset="0"/>
                <a:cs typeface="Arial" panose="020B0604020202020204" pitchFamily="34" charset="0"/>
              </a:rPr>
              <a:t>Process</a:t>
            </a:r>
            <a:br>
              <a:rPr lang="en-IN" sz="2800" b="1" dirty="0">
                <a:latin typeface="Arial" panose="020B0604020202020204" pitchFamily="34" charset="0"/>
                <a:cs typeface="Arial" panose="020B0604020202020204" pitchFamily="34" charset="0"/>
              </a:rPr>
            </a:br>
            <a:r>
              <a:rPr lang="en-IN" sz="2800" b="1" dirty="0" smtClean="0">
                <a:latin typeface="Arial" panose="020B0604020202020204" pitchFamily="34" charset="0"/>
                <a:cs typeface="Arial" panose="020B0604020202020204" pitchFamily="34" charset="0"/>
              </a:rPr>
              <a:t>{Video </a:t>
            </a:r>
            <a:r>
              <a:rPr lang="en-IN" sz="2800" b="1" dirty="0">
                <a:latin typeface="Arial" panose="020B0604020202020204" pitchFamily="34" charset="0"/>
                <a:cs typeface="Arial" panose="020B0604020202020204" pitchFamily="34" charset="0"/>
              </a:rPr>
              <a:t>In Person verification </a:t>
            </a:r>
            <a:r>
              <a:rPr lang="en-IN" sz="2800" b="1" dirty="0" smtClean="0">
                <a:latin typeface="Arial" panose="020B0604020202020204" pitchFamily="34" charset="0"/>
                <a:cs typeface="Arial" panose="020B0604020202020204" pitchFamily="34" charset="0"/>
              </a:rPr>
              <a:t>(IPV)}</a:t>
            </a:r>
            <a:endParaRPr lang="en-IN" sz="2800" b="1" dirty="0">
              <a:latin typeface="Arial" panose="020B0604020202020204" pitchFamily="34" charset="0"/>
              <a:cs typeface="Arial" panose="020B0604020202020204" pitchFamily="34" charset="0"/>
            </a:endParaRPr>
          </a:p>
        </p:txBody>
      </p:sp>
      <p:pic>
        <p:nvPicPr>
          <p:cNvPr id="6" name="Picture 5"/>
          <p:cNvPicPr/>
          <p:nvPr/>
        </p:nvPicPr>
        <p:blipFill>
          <a:blip r:embed="rId2"/>
          <a:stretch/>
        </p:blipFill>
        <p:spPr>
          <a:xfrm>
            <a:off x="7025" y="27180"/>
            <a:ext cx="1029600" cy="803880"/>
          </a:xfrm>
          <a:prstGeom prst="rect">
            <a:avLst/>
          </a:prstGeom>
          <a:ln>
            <a:noFill/>
          </a:ln>
        </p:spPr>
      </p:pic>
      <p:sp>
        <p:nvSpPr>
          <p:cNvPr id="7"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42</a:t>
            </a:r>
            <a:endParaRPr lang="en-IN" sz="1000" b="0" strike="noStrike" spc="-1" dirty="0">
              <a:solidFill>
                <a:schemeClr val="bg1"/>
              </a:solidFill>
              <a:latin typeface="Arial"/>
            </a:endParaRPr>
          </a:p>
        </p:txBody>
      </p:sp>
    </p:spTree>
    <p:extLst>
      <p:ext uri="{BB962C8B-B14F-4D97-AF65-F5344CB8AC3E}">
        <p14:creationId xmlns:p14="http://schemas.microsoft.com/office/powerpoint/2010/main" val="3417232724"/>
      </p:ext>
    </p:extLst>
  </p:cSld>
  <p:clrMapOvr>
    <a:masterClrMapping/>
  </p:clrMapOvr>
  <mc:AlternateContent xmlns:mc="http://schemas.openxmlformats.org/markup-compatibility/2006" xmlns:p14="http://schemas.microsoft.com/office/powerpoint/2010/main">
    <mc:Choice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036625" y="0"/>
            <a:ext cx="8153400" cy="990600"/>
          </a:xfrm>
        </p:spPr>
        <p:txBody>
          <a:bodyPr vert="horz" anchor="ctr">
            <a:noAutofit/>
          </a:bodyPr>
          <a:lstStyle/>
          <a:p>
            <a:pPr algn="ctr"/>
            <a:r>
              <a:rPr lang="en-IN" sz="2800" b="1" dirty="0" smtClean="0">
                <a:latin typeface="Arial" panose="020B0604020202020204" pitchFamily="34" charset="0"/>
                <a:cs typeface="Arial" panose="020B0604020202020204" pitchFamily="34" charset="0"/>
              </a:rPr>
              <a:t>e-KYC </a:t>
            </a:r>
            <a:r>
              <a:rPr lang="en-IN" sz="2800" b="1" dirty="0">
                <a:latin typeface="Arial" panose="020B0604020202020204" pitchFamily="34" charset="0"/>
                <a:cs typeface="Arial" panose="020B0604020202020204" pitchFamily="34" charset="0"/>
              </a:rPr>
              <a:t>Process</a:t>
            </a:r>
            <a:br>
              <a:rPr lang="en-IN" sz="2800" b="1" dirty="0">
                <a:latin typeface="Arial" panose="020B0604020202020204" pitchFamily="34" charset="0"/>
                <a:cs typeface="Arial" panose="020B0604020202020204" pitchFamily="34" charset="0"/>
              </a:rPr>
            </a:br>
            <a:r>
              <a:rPr lang="en-IN" sz="2800" b="1" dirty="0">
                <a:latin typeface="Arial" panose="020B0604020202020204" pitchFamily="34" charset="0"/>
                <a:cs typeface="Arial" panose="020B0604020202020204" pitchFamily="34" charset="0"/>
              </a:rPr>
              <a:t>(E-Sign)</a:t>
            </a:r>
          </a:p>
        </p:txBody>
      </p:sp>
      <p:pic>
        <p:nvPicPr>
          <p:cNvPr id="7" name="Content Placeholder 6"/>
          <p:cNvPicPr>
            <a:picLocks noGrp="1" noChangeAspect="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914400" y="1017780"/>
            <a:ext cx="8153400" cy="1873419"/>
          </a:xfrm>
          <a:ln>
            <a:solidFill>
              <a:schemeClr val="tx1"/>
            </a:solidFill>
          </a:ln>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3077920"/>
            <a:ext cx="3657600" cy="1984849"/>
          </a:xfrm>
          <a:prstGeom prst="rect">
            <a:avLst/>
          </a:prstGeom>
          <a:ln>
            <a:solidFill>
              <a:schemeClr val="tx1"/>
            </a:solidFill>
          </a:ln>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200" y="3077920"/>
            <a:ext cx="4709165" cy="1984849"/>
          </a:xfrm>
          <a:prstGeom prst="rect">
            <a:avLst/>
          </a:prstGeom>
          <a:ln>
            <a:solidFill>
              <a:schemeClr val="tx1"/>
            </a:solidFill>
          </a:ln>
        </p:spPr>
      </p:pic>
      <p:sp>
        <p:nvSpPr>
          <p:cNvPr id="10" name="Rectangle 9"/>
          <p:cNvSpPr/>
          <p:nvPr/>
        </p:nvSpPr>
        <p:spPr>
          <a:xfrm>
            <a:off x="1219200" y="3236896"/>
            <a:ext cx="2971800" cy="2192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18160" y="5379556"/>
            <a:ext cx="8747765" cy="830997"/>
          </a:xfrm>
          <a:prstGeom prst="rect">
            <a:avLst/>
          </a:prstGeom>
          <a:noFill/>
        </p:spPr>
        <p:txBody>
          <a:bodyPr wrap="square" rtlCol="0">
            <a:spAutoFit/>
          </a:bodyPr>
          <a:lstStyle/>
          <a:p>
            <a:pPr marL="285750" indent="-285750" algn="just">
              <a:buFont typeface="Wingdings" panose="05000000000000000000" pitchFamily="2" charset="2"/>
              <a:buChar char="Ø"/>
            </a:pPr>
            <a:r>
              <a:rPr lang="en-US" sz="1600" dirty="0" smtClean="0"/>
              <a:t>E-Sign: Facility </a:t>
            </a:r>
            <a:r>
              <a:rPr lang="en-US" sz="1600" dirty="0" smtClean="0"/>
              <a:t>that lets an </a:t>
            </a:r>
            <a:r>
              <a:rPr lang="en-US" sz="1600" dirty="0" smtClean="0"/>
              <a:t>individual, </a:t>
            </a:r>
            <a:r>
              <a:rPr lang="en-US" sz="1600" dirty="0" smtClean="0"/>
              <a:t>either submit the online KYC documents with image of their signature or </a:t>
            </a:r>
            <a:r>
              <a:rPr lang="en-US" sz="1600" dirty="0" smtClean="0"/>
              <a:t>option </a:t>
            </a:r>
            <a:r>
              <a:rPr lang="en-US" sz="1600" dirty="0" smtClean="0"/>
              <a:t>to investor to download and print the form, sign the printed form and then scan and submit the signed form on e-sign.</a:t>
            </a:r>
            <a:endParaRPr lang="en-IN" sz="1600" dirty="0"/>
          </a:p>
        </p:txBody>
      </p:sp>
      <p:pic>
        <p:nvPicPr>
          <p:cNvPr id="12" name="Picture 11"/>
          <p:cNvPicPr/>
          <p:nvPr/>
        </p:nvPicPr>
        <p:blipFill>
          <a:blip r:embed="rId5"/>
          <a:stretch/>
        </p:blipFill>
        <p:spPr>
          <a:xfrm>
            <a:off x="7025" y="27180"/>
            <a:ext cx="1029600" cy="803880"/>
          </a:xfrm>
          <a:prstGeom prst="rect">
            <a:avLst/>
          </a:prstGeom>
          <a:ln>
            <a:noFill/>
          </a:ln>
        </p:spPr>
      </p:pic>
      <p:sp>
        <p:nvSpPr>
          <p:cNvPr id="11"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43</a:t>
            </a:r>
            <a:endParaRPr lang="en-IN" sz="1000" b="0" strike="noStrike" spc="-1" dirty="0">
              <a:solidFill>
                <a:schemeClr val="bg1"/>
              </a:solidFill>
              <a:latin typeface="Arial"/>
            </a:endParaRPr>
          </a:p>
        </p:txBody>
      </p:sp>
    </p:spTree>
    <p:extLst>
      <p:ext uri="{BB962C8B-B14F-4D97-AF65-F5344CB8AC3E}">
        <p14:creationId xmlns:p14="http://schemas.microsoft.com/office/powerpoint/2010/main" val="1897100170"/>
      </p:ext>
    </p:extLst>
  </p:cSld>
  <p:clrMapOvr>
    <a:masterClrMapping/>
  </p:clrMapOvr>
  <mc:AlternateContent xmlns:mc="http://schemas.openxmlformats.org/markup-compatibility/2006" xmlns:p14="http://schemas.microsoft.com/office/powerpoint/2010/main">
    <mc:Choice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352696" y="1132657"/>
            <a:ext cx="9285224" cy="1300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57175" indent="-257175" algn="just">
              <a:buFont typeface="Arial" panose="020B0604020202020204" pitchFamily="34" charset="0"/>
              <a:buChar char="•"/>
            </a:pPr>
            <a:r>
              <a:rPr lang="en-US" altLang="en-US" sz="1600" dirty="0" smtClean="0">
                <a:solidFill>
                  <a:srgbClr val="2E2E2E"/>
                </a:solidFill>
                <a:cs typeface="Arial" panose="020B0604020202020204" pitchFamily="34" charset="0"/>
              </a:rPr>
              <a:t>Digital </a:t>
            </a:r>
            <a:r>
              <a:rPr lang="en-US" altLang="en-US" sz="1600" dirty="0">
                <a:solidFill>
                  <a:srgbClr val="2E2E2E"/>
                </a:solidFill>
                <a:cs typeface="Arial" panose="020B0604020202020204" pitchFamily="34" charset="0"/>
              </a:rPr>
              <a:t>locker </a:t>
            </a:r>
            <a:r>
              <a:rPr lang="en-US" altLang="en-US" sz="1600" dirty="0" smtClean="0">
                <a:solidFill>
                  <a:srgbClr val="2E2E2E"/>
                </a:solidFill>
                <a:cs typeface="Arial" panose="020B0604020202020204" pitchFamily="34" charset="0"/>
              </a:rPr>
              <a:t>facility: </a:t>
            </a:r>
            <a:r>
              <a:rPr lang="en-US" altLang="en-US" sz="1600" dirty="0">
                <a:solidFill>
                  <a:srgbClr val="0070C0"/>
                </a:solidFill>
                <a:cs typeface="Arial" panose="020B0604020202020204" pitchFamily="34" charset="0"/>
                <a:hlinkClick r:id="rId2"/>
              </a:rPr>
              <a:t>https://digilocker.gov.in</a:t>
            </a:r>
            <a:r>
              <a:rPr lang="en-US" altLang="en-US" sz="1600" dirty="0" smtClean="0">
                <a:solidFill>
                  <a:srgbClr val="0070C0"/>
                </a:solidFill>
                <a:cs typeface="Arial" panose="020B0604020202020204" pitchFamily="34" charset="0"/>
                <a:hlinkClick r:id="rId2"/>
              </a:rPr>
              <a:t>/</a:t>
            </a:r>
            <a:r>
              <a:rPr lang="en-US" altLang="en-US" sz="1600" dirty="0" smtClean="0">
                <a:solidFill>
                  <a:srgbClr val="0070C0"/>
                </a:solidFill>
                <a:cs typeface="Arial" panose="020B0604020202020204" pitchFamily="34" charset="0"/>
              </a:rPr>
              <a:t>.</a:t>
            </a:r>
            <a:endParaRPr lang="en-US" altLang="en-US" sz="1600" dirty="0">
              <a:solidFill>
                <a:srgbClr val="0070C0"/>
              </a:solidFill>
              <a:cs typeface="Arial" panose="020B0604020202020204" pitchFamily="34" charset="0"/>
            </a:endParaRPr>
          </a:p>
          <a:p>
            <a:pPr marL="257175" indent="-257175" algn="just">
              <a:buFont typeface="Arial" panose="020B0604020202020204" pitchFamily="34" charset="0"/>
              <a:buChar char="•"/>
            </a:pPr>
            <a:r>
              <a:rPr lang="en-US" altLang="en-US" sz="1600" dirty="0" smtClean="0">
                <a:solidFill>
                  <a:srgbClr val="2E2E2E"/>
                </a:solidFill>
                <a:cs typeface="Arial" panose="020B0604020202020204" pitchFamily="34" charset="0"/>
              </a:rPr>
              <a:t>Also available on </a:t>
            </a:r>
            <a:r>
              <a:rPr lang="en-US" altLang="en-US" sz="1600" dirty="0">
                <a:solidFill>
                  <a:srgbClr val="2E2E2E"/>
                </a:solidFill>
                <a:cs typeface="Arial" panose="020B0604020202020204" pitchFamily="34" charset="0"/>
              </a:rPr>
              <a:t>various App Stores on </a:t>
            </a:r>
            <a:r>
              <a:rPr lang="en-US" altLang="en-US" sz="1600" dirty="0" smtClean="0">
                <a:solidFill>
                  <a:srgbClr val="2E2E2E"/>
                </a:solidFill>
                <a:cs typeface="Arial" panose="020B0604020202020204" pitchFamily="34" charset="0"/>
              </a:rPr>
              <a:t>Smartphones.</a:t>
            </a:r>
            <a:endParaRPr lang="en-US" altLang="en-US" sz="1600" dirty="0">
              <a:solidFill>
                <a:srgbClr val="2E2E2E"/>
              </a:solidFill>
              <a:cs typeface="Arial" panose="020B0604020202020204" pitchFamily="34" charset="0"/>
            </a:endParaRPr>
          </a:p>
          <a:p>
            <a:pPr marL="257175" indent="-257175" algn="just">
              <a:buFont typeface="Arial" panose="020B0604020202020204" pitchFamily="34" charset="0"/>
              <a:buChar char="•"/>
            </a:pPr>
            <a:r>
              <a:rPr lang="en-US" altLang="en-US" sz="1600" dirty="0">
                <a:solidFill>
                  <a:srgbClr val="2E2E2E"/>
                </a:solidFill>
                <a:cs typeface="Arial" panose="020B0604020202020204" pitchFamily="34" charset="0"/>
              </a:rPr>
              <a:t>Allows </a:t>
            </a:r>
            <a:r>
              <a:rPr lang="en-US" altLang="en-US" sz="1600" dirty="0" smtClean="0">
                <a:solidFill>
                  <a:srgbClr val="2E2E2E"/>
                </a:solidFill>
                <a:cs typeface="Arial" panose="020B0604020202020204" pitchFamily="34" charset="0"/>
              </a:rPr>
              <a:t>easy storage and sharing of scanned/ digital </a:t>
            </a:r>
            <a:r>
              <a:rPr lang="en-US" altLang="en-US" sz="1600" dirty="0">
                <a:solidFill>
                  <a:srgbClr val="2E2E2E"/>
                </a:solidFill>
                <a:cs typeface="Arial" panose="020B0604020202020204" pitchFamily="34" charset="0"/>
              </a:rPr>
              <a:t>formats of </a:t>
            </a:r>
            <a:r>
              <a:rPr lang="en-US" altLang="en-US" sz="1600" dirty="0" smtClean="0">
                <a:solidFill>
                  <a:srgbClr val="2E2E2E"/>
                </a:solidFill>
                <a:cs typeface="Arial" panose="020B0604020202020204" pitchFamily="34" charset="0"/>
              </a:rPr>
              <a:t>documents</a:t>
            </a:r>
            <a:r>
              <a:rPr lang="en-US" altLang="en-US" sz="1600" dirty="0">
                <a:solidFill>
                  <a:srgbClr val="2E2E2E"/>
                </a:solidFill>
                <a:cs typeface="Arial" panose="020B0604020202020204" pitchFamily="34" charset="0"/>
              </a:rPr>
              <a:t>.</a:t>
            </a:r>
          </a:p>
          <a:p>
            <a:pPr marL="257175" indent="-257175" algn="just" defTabSz="685800">
              <a:buFont typeface="Arial" panose="020B0604020202020204" pitchFamily="34" charset="0"/>
              <a:buChar char="•"/>
            </a:pPr>
            <a:r>
              <a:rPr lang="en-US" altLang="en-US" sz="1600" dirty="0" smtClean="0">
                <a:solidFill>
                  <a:srgbClr val="2E2E2E"/>
                </a:solidFill>
                <a:cs typeface="Arial" panose="020B0604020202020204" pitchFamily="34" charset="0"/>
              </a:rPr>
              <a:t>Accessed </a:t>
            </a:r>
            <a:r>
              <a:rPr lang="en-US" altLang="en-US" sz="1600" dirty="0">
                <a:solidFill>
                  <a:srgbClr val="2E2E2E"/>
                </a:solidFill>
                <a:cs typeface="Arial" panose="020B0604020202020204" pitchFamily="34" charset="0"/>
              </a:rPr>
              <a:t>via Aadhaar Number / OTP on Linked Mobile </a:t>
            </a:r>
            <a:r>
              <a:rPr lang="en-US" altLang="en-US" sz="1600" dirty="0" smtClean="0">
                <a:solidFill>
                  <a:srgbClr val="2E2E2E"/>
                </a:solidFill>
                <a:cs typeface="Arial" panose="020B0604020202020204" pitchFamily="34" charset="0"/>
              </a:rPr>
              <a:t>Number.</a:t>
            </a:r>
            <a:endParaRPr lang="en-US" altLang="en-US" sz="1600" dirty="0">
              <a:solidFill>
                <a:srgbClr val="2E2E2E"/>
              </a:solidFill>
              <a:cs typeface="Arial" panose="020B0604020202020204" pitchFamily="34" charset="0"/>
            </a:endParaRPr>
          </a:p>
          <a:p>
            <a:pPr marL="257175" indent="-257175" algn="just" defTabSz="685800">
              <a:buFont typeface="Arial" panose="020B0604020202020204" pitchFamily="34" charset="0"/>
              <a:buChar char="•"/>
            </a:pPr>
            <a:r>
              <a:rPr lang="en-US" altLang="en-US" sz="1600" dirty="0">
                <a:cs typeface="Arial" panose="020B0604020202020204" pitchFamily="34" charset="0"/>
              </a:rPr>
              <a:t>User manual for </a:t>
            </a:r>
            <a:r>
              <a:rPr lang="en-US" altLang="en-US" sz="1600" dirty="0" err="1" smtClean="0">
                <a:cs typeface="Arial" panose="020B0604020202020204" pitchFamily="34" charset="0"/>
              </a:rPr>
              <a:t>DigiLocker</a:t>
            </a:r>
            <a:r>
              <a:rPr lang="en-US" altLang="en-US" sz="1600" dirty="0" smtClean="0">
                <a:cs typeface="Arial" panose="020B0604020202020204" pitchFamily="34" charset="0"/>
              </a:rPr>
              <a:t>:</a:t>
            </a:r>
            <a:r>
              <a:rPr lang="en-US" altLang="en-US" sz="1600" dirty="0">
                <a:cs typeface="Arial" panose="020B0604020202020204" pitchFamily="34" charset="0"/>
              </a:rPr>
              <a:t> </a:t>
            </a:r>
            <a:r>
              <a:rPr lang="en-US" altLang="en-US" sz="1600" dirty="0" smtClean="0">
                <a:cs typeface="Arial" panose="020B0604020202020204" pitchFamily="34" charset="0"/>
                <a:hlinkClick r:id="rId3"/>
              </a:rPr>
              <a:t>https</a:t>
            </a:r>
            <a:r>
              <a:rPr lang="en-US" altLang="en-US" sz="1600" dirty="0">
                <a:cs typeface="Arial" panose="020B0604020202020204" pitchFamily="34" charset="0"/>
                <a:hlinkClick r:id="rId3"/>
              </a:rPr>
              <a:t>://</a:t>
            </a:r>
            <a:r>
              <a:rPr lang="en-US" altLang="en-US" sz="1600" dirty="0" smtClean="0">
                <a:cs typeface="Arial" panose="020B0604020202020204" pitchFamily="34" charset="0"/>
                <a:hlinkClick r:id="rId3"/>
              </a:rPr>
              <a:t>digilocker.gov.in/assets/img/DigiLocker-User-Manual.pdf</a:t>
            </a:r>
            <a:endParaRPr lang="en-US" altLang="en-US" sz="1600" dirty="0">
              <a:cs typeface="Arial" panose="020B0604020202020204" pitchFamily="34" charset="0"/>
            </a:endParaRPr>
          </a:p>
        </p:txBody>
      </p:sp>
      <p:pic>
        <p:nvPicPr>
          <p:cNvPr id="1026" name="Picture 2" descr="evsui4s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436" y="2734610"/>
            <a:ext cx="8331636" cy="3434949"/>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1036625" y="-97539"/>
            <a:ext cx="8153400" cy="990600"/>
          </a:xfrm>
        </p:spPr>
        <p:txBody>
          <a:bodyPr vert="horz" anchor="ctr">
            <a:noAutofit/>
          </a:bodyPr>
          <a:lstStyle/>
          <a:p>
            <a:pPr algn="ctr"/>
            <a:r>
              <a:rPr lang="en-IN" sz="2800" b="1" dirty="0" smtClean="0">
                <a:latin typeface="Arial" panose="020B0604020202020204" pitchFamily="34" charset="0"/>
                <a:cs typeface="Arial" panose="020B0604020202020204" pitchFamily="34" charset="0"/>
              </a:rPr>
              <a:t>e-KYC </a:t>
            </a:r>
            <a:r>
              <a:rPr lang="en-IN" sz="2800" b="1" dirty="0">
                <a:latin typeface="Arial" panose="020B0604020202020204" pitchFamily="34" charset="0"/>
                <a:cs typeface="Arial" panose="020B0604020202020204" pitchFamily="34" charset="0"/>
              </a:rPr>
              <a:t>Process</a:t>
            </a:r>
            <a:br>
              <a:rPr lang="en-IN" sz="2800" b="1" dirty="0">
                <a:latin typeface="Arial" panose="020B0604020202020204" pitchFamily="34" charset="0"/>
                <a:cs typeface="Arial" panose="020B0604020202020204" pitchFamily="34" charset="0"/>
              </a:rPr>
            </a:br>
            <a:r>
              <a:rPr lang="en-IN" sz="2800" b="1" dirty="0">
                <a:latin typeface="Arial" panose="020B0604020202020204" pitchFamily="34" charset="0"/>
                <a:cs typeface="Arial" panose="020B0604020202020204" pitchFamily="34" charset="0"/>
              </a:rPr>
              <a:t>(Uploading Documents via </a:t>
            </a:r>
            <a:r>
              <a:rPr lang="en-IN" sz="2800" b="1" dirty="0" err="1">
                <a:latin typeface="Arial" panose="020B0604020202020204" pitchFamily="34" charset="0"/>
                <a:cs typeface="Arial" panose="020B0604020202020204" pitchFamily="34" charset="0"/>
              </a:rPr>
              <a:t>DigiLocker</a:t>
            </a:r>
            <a:r>
              <a:rPr lang="en-IN" sz="2800" b="1" dirty="0">
                <a:latin typeface="Arial" panose="020B0604020202020204" pitchFamily="34" charset="0"/>
                <a:cs typeface="Arial" panose="020B0604020202020204" pitchFamily="34" charset="0"/>
              </a:rPr>
              <a:t>)</a:t>
            </a:r>
          </a:p>
        </p:txBody>
      </p:sp>
      <p:pic>
        <p:nvPicPr>
          <p:cNvPr id="7" name="Picture 6"/>
          <p:cNvPicPr/>
          <p:nvPr/>
        </p:nvPicPr>
        <p:blipFill>
          <a:blip r:embed="rId5"/>
          <a:stretch/>
        </p:blipFill>
        <p:spPr>
          <a:xfrm>
            <a:off x="7025" y="27180"/>
            <a:ext cx="1029600" cy="803880"/>
          </a:xfrm>
          <a:prstGeom prst="rect">
            <a:avLst/>
          </a:prstGeom>
          <a:ln>
            <a:noFill/>
          </a:ln>
        </p:spPr>
      </p:pic>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4</a:t>
            </a:r>
            <a:endParaRPr lang="en-IN" sz="1000" b="0" strike="noStrike" spc="-1" dirty="0">
              <a:solidFill>
                <a:schemeClr val="bg1"/>
              </a:solidFill>
              <a:latin typeface="Arial"/>
            </a:endParaRPr>
          </a:p>
        </p:txBody>
      </p:sp>
    </p:spTree>
    <p:extLst>
      <p:ext uri="{BB962C8B-B14F-4D97-AF65-F5344CB8AC3E}">
        <p14:creationId xmlns:p14="http://schemas.microsoft.com/office/powerpoint/2010/main" val="212956197"/>
      </p:ext>
    </p:extLst>
  </p:cSld>
  <p:clrMapOvr>
    <a:masterClrMapping/>
  </p:clrMapOvr>
  <mc:AlternateContent xmlns:mc="http://schemas.openxmlformats.org/markup-compatibility/2006" xmlns:p14="http://schemas.microsoft.com/office/powerpoint/2010/main">
    <mc:Choice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p14="http://schemas.microsoft.com/office/powerpoint/2010/main" xmlns:dgm="http://schemas.openxmlformats.org/drawingml/2006/diagram"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87692" y="115391"/>
            <a:ext cx="7501680" cy="753480"/>
          </a:xfrm>
        </p:spPr>
        <p:txBody>
          <a:bodyPr vert="horz" anchor="ctr">
            <a:noAutofit/>
          </a:bodyPr>
          <a:lstStyle/>
          <a:p>
            <a:pPr algn="ctr"/>
            <a:r>
              <a:rPr lang="en-IN" sz="2800" b="1" dirty="0" smtClean="0">
                <a:latin typeface="Arial" panose="020B0604020202020204" pitchFamily="34" charset="0"/>
                <a:cs typeface="Arial" panose="020B0604020202020204" pitchFamily="34" charset="0"/>
              </a:rPr>
              <a:t>e-KYC </a:t>
            </a:r>
            <a:r>
              <a:rPr lang="en-IN" sz="2800" b="1" dirty="0">
                <a:latin typeface="Arial" panose="020B0604020202020204" pitchFamily="34" charset="0"/>
                <a:cs typeface="Arial" panose="020B0604020202020204" pitchFamily="34" charset="0"/>
              </a:rPr>
              <a:t>Process</a:t>
            </a:r>
            <a:br>
              <a:rPr lang="en-IN" sz="2800" b="1" dirty="0">
                <a:latin typeface="Arial" panose="020B0604020202020204" pitchFamily="34" charset="0"/>
                <a:cs typeface="Arial" panose="020B0604020202020204" pitchFamily="34" charset="0"/>
              </a:rPr>
            </a:br>
            <a:r>
              <a:rPr lang="en-IN" sz="2800" b="1" dirty="0">
                <a:latin typeface="Arial" panose="020B0604020202020204" pitchFamily="34" charset="0"/>
                <a:cs typeface="Arial" panose="020B0604020202020204" pitchFamily="34" charset="0"/>
              </a:rPr>
              <a:t>(Post Completion of Application)</a:t>
            </a:r>
          </a:p>
        </p:txBody>
      </p:sp>
      <p:graphicFrame>
        <p:nvGraphicFramePr>
          <p:cNvPr id="7" name="Diagram 6"/>
          <p:cNvGraphicFramePr/>
          <p:nvPr>
            <p:extLst>
              <p:ext uri="{D42A27DB-BD31-4B8C-83A1-F6EECF244321}">
                <p14:modId xmlns:p14="http://schemas.microsoft.com/office/powerpoint/2010/main" val="3229220169"/>
              </p:ext>
            </p:extLst>
          </p:nvPr>
        </p:nvGraphicFramePr>
        <p:xfrm>
          <a:off x="287383" y="1227666"/>
          <a:ext cx="9313817" cy="50163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p:nvPr/>
        </p:nvPicPr>
        <p:blipFill>
          <a:blip r:embed="rId7"/>
          <a:stretch/>
        </p:blipFill>
        <p:spPr>
          <a:xfrm>
            <a:off x="7025" y="27180"/>
            <a:ext cx="1029600" cy="803880"/>
          </a:xfrm>
          <a:prstGeom prst="rect">
            <a:avLst/>
          </a:prstGeom>
          <a:ln>
            <a:noFill/>
          </a:ln>
        </p:spPr>
      </p:pic>
      <p:sp>
        <p:nvSpPr>
          <p:cNvPr id="8"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45</a:t>
            </a:r>
            <a:endParaRPr lang="en-IN" sz="1000" b="0" strike="noStrike" spc="-1" dirty="0">
              <a:solidFill>
                <a:schemeClr val="bg1"/>
              </a:solidFill>
              <a:latin typeface="Arial"/>
            </a:endParaRPr>
          </a:p>
        </p:txBody>
      </p:sp>
    </p:spTree>
    <p:extLst>
      <p:ext uri="{BB962C8B-B14F-4D97-AF65-F5344CB8AC3E}">
        <p14:creationId xmlns:p14="http://schemas.microsoft.com/office/powerpoint/2010/main" val="1380053775"/>
      </p:ext>
    </p:extLst>
  </p:cSld>
  <p:clrMapOvr>
    <a:masterClrMapping/>
  </p:clrMapOvr>
  <mc:AlternateContent xmlns:mc="http://schemas.openxmlformats.org/markup-compatibility/2006" xmlns:p14="http://schemas.microsoft.com/office/powerpoint/2010/main">
    <mc:Choice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036625" y="40600"/>
            <a:ext cx="8153400" cy="990600"/>
          </a:xfrm>
        </p:spPr>
        <p:txBody>
          <a:bodyPr vert="horz" anchor="ctr">
            <a:noAutofit/>
          </a:bodyPr>
          <a:lstStyle/>
          <a:p>
            <a:pPr algn="ctr"/>
            <a:r>
              <a:rPr lang="en-IN" sz="2800" b="1" dirty="0">
                <a:latin typeface="Arial" panose="020B0604020202020204" pitchFamily="34" charset="0"/>
                <a:cs typeface="Arial" panose="020B0604020202020204" pitchFamily="34" charset="0"/>
              </a:rPr>
              <a:t>Brokerage Plan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 y="990600"/>
            <a:ext cx="9144000" cy="3510197"/>
          </a:xfrm>
          <a:prstGeom prst="rect">
            <a:avLst/>
          </a:prstGeom>
        </p:spPr>
      </p:pic>
      <p:sp>
        <p:nvSpPr>
          <p:cNvPr id="10" name="Rectangle 9"/>
          <p:cNvSpPr/>
          <p:nvPr/>
        </p:nvSpPr>
        <p:spPr>
          <a:xfrm>
            <a:off x="571500" y="2440898"/>
            <a:ext cx="6172200" cy="304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Rectangle 12"/>
          <p:cNvSpPr/>
          <p:nvPr/>
        </p:nvSpPr>
        <p:spPr>
          <a:xfrm>
            <a:off x="609600" y="3009899"/>
            <a:ext cx="6134100" cy="2691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Rectangle 10"/>
          <p:cNvSpPr/>
          <p:nvPr/>
        </p:nvSpPr>
        <p:spPr>
          <a:xfrm>
            <a:off x="571500" y="4193498"/>
            <a:ext cx="1143000" cy="307298"/>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295900" y="3888698"/>
            <a:ext cx="1752600" cy="612098"/>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952500" y="4955497"/>
            <a:ext cx="2514600" cy="738664"/>
          </a:xfrm>
          <a:prstGeom prst="rect">
            <a:avLst/>
          </a:prstGeom>
          <a:noFill/>
          <a:ln>
            <a:solidFill>
              <a:schemeClr val="tx1"/>
            </a:solidFill>
          </a:ln>
        </p:spPr>
        <p:txBody>
          <a:bodyPr wrap="square" rtlCol="0">
            <a:spAutoFit/>
          </a:bodyPr>
          <a:lstStyle/>
          <a:p>
            <a:r>
              <a:rPr lang="en-US" sz="1400" i="1" dirty="0"/>
              <a:t>Check if Stock broker </a:t>
            </a:r>
            <a:r>
              <a:rPr lang="en-US" sz="1400" i="1" dirty="0" smtClean="0"/>
              <a:t>offers </a:t>
            </a:r>
            <a:r>
              <a:rPr lang="en-US" sz="1400" i="1" dirty="0"/>
              <a:t>Physical / Electronic Contract </a:t>
            </a:r>
            <a:r>
              <a:rPr lang="en-US" sz="1400" i="1" dirty="0" smtClean="0"/>
              <a:t>Note.</a:t>
            </a:r>
            <a:endParaRPr lang="en-US" sz="1400" i="1" dirty="0"/>
          </a:p>
        </p:txBody>
      </p:sp>
      <p:cxnSp>
        <p:nvCxnSpPr>
          <p:cNvPr id="16" name="Straight Arrow Connector 15"/>
          <p:cNvCxnSpPr/>
          <p:nvPr/>
        </p:nvCxnSpPr>
        <p:spPr>
          <a:xfrm>
            <a:off x="1104900" y="4500797"/>
            <a:ext cx="228600" cy="4547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TextBox 18"/>
          <p:cNvSpPr txBox="1"/>
          <p:nvPr/>
        </p:nvSpPr>
        <p:spPr>
          <a:xfrm>
            <a:off x="5295900" y="4950582"/>
            <a:ext cx="2514600" cy="954107"/>
          </a:xfrm>
          <a:prstGeom prst="rect">
            <a:avLst/>
          </a:prstGeom>
          <a:noFill/>
          <a:ln>
            <a:solidFill>
              <a:schemeClr val="tx1"/>
            </a:solidFill>
          </a:ln>
        </p:spPr>
        <p:txBody>
          <a:bodyPr wrap="square" rtlCol="0">
            <a:spAutoFit/>
          </a:bodyPr>
          <a:lstStyle/>
          <a:p>
            <a:r>
              <a:rPr lang="en-US" sz="1400" i="1" dirty="0"/>
              <a:t>Select Mode of trading : Offline (visit to </a:t>
            </a:r>
            <a:r>
              <a:rPr lang="en-US" sz="1400" i="1" dirty="0" smtClean="0"/>
              <a:t>branch </a:t>
            </a:r>
            <a:r>
              <a:rPr lang="en-US" sz="1400" i="1" dirty="0"/>
              <a:t>/ Phone Call) / Offline (Website / App</a:t>
            </a:r>
            <a:r>
              <a:rPr lang="en-US" sz="1400" i="1" dirty="0" smtClean="0"/>
              <a:t>).</a:t>
            </a:r>
            <a:endParaRPr lang="en-US" sz="1400" i="1" dirty="0"/>
          </a:p>
        </p:txBody>
      </p:sp>
      <p:cxnSp>
        <p:nvCxnSpPr>
          <p:cNvPr id="18" name="Straight Arrow Connector 17"/>
          <p:cNvCxnSpPr>
            <a:endCxn id="19" idx="0"/>
          </p:cNvCxnSpPr>
          <p:nvPr/>
        </p:nvCxnSpPr>
        <p:spPr>
          <a:xfrm>
            <a:off x="6362700" y="4500797"/>
            <a:ext cx="190500" cy="44978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TextBox 21"/>
          <p:cNvSpPr txBox="1"/>
          <p:nvPr/>
        </p:nvSpPr>
        <p:spPr>
          <a:xfrm>
            <a:off x="5981700" y="1151602"/>
            <a:ext cx="2514600" cy="954107"/>
          </a:xfrm>
          <a:prstGeom prst="rect">
            <a:avLst/>
          </a:prstGeom>
          <a:noFill/>
          <a:ln>
            <a:solidFill>
              <a:schemeClr val="tx1"/>
            </a:solidFill>
          </a:ln>
        </p:spPr>
        <p:txBody>
          <a:bodyPr wrap="square" rtlCol="0">
            <a:spAutoFit/>
          </a:bodyPr>
          <a:lstStyle/>
          <a:p>
            <a:r>
              <a:rPr lang="en-US" sz="1400" i="1" dirty="0"/>
              <a:t>Income Proof Document needs to be submitted for trading in Derivatives (F&amp;O) </a:t>
            </a:r>
            <a:r>
              <a:rPr lang="en-US" sz="1400" i="1" dirty="0" smtClean="0"/>
              <a:t>segment.</a:t>
            </a:r>
            <a:endParaRPr lang="en-US" sz="1400" i="1" dirty="0"/>
          </a:p>
        </p:txBody>
      </p:sp>
      <p:pic>
        <p:nvPicPr>
          <p:cNvPr id="17" name="Picture 16"/>
          <p:cNvPicPr/>
          <p:nvPr/>
        </p:nvPicPr>
        <p:blipFill>
          <a:blip r:embed="rId3"/>
          <a:stretch/>
        </p:blipFill>
        <p:spPr>
          <a:xfrm>
            <a:off x="7025" y="27180"/>
            <a:ext cx="1029600" cy="803880"/>
          </a:xfrm>
          <a:prstGeom prst="rect">
            <a:avLst/>
          </a:prstGeom>
          <a:ln>
            <a:noFill/>
          </a:ln>
        </p:spPr>
      </p:pic>
      <p:sp>
        <p:nvSpPr>
          <p:cNvPr id="15"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46</a:t>
            </a:r>
            <a:endParaRPr lang="en-IN" sz="1000" b="0" strike="noStrike" spc="-1" dirty="0">
              <a:solidFill>
                <a:schemeClr val="bg1"/>
              </a:solidFill>
              <a:latin typeface="Arial"/>
            </a:endParaRPr>
          </a:p>
        </p:txBody>
      </p:sp>
    </p:spTree>
    <p:extLst>
      <p:ext uri="{BB962C8B-B14F-4D97-AF65-F5344CB8AC3E}">
        <p14:creationId xmlns:p14="http://schemas.microsoft.com/office/powerpoint/2010/main" val="1336555516"/>
      </p:ext>
    </p:extLst>
  </p:cSld>
  <p:clrMapOvr>
    <a:masterClrMapping/>
  </p:clrMapOvr>
  <mc:AlternateContent xmlns:mc="http://schemas.openxmlformats.org/markup-compatibility/2006" xmlns:p14="http://schemas.microsoft.com/office/powerpoint/2010/main">
    <mc:Choice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036625" y="24995"/>
            <a:ext cx="8153400" cy="990600"/>
          </a:xfrm>
        </p:spPr>
        <p:txBody>
          <a:bodyPr vert="horz" anchor="ctr">
            <a:noAutofit/>
          </a:bodyPr>
          <a:lstStyle/>
          <a:p>
            <a:pPr algn="ctr"/>
            <a:r>
              <a:rPr lang="en-IN" sz="2800" b="1" dirty="0">
                <a:latin typeface="Arial" panose="020B0604020202020204" pitchFamily="34" charset="0"/>
                <a:cs typeface="Arial" panose="020B0604020202020204" pitchFamily="34" charset="0"/>
              </a:rPr>
              <a:t>Demat Account Opening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937" y="1541224"/>
            <a:ext cx="9144000" cy="2991782"/>
          </a:xfrm>
          <a:prstGeom prst="rect">
            <a:avLst/>
          </a:prstGeom>
        </p:spPr>
      </p:pic>
      <p:sp>
        <p:nvSpPr>
          <p:cNvPr id="10" name="Rectangle 9"/>
          <p:cNvSpPr/>
          <p:nvPr/>
        </p:nvSpPr>
        <p:spPr>
          <a:xfrm>
            <a:off x="444137" y="2122715"/>
            <a:ext cx="2362200" cy="3810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67937" y="2808515"/>
            <a:ext cx="1905000" cy="2286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235337" y="2732316"/>
            <a:ext cx="1066800" cy="485309"/>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44137" y="3494315"/>
            <a:ext cx="5562600" cy="6096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235337" y="4256315"/>
            <a:ext cx="3200400" cy="4572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187337" y="1244195"/>
            <a:ext cx="2971800" cy="1200329"/>
          </a:xfrm>
          <a:prstGeom prst="rect">
            <a:avLst/>
          </a:prstGeom>
          <a:noFill/>
          <a:ln>
            <a:solidFill>
              <a:schemeClr val="tx1"/>
            </a:solidFill>
          </a:ln>
        </p:spPr>
        <p:txBody>
          <a:bodyPr wrap="square" rtlCol="0">
            <a:spAutoFit/>
          </a:bodyPr>
          <a:lstStyle/>
          <a:p>
            <a:r>
              <a:rPr lang="en-US" i="1" dirty="0"/>
              <a:t>In case investor wants to open only a Trading or only a DP A/C, he may contact the Stock </a:t>
            </a:r>
            <a:r>
              <a:rPr lang="en-US" i="1" dirty="0" smtClean="0"/>
              <a:t>Broker.</a:t>
            </a:r>
            <a:endParaRPr lang="en-US" i="1" dirty="0"/>
          </a:p>
        </p:txBody>
      </p:sp>
      <p:sp>
        <p:nvSpPr>
          <p:cNvPr id="16" name="Rectangle 15"/>
          <p:cNvSpPr/>
          <p:nvPr/>
        </p:nvSpPr>
        <p:spPr>
          <a:xfrm>
            <a:off x="6997337" y="1817915"/>
            <a:ext cx="2286000" cy="6001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latin typeface="Arial" panose="020B0604020202020204" pitchFamily="34" charset="0"/>
                <a:cs typeface="Arial" panose="020B0604020202020204" pitchFamily="34" charset="0"/>
              </a:rPr>
              <a:t>For SMS </a:t>
            </a:r>
            <a:r>
              <a:rPr lang="en-US" i="1" dirty="0" smtClean="0">
                <a:solidFill>
                  <a:schemeClr val="tx1"/>
                </a:solidFill>
                <a:latin typeface="Arial" panose="020B0604020202020204" pitchFamily="34" charset="0"/>
                <a:cs typeface="Arial" panose="020B0604020202020204" pitchFamily="34" charset="0"/>
              </a:rPr>
              <a:t>alerts.</a:t>
            </a:r>
            <a:endParaRPr lang="en-US" i="1" dirty="0">
              <a:solidFill>
                <a:schemeClr val="tx1"/>
              </a:solidFill>
              <a:latin typeface="Arial" panose="020B0604020202020204" pitchFamily="34" charset="0"/>
              <a:cs typeface="Arial" panose="020B0604020202020204" pitchFamily="34" charset="0"/>
            </a:endParaRPr>
          </a:p>
        </p:txBody>
      </p:sp>
      <p:cxnSp>
        <p:nvCxnSpPr>
          <p:cNvPr id="18" name="Straight Arrow Connector 17"/>
          <p:cNvCxnSpPr/>
          <p:nvPr/>
        </p:nvCxnSpPr>
        <p:spPr>
          <a:xfrm flipV="1">
            <a:off x="7302137" y="2503715"/>
            <a:ext cx="533400" cy="5334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Rectangle 18"/>
          <p:cNvSpPr/>
          <p:nvPr/>
        </p:nvSpPr>
        <p:spPr>
          <a:xfrm>
            <a:off x="6235337" y="3418115"/>
            <a:ext cx="1752600" cy="457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TextBox 19"/>
          <p:cNvSpPr txBox="1"/>
          <p:nvPr/>
        </p:nvSpPr>
        <p:spPr>
          <a:xfrm>
            <a:off x="1309376" y="4856481"/>
            <a:ext cx="2971800" cy="646331"/>
          </a:xfrm>
          <a:prstGeom prst="rect">
            <a:avLst/>
          </a:prstGeom>
          <a:noFill/>
          <a:ln>
            <a:solidFill>
              <a:schemeClr val="tx1"/>
            </a:solidFill>
          </a:ln>
        </p:spPr>
        <p:txBody>
          <a:bodyPr wrap="square" rtlCol="0">
            <a:spAutoFit/>
          </a:bodyPr>
          <a:lstStyle/>
          <a:p>
            <a:r>
              <a:rPr lang="en-US" i="1" dirty="0"/>
              <a:t>Can vary as per plan offered by </a:t>
            </a:r>
            <a:r>
              <a:rPr lang="en-US" i="1" dirty="0" smtClean="0"/>
              <a:t>DP.</a:t>
            </a:r>
            <a:endParaRPr lang="en-US" i="1" dirty="0"/>
          </a:p>
        </p:txBody>
      </p:sp>
      <p:cxnSp>
        <p:nvCxnSpPr>
          <p:cNvPr id="22" name="Straight Arrow Connector 21"/>
          <p:cNvCxnSpPr/>
          <p:nvPr/>
        </p:nvCxnSpPr>
        <p:spPr>
          <a:xfrm>
            <a:off x="2196737" y="4113352"/>
            <a:ext cx="381000" cy="72445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p:cNvCxnSpPr/>
          <p:nvPr/>
        </p:nvCxnSpPr>
        <p:spPr>
          <a:xfrm flipV="1">
            <a:off x="2806337" y="2117997"/>
            <a:ext cx="419100" cy="19521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21" name="Picture 20"/>
          <p:cNvPicPr/>
          <p:nvPr/>
        </p:nvPicPr>
        <p:blipFill>
          <a:blip r:embed="rId3"/>
          <a:stretch/>
        </p:blipFill>
        <p:spPr>
          <a:xfrm>
            <a:off x="7025" y="27180"/>
            <a:ext cx="1029600" cy="803880"/>
          </a:xfrm>
          <a:prstGeom prst="rect">
            <a:avLst/>
          </a:prstGeom>
          <a:ln>
            <a:noFill/>
          </a:ln>
        </p:spPr>
      </p:pic>
      <p:sp>
        <p:nvSpPr>
          <p:cNvPr id="17"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47</a:t>
            </a:r>
            <a:endParaRPr lang="en-IN" sz="1000" b="0" strike="noStrike" spc="-1" dirty="0">
              <a:solidFill>
                <a:schemeClr val="bg1"/>
              </a:solidFill>
              <a:latin typeface="Arial"/>
            </a:endParaRPr>
          </a:p>
        </p:txBody>
      </p:sp>
    </p:spTree>
    <p:extLst>
      <p:ext uri="{BB962C8B-B14F-4D97-AF65-F5344CB8AC3E}">
        <p14:creationId xmlns:p14="http://schemas.microsoft.com/office/powerpoint/2010/main" val="878490320"/>
      </p:ext>
    </p:extLst>
  </p:cSld>
  <p:clrMapOvr>
    <a:masterClrMapping/>
  </p:clrMapOvr>
  <mc:AlternateContent xmlns:mc="http://schemas.openxmlformats.org/markup-compatibility/2006" xmlns:p14="http://schemas.microsoft.com/office/powerpoint/2010/main">
    <mc:Choice Requires="p14">
      <p:transition spd="slow" p14:dur="2000"/>
    </mc:Choice>
    <mc:Fallback>
      <p:transition spd="slow"/>
    </mc:Fallback>
  </mc:AlternateContent>
  <p:timing>
    <p:tnLst>
      <p:par>
        <p:cTn id="1" dur="indefinite" restart="never" nodeType="tmRoot"/>
      </p:par>
    </p:tnLst>
  </p:timing>
</p:sld>
</file>

<file path=ppt/slides/slide48.xml><?xml version="1.0" encoding="utf-8"?>
<p:sld xmlns:p14="http://schemas.microsoft.com/office/powerpoint/2010/main" xmlns:dgm="http://schemas.openxmlformats.org/drawingml/2006/diagram"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99607" y="14117"/>
            <a:ext cx="8153400" cy="990600"/>
          </a:xfrm>
        </p:spPr>
        <p:txBody>
          <a:bodyPr vert="horz" anchor="ctr">
            <a:noAutofit/>
          </a:bodyPr>
          <a:lstStyle/>
          <a:p>
            <a:pPr algn="ctr"/>
            <a:r>
              <a:rPr lang="en-IN" sz="2800" b="1" dirty="0" smtClean="0">
                <a:latin typeface="Arial" panose="020B0604020202020204" pitchFamily="34" charset="0"/>
                <a:cs typeface="Arial" panose="020B0604020202020204" pitchFamily="34" charset="0"/>
              </a:rPr>
              <a:t>Contents of Welcome Kit for New Trading and Demat Account</a:t>
            </a:r>
            <a:endParaRPr lang="en-IN" sz="2800" b="1" dirty="0">
              <a:latin typeface="Arial" panose="020B0604020202020204" pitchFamily="34" charset="0"/>
              <a:cs typeface="Arial" panose="020B0604020202020204" pitchFamily="34" charset="0"/>
            </a:endParaRPr>
          </a:p>
        </p:txBody>
      </p:sp>
      <p:graphicFrame>
        <p:nvGraphicFramePr>
          <p:cNvPr id="10" name="Diagram 9"/>
          <p:cNvGraphicFramePr/>
          <p:nvPr>
            <p:extLst>
              <p:ext uri="{D42A27DB-BD31-4B8C-83A1-F6EECF244321}">
                <p14:modId xmlns:p14="http://schemas.microsoft.com/office/powerpoint/2010/main" val="1135005001"/>
              </p:ext>
            </p:extLst>
          </p:nvPr>
        </p:nvGraphicFramePr>
        <p:xfrm>
          <a:off x="235131" y="1017780"/>
          <a:ext cx="9326880" cy="51740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p:nvPr/>
        </p:nvPicPr>
        <p:blipFill>
          <a:blip r:embed="rId7"/>
          <a:stretch/>
        </p:blipFill>
        <p:spPr>
          <a:xfrm>
            <a:off x="7025" y="27180"/>
            <a:ext cx="1029600" cy="803880"/>
          </a:xfrm>
          <a:prstGeom prst="rect">
            <a:avLst/>
          </a:prstGeom>
          <a:ln>
            <a:noFill/>
          </a:ln>
        </p:spPr>
      </p:pic>
      <p:sp>
        <p:nvSpPr>
          <p:cNvPr id="7"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48</a:t>
            </a:r>
            <a:endParaRPr lang="en-IN" sz="1000" b="0" strike="noStrike" spc="-1" dirty="0">
              <a:solidFill>
                <a:schemeClr val="bg1"/>
              </a:solidFill>
              <a:latin typeface="Arial"/>
            </a:endParaRPr>
          </a:p>
        </p:txBody>
      </p:sp>
    </p:spTree>
    <p:extLst>
      <p:ext uri="{BB962C8B-B14F-4D97-AF65-F5344CB8AC3E}">
        <p14:creationId xmlns:p14="http://schemas.microsoft.com/office/powerpoint/2010/main" val="1299532299"/>
      </p:ext>
    </p:extLst>
  </p:cSld>
  <p:clrMapOvr>
    <a:masterClrMapping/>
  </p:clrMapOvr>
  <mc:AlternateContent xmlns:mc="http://schemas.openxmlformats.org/markup-compatibility/2006" xmlns:p14="http://schemas.microsoft.com/office/powerpoint/2010/main">
    <mc:Choice Requires="p14">
      <p:transition spd="slow" p14:dur="2000"/>
    </mc:Choice>
    <mc:Fallback>
      <p:transition spd="slow"/>
    </mc:Fallback>
  </mc:AlternateContent>
  <p:timing>
    <p:tnLst>
      <p:par>
        <p:cTn id="1" dur="indefinite" restart="never" nodeType="tmRoot"/>
      </p:par>
    </p:tnLst>
  </p:timing>
</p:sld>
</file>

<file path=ppt/slides/slide49.xml><?xml version="1.0" encoding="utf-8"?>
<p:sld xmlns:p14="http://schemas.microsoft.com/office/powerpoint/2010/main" xmlns:dgm="http://schemas.openxmlformats.org/drawingml/2006/diagram"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212669" y="-66180"/>
            <a:ext cx="8153400" cy="990600"/>
          </a:xfrm>
        </p:spPr>
        <p:txBody>
          <a:bodyPr vert="horz" anchor="ctr">
            <a:noAutofit/>
          </a:bodyPr>
          <a:lstStyle/>
          <a:p>
            <a:pPr algn="ctr"/>
            <a:r>
              <a:rPr lang="en-IN" sz="2800" b="1" dirty="0" smtClean="0">
                <a:latin typeface="Arial" panose="020B0604020202020204" pitchFamily="34" charset="0"/>
                <a:cs typeface="Arial" panose="020B0604020202020204" pitchFamily="34" charset="0"/>
              </a:rPr>
              <a:t>Contents of Welcome Kit for New Trading and Demat Account</a:t>
            </a:r>
            <a:endParaRPr lang="en-IN" sz="2800" b="1" dirty="0">
              <a:latin typeface="Arial" panose="020B0604020202020204" pitchFamily="34" charset="0"/>
              <a:cs typeface="Arial" panose="020B0604020202020204" pitchFamily="34" charset="0"/>
            </a:endParaRPr>
          </a:p>
        </p:txBody>
      </p:sp>
      <p:graphicFrame>
        <p:nvGraphicFramePr>
          <p:cNvPr id="10" name="Diagram 9"/>
          <p:cNvGraphicFramePr/>
          <p:nvPr>
            <p:extLst>
              <p:ext uri="{D42A27DB-BD31-4B8C-83A1-F6EECF244321}">
                <p14:modId xmlns:p14="http://schemas.microsoft.com/office/powerpoint/2010/main" val="3884134338"/>
              </p:ext>
            </p:extLst>
          </p:nvPr>
        </p:nvGraphicFramePr>
        <p:xfrm>
          <a:off x="235131" y="1017780"/>
          <a:ext cx="9326880" cy="48996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533401" y="5917474"/>
            <a:ext cx="9028610" cy="369332"/>
          </a:xfrm>
          <a:prstGeom prst="rect">
            <a:avLst/>
          </a:prstGeom>
          <a:noFill/>
        </p:spPr>
        <p:txBody>
          <a:bodyPr wrap="square" rtlCol="0">
            <a:spAutoFit/>
          </a:bodyPr>
          <a:lstStyle/>
          <a:p>
            <a:pPr marL="285750" indent="-285750">
              <a:buFont typeface="Wingdings" panose="05000000000000000000" pitchFamily="2" charset="2"/>
              <a:buChar char="Ø"/>
            </a:pPr>
            <a:r>
              <a:rPr lang="en-US" b="1" u="sng" dirty="0" smtClean="0"/>
              <a:t>Stock Broker may provide the Welcome Kit by Post/ Email.</a:t>
            </a:r>
            <a:endParaRPr lang="en-IN" b="1" u="sng" dirty="0"/>
          </a:p>
        </p:txBody>
      </p:sp>
      <p:pic>
        <p:nvPicPr>
          <p:cNvPr id="6" name="Picture 5"/>
          <p:cNvPicPr/>
          <p:nvPr/>
        </p:nvPicPr>
        <p:blipFill>
          <a:blip r:embed="rId7"/>
          <a:stretch/>
        </p:blipFill>
        <p:spPr>
          <a:xfrm>
            <a:off x="7025" y="27180"/>
            <a:ext cx="1029600" cy="803880"/>
          </a:xfrm>
          <a:prstGeom prst="rect">
            <a:avLst/>
          </a:prstGeom>
          <a:ln>
            <a:noFill/>
          </a:ln>
        </p:spPr>
      </p:pic>
      <p:sp>
        <p:nvSpPr>
          <p:cNvPr id="7"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49</a:t>
            </a:r>
            <a:endParaRPr lang="en-IN" sz="1000" b="0" strike="noStrike" spc="-1" dirty="0">
              <a:solidFill>
                <a:schemeClr val="bg1"/>
              </a:solidFill>
              <a:latin typeface="Arial"/>
            </a:endParaRPr>
          </a:p>
        </p:txBody>
      </p:sp>
    </p:spTree>
    <p:extLst>
      <p:ext uri="{BB962C8B-B14F-4D97-AF65-F5344CB8AC3E}">
        <p14:creationId xmlns:p14="http://schemas.microsoft.com/office/powerpoint/2010/main" val="141031054"/>
      </p:ext>
    </p:extLst>
  </p:cSld>
  <p:clrMapOvr>
    <a:masterClrMapping/>
  </p:clrMapOvr>
  <mc:AlternateContent xmlns:mc="http://schemas.openxmlformats.org/markup-compatibility/2006" xmlns:p14="http://schemas.microsoft.com/office/powerpoint/2010/main">
    <mc:Choice Requires="p14">
      <p:transition spd="slow" p14:dur="2000"/>
    </mc:Choice>
    <mc:Fallback>
      <p:transition spd="slow"/>
    </mc:Fallback>
  </mc:AlternateContent>
  <p:timing>
    <p:tnLst>
      <p:par>
        <p:cTn id="1" dur="indefinite" restart="never" nodeType="tmRoot"/>
      </p:par>
    </p:tnLst>
  </p:timing>
</p:sld>
</file>

<file path=ppt/slides/slide5.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CustomShape 1"/>
          <p:cNvSpPr/>
          <p:nvPr/>
        </p:nvSpPr>
        <p:spPr>
          <a:xfrm>
            <a:off x="954540" y="186120"/>
            <a:ext cx="8036280" cy="486000"/>
          </a:xfrm>
          <a:prstGeom prst="rect">
            <a:avLst/>
          </a:prstGeom>
          <a:noFill/>
          <a:ln w="12600">
            <a:noFill/>
          </a:ln>
        </p:spPr>
        <p:style>
          <a:lnRef idx="0">
            <a:scrgbClr r="0" g="0" b="0"/>
          </a:lnRef>
          <a:fillRef idx="0">
            <a:scrgbClr r="0" g="0" b="0"/>
          </a:fillRef>
          <a:effectRef idx="0">
            <a:scrgbClr r="0" g="0" b="0"/>
          </a:effectRef>
          <a:fontRef idx="minor"/>
        </p:style>
        <p:txBody>
          <a:bodyPr lIns="45000" tIns="45000" rIns="45000" bIns="45000" anchor="b"/>
          <a:lstStyle/>
          <a:p>
            <a:pPr algn="ctr">
              <a:lnSpc>
                <a:spcPct val="100000"/>
              </a:lnSpc>
            </a:pPr>
            <a:r>
              <a:rPr lang="en-US" sz="2600" b="1" spc="-1" dirty="0" smtClean="0">
                <a:solidFill>
                  <a:srgbClr val="000000"/>
                </a:solidFill>
                <a:ea typeface="Arial"/>
              </a:rPr>
              <a:t>Trading </a:t>
            </a:r>
            <a:r>
              <a:rPr lang="en-US" sz="2600" b="1" spc="-1" dirty="0" smtClean="0">
                <a:solidFill>
                  <a:srgbClr val="000000"/>
                </a:solidFill>
                <a:ea typeface="Arial"/>
              </a:rPr>
              <a:t>/ </a:t>
            </a:r>
            <a:r>
              <a:rPr lang="en-US" sz="2600" b="1" spc="-1" dirty="0" err="1" smtClean="0">
                <a:solidFill>
                  <a:srgbClr val="000000"/>
                </a:solidFill>
                <a:ea typeface="Arial"/>
              </a:rPr>
              <a:t>Demat</a:t>
            </a:r>
            <a:r>
              <a:rPr lang="en-US" sz="2600" b="1" spc="-1" dirty="0" smtClean="0">
                <a:solidFill>
                  <a:srgbClr val="000000"/>
                </a:solidFill>
                <a:ea typeface="Arial"/>
              </a:rPr>
              <a:t> Account Opening Form</a:t>
            </a:r>
            <a:endParaRPr lang="en-IN" sz="2600" b="0" strike="noStrike" spc="-1" dirty="0">
              <a:latin typeface="Arial"/>
            </a:endParaRPr>
          </a:p>
        </p:txBody>
      </p:sp>
      <p:sp>
        <p:nvSpPr>
          <p:cNvPr id="186" name="CustomShape 2"/>
          <p:cNvSpPr/>
          <p:nvPr/>
        </p:nvSpPr>
        <p:spPr>
          <a:xfrm>
            <a:off x="534600" y="1116720"/>
            <a:ext cx="8876160" cy="5434920"/>
          </a:xfrm>
          <a:prstGeom prst="rect">
            <a:avLst/>
          </a:prstGeom>
          <a:noFill/>
          <a:ln w="12600">
            <a:noFill/>
          </a:ln>
        </p:spPr>
        <p:style>
          <a:lnRef idx="0">
            <a:scrgbClr r="0" g="0" b="0"/>
          </a:lnRef>
          <a:fillRef idx="0">
            <a:scrgbClr r="0" g="0" b="0"/>
          </a:fillRef>
          <a:effectRef idx="0">
            <a:scrgbClr r="0" g="0" b="0"/>
          </a:effectRef>
          <a:fontRef idx="minor"/>
        </p:style>
        <p:txBody>
          <a:bodyPr lIns="45000" tIns="45000" rIns="45000" bIns="45000"/>
          <a:lstStyle/>
          <a:p>
            <a:pPr marL="459720" lvl="1">
              <a:lnSpc>
                <a:spcPct val="100000"/>
              </a:lnSpc>
              <a:buClr>
                <a:srgbClr val="000000"/>
              </a:buClr>
            </a:pPr>
            <a:endParaRPr lang="en-IN" sz="2200" b="0" strike="noStrike" spc="-1" dirty="0">
              <a:latin typeface="Arial"/>
            </a:endParaRPr>
          </a:p>
        </p:txBody>
      </p:sp>
      <p:sp>
        <p:nvSpPr>
          <p:cNvPr id="3" name="TextBox 2"/>
          <p:cNvSpPr txBox="1"/>
          <p:nvPr/>
        </p:nvSpPr>
        <p:spPr>
          <a:xfrm>
            <a:off x="422498" y="1117466"/>
            <a:ext cx="7589520" cy="4801314"/>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Documents to open </a:t>
            </a:r>
            <a:r>
              <a:rPr lang="en-US" dirty="0" smtClean="0"/>
              <a:t>Trading / </a:t>
            </a:r>
            <a:r>
              <a:rPr lang="en-US" dirty="0" err="1" smtClean="0"/>
              <a:t>Demat</a:t>
            </a:r>
            <a:r>
              <a:rPr lang="en-US" dirty="0" smtClean="0"/>
              <a:t> </a:t>
            </a:r>
            <a:r>
              <a:rPr lang="en-US" dirty="0" smtClean="0"/>
              <a:t>account:</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smtClean="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smtClean="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smtClean="0"/>
          </a:p>
          <a:p>
            <a:pPr marL="285750" indent="-285750">
              <a:buFont typeface="Wingdings" panose="05000000000000000000" pitchFamily="2" charset="2"/>
              <a:buChar char="Ø"/>
            </a:pPr>
            <a:endParaRPr lang="en-US" dirty="0" smtClean="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smtClean="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smtClean="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smtClean="0"/>
          </a:p>
          <a:p>
            <a:pPr marL="285750" indent="-285750">
              <a:buFont typeface="Wingdings" panose="05000000000000000000" pitchFamily="2" charset="2"/>
              <a:buChar char="Ø"/>
            </a:pPr>
            <a:r>
              <a:rPr lang="en-US" dirty="0" smtClean="0"/>
              <a:t>PAN </a:t>
            </a:r>
            <a:r>
              <a:rPr lang="en-US" dirty="0" smtClean="0"/>
              <a:t>Card: Mandatory Document &amp; also Proof of Identity.</a:t>
            </a:r>
          </a:p>
          <a:p>
            <a:pPr marL="285750" indent="-285750">
              <a:buFont typeface="Wingdings" panose="05000000000000000000" pitchFamily="2" charset="2"/>
              <a:buChar char="Ø"/>
            </a:pPr>
            <a:r>
              <a:rPr lang="en-US" dirty="0" smtClean="0"/>
              <a:t>Same document like Driving License/ </a:t>
            </a:r>
            <a:r>
              <a:rPr lang="en-US" dirty="0" smtClean="0"/>
              <a:t>Passport.</a:t>
            </a:r>
            <a:endParaRPr lang="en-IN" dirty="0"/>
          </a:p>
        </p:txBody>
      </p:sp>
      <p:pic>
        <p:nvPicPr>
          <p:cNvPr id="8" name="Picture 7"/>
          <p:cNvPicPr/>
          <p:nvPr/>
        </p:nvPicPr>
        <p:blipFill>
          <a:blip r:embed="rId2"/>
          <a:stretch/>
        </p:blipFill>
        <p:spPr>
          <a:xfrm>
            <a:off x="7025" y="27180"/>
            <a:ext cx="1029600" cy="803880"/>
          </a:xfrm>
          <a:prstGeom prst="rect">
            <a:avLst/>
          </a:prstGeom>
          <a:ln>
            <a:noFill/>
          </a:ln>
        </p:spPr>
      </p:pic>
      <p:sp>
        <p:nvSpPr>
          <p:cNvPr id="7"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5</a:t>
            </a:r>
            <a:endParaRPr lang="en-IN" sz="1000" b="0" strike="noStrike" spc="-1" dirty="0">
              <a:solidFill>
                <a:schemeClr val="bg1"/>
              </a:solidFill>
              <a:latin typeface="Arial"/>
            </a:endParaRPr>
          </a:p>
        </p:txBody>
      </p:sp>
      <p:sp>
        <p:nvSpPr>
          <p:cNvPr id="4" name="TextBox 3"/>
          <p:cNvSpPr txBox="1"/>
          <p:nvPr/>
        </p:nvSpPr>
        <p:spPr>
          <a:xfrm>
            <a:off x="712388" y="1647412"/>
            <a:ext cx="3885737" cy="3416320"/>
          </a:xfrm>
          <a:prstGeom prst="rect">
            <a:avLst/>
          </a:prstGeom>
          <a:noFill/>
          <a:ln>
            <a:solidFill>
              <a:schemeClr val="tx1"/>
            </a:solidFill>
          </a:ln>
        </p:spPr>
        <p:txBody>
          <a:bodyPr wrap="square" rtlCol="0">
            <a:spAutoFit/>
          </a:bodyPr>
          <a:lstStyle/>
          <a:p>
            <a:pPr algn="ctr"/>
            <a:r>
              <a:rPr lang="en-US" b="1" dirty="0" smtClean="0"/>
              <a:t>PROOF OF IDENTITY</a:t>
            </a:r>
          </a:p>
          <a:p>
            <a:endParaRPr lang="en-US" dirty="0"/>
          </a:p>
          <a:p>
            <a:pPr marL="285750" indent="-285750" algn="just">
              <a:buFontTx/>
              <a:buChar char="-"/>
            </a:pPr>
            <a:r>
              <a:rPr lang="en-US" dirty="0" smtClean="0"/>
              <a:t>Permanent Account Number (PAN) Card – Mandatory</a:t>
            </a:r>
          </a:p>
          <a:p>
            <a:pPr marL="285750" indent="-285750" algn="just">
              <a:buFontTx/>
              <a:buChar char="-"/>
            </a:pPr>
            <a:r>
              <a:rPr lang="en-US" dirty="0" smtClean="0"/>
              <a:t>Voter ID Card</a:t>
            </a:r>
          </a:p>
          <a:p>
            <a:pPr marL="285750" indent="-285750" algn="just">
              <a:buFontTx/>
              <a:buChar char="-"/>
            </a:pPr>
            <a:r>
              <a:rPr lang="en-US" dirty="0" smtClean="0"/>
              <a:t>Driving License</a:t>
            </a:r>
          </a:p>
          <a:p>
            <a:pPr marL="285750" indent="-285750" algn="just">
              <a:buFontTx/>
              <a:buChar char="-"/>
            </a:pPr>
            <a:r>
              <a:rPr lang="en-US" dirty="0" smtClean="0"/>
              <a:t>Passport</a:t>
            </a:r>
          </a:p>
          <a:p>
            <a:pPr marL="285750" indent="-285750" algn="just">
              <a:buFontTx/>
              <a:buChar char="-"/>
            </a:pPr>
            <a:r>
              <a:rPr lang="en-US" dirty="0" err="1" smtClean="0"/>
              <a:t>Aadhaar</a:t>
            </a:r>
            <a:r>
              <a:rPr lang="en-US" dirty="0" smtClean="0"/>
              <a:t> Card</a:t>
            </a:r>
          </a:p>
          <a:p>
            <a:pPr marL="285750" indent="-285750" algn="just">
              <a:buFontTx/>
              <a:buChar char="-"/>
            </a:pPr>
            <a:r>
              <a:rPr lang="en-US" dirty="0" smtClean="0"/>
              <a:t>Any other valid identity card issued by Central or State Government</a:t>
            </a:r>
          </a:p>
          <a:p>
            <a:pPr marL="285750" indent="-285750">
              <a:buFontTx/>
              <a:buChar char="-"/>
            </a:pPr>
            <a:endParaRPr lang="en-IN" dirty="0"/>
          </a:p>
        </p:txBody>
      </p:sp>
      <p:sp>
        <p:nvSpPr>
          <p:cNvPr id="9" name="TextBox 8"/>
          <p:cNvSpPr txBox="1"/>
          <p:nvPr/>
        </p:nvSpPr>
        <p:spPr>
          <a:xfrm>
            <a:off x="5303520" y="1647412"/>
            <a:ext cx="3958046" cy="3416320"/>
          </a:xfrm>
          <a:prstGeom prst="rect">
            <a:avLst/>
          </a:prstGeom>
          <a:noFill/>
          <a:ln>
            <a:solidFill>
              <a:schemeClr val="tx1"/>
            </a:solidFill>
          </a:ln>
        </p:spPr>
        <p:txBody>
          <a:bodyPr wrap="square" rtlCol="0">
            <a:spAutoFit/>
          </a:bodyPr>
          <a:lstStyle/>
          <a:p>
            <a:pPr algn="ctr"/>
            <a:r>
              <a:rPr lang="en-US" b="1" dirty="0" smtClean="0"/>
              <a:t>PROOF OF ADDRESS</a:t>
            </a:r>
          </a:p>
          <a:p>
            <a:endParaRPr lang="en-US" dirty="0"/>
          </a:p>
          <a:p>
            <a:pPr marL="285750" indent="-285750" algn="just">
              <a:buFontTx/>
              <a:buChar char="-"/>
            </a:pPr>
            <a:r>
              <a:rPr lang="en-US" dirty="0" smtClean="0"/>
              <a:t>Voter ID Card</a:t>
            </a:r>
          </a:p>
          <a:p>
            <a:pPr marL="285750" indent="-285750" algn="just">
              <a:buFontTx/>
              <a:buChar char="-"/>
            </a:pPr>
            <a:r>
              <a:rPr lang="en-US" dirty="0" smtClean="0"/>
              <a:t>Driving License</a:t>
            </a:r>
          </a:p>
          <a:p>
            <a:pPr marL="285750" indent="-285750" algn="just">
              <a:buFontTx/>
              <a:buChar char="-"/>
            </a:pPr>
            <a:r>
              <a:rPr lang="en-US" dirty="0" smtClean="0"/>
              <a:t>Passport</a:t>
            </a:r>
          </a:p>
          <a:p>
            <a:pPr marL="285750" indent="-285750" algn="just">
              <a:buFontTx/>
              <a:buChar char="-"/>
            </a:pPr>
            <a:r>
              <a:rPr lang="en-US" dirty="0" smtClean="0"/>
              <a:t>Ration Card</a:t>
            </a:r>
          </a:p>
          <a:p>
            <a:pPr marL="285750" indent="-285750" algn="just">
              <a:buFontTx/>
              <a:buChar char="-"/>
            </a:pPr>
            <a:r>
              <a:rPr lang="en-US" dirty="0" err="1" smtClean="0"/>
              <a:t>Aadhaar</a:t>
            </a:r>
            <a:r>
              <a:rPr lang="en-US" dirty="0" smtClean="0"/>
              <a:t> Card</a:t>
            </a:r>
          </a:p>
          <a:p>
            <a:pPr marL="285750" indent="-285750" algn="just">
              <a:buFontTx/>
              <a:buChar char="-"/>
            </a:pPr>
            <a:r>
              <a:rPr lang="en-US" dirty="0" smtClean="0"/>
              <a:t>Bank account statement or bank passbook</a:t>
            </a:r>
          </a:p>
          <a:p>
            <a:pPr marL="285750" indent="-285750" algn="just">
              <a:buFontTx/>
              <a:buChar char="-"/>
            </a:pPr>
            <a:r>
              <a:rPr lang="en-US" dirty="0" smtClean="0"/>
              <a:t>Utility bills, e.g. electricity bill or gas bill.</a:t>
            </a:r>
          </a:p>
          <a:p>
            <a:pPr marL="285750" indent="-285750">
              <a:buFontTx/>
              <a:buChar char="-"/>
            </a:pPr>
            <a:endParaRPr lang="en-IN" dirty="0"/>
          </a:p>
        </p:txBody>
      </p:sp>
    </p:spTree>
    <p:extLst>
      <p:ext uri="{BB962C8B-B14F-4D97-AF65-F5344CB8AC3E}">
        <p14:creationId xmlns:p14="http://schemas.microsoft.com/office/powerpoint/2010/main" val="2212707793"/>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382002" y="1128357"/>
            <a:ext cx="9127758" cy="4826129"/>
          </a:xfrm>
        </p:spPr>
        <p:txBody>
          <a:bodyPr>
            <a:noAutofit/>
          </a:bodyPr>
          <a:lstStyle/>
          <a:p>
            <a:pPr algn="just">
              <a:buClrTx/>
              <a:buSzPct val="100000"/>
              <a:buFont typeface="Wingdings" panose="05000000000000000000" pitchFamily="2" charset="2"/>
              <a:buChar char="Ø"/>
            </a:pPr>
            <a:r>
              <a:rPr lang="en-IN" sz="2400" dirty="0" smtClean="0">
                <a:latin typeface="Arial" panose="020B0604020202020204" pitchFamily="34" charset="0"/>
                <a:cs typeface="Arial" panose="020B0604020202020204" pitchFamily="34" charset="0"/>
              </a:rPr>
              <a:t>Deal </a:t>
            </a:r>
            <a:r>
              <a:rPr lang="en-IN" sz="2400" dirty="0">
                <a:latin typeface="Arial" panose="020B0604020202020204" pitchFamily="34" charset="0"/>
                <a:cs typeface="Arial" panose="020B0604020202020204" pitchFamily="34" charset="0"/>
              </a:rPr>
              <a:t>only with </a:t>
            </a:r>
            <a:r>
              <a:rPr lang="en-IN" sz="2400" b="1" u="sng" dirty="0" smtClean="0">
                <a:latin typeface="Arial" panose="020B0604020202020204" pitchFamily="34" charset="0"/>
                <a:cs typeface="Arial" panose="020B0604020202020204" pitchFamily="34" charset="0"/>
              </a:rPr>
              <a:t>SEBI registered </a:t>
            </a:r>
            <a:r>
              <a:rPr lang="en-IN" sz="2400" b="1" u="sng" dirty="0" smtClean="0">
                <a:latin typeface="Arial" panose="020B0604020202020204" pitchFamily="34" charset="0"/>
                <a:cs typeface="Arial" panose="020B0604020202020204" pitchFamily="34" charset="0"/>
              </a:rPr>
              <a:t>intermediaries</a:t>
            </a:r>
            <a:r>
              <a:rPr lang="en-IN" sz="2400" dirty="0" smtClean="0">
                <a:latin typeface="Arial" panose="020B0604020202020204" pitchFamily="34" charset="0"/>
                <a:cs typeface="Arial" panose="020B0604020202020204" pitchFamily="34" charset="0"/>
              </a:rPr>
              <a:t>.</a:t>
            </a:r>
          </a:p>
          <a:p>
            <a:pPr algn="just">
              <a:buClrTx/>
              <a:buSzPct val="100000"/>
              <a:buFont typeface="Wingdings" panose="05000000000000000000" pitchFamily="2" charset="2"/>
              <a:buChar char="Ø"/>
            </a:pPr>
            <a:endParaRPr lang="en-IN" sz="2400" b="1" u="sng" dirty="0">
              <a:latin typeface="Arial" panose="020B0604020202020204" pitchFamily="34" charset="0"/>
              <a:cs typeface="Arial" panose="020B0604020202020204" pitchFamily="34" charset="0"/>
            </a:endParaRPr>
          </a:p>
          <a:p>
            <a:pPr algn="just">
              <a:buClrTx/>
              <a:buSzPct val="100000"/>
              <a:buFont typeface="Wingdings" panose="05000000000000000000" pitchFamily="2" charset="2"/>
              <a:buChar char="Ø"/>
            </a:pPr>
            <a:r>
              <a:rPr lang="en-IN" sz="2400" dirty="0">
                <a:latin typeface="Arial" panose="020B0604020202020204" pitchFamily="34" charset="0"/>
                <a:cs typeface="Arial" panose="020B0604020202020204" pitchFamily="34" charset="0"/>
              </a:rPr>
              <a:t>Do not </a:t>
            </a:r>
            <a:r>
              <a:rPr lang="en-IN" sz="2400" dirty="0" smtClean="0">
                <a:latin typeface="Arial" panose="020B0604020202020204" pitchFamily="34" charset="0"/>
                <a:cs typeface="Arial" panose="020B0604020202020204" pitchFamily="34" charset="0"/>
              </a:rPr>
              <a:t>give any blank documents to DP/ stock broker. </a:t>
            </a:r>
            <a:r>
              <a:rPr lang="en-IN" sz="2400" b="1" u="sng" dirty="0">
                <a:latin typeface="Arial" panose="020B0604020202020204" pitchFamily="34" charset="0"/>
                <a:cs typeface="Arial" panose="020B0604020202020204" pitchFamily="34" charset="0"/>
              </a:rPr>
              <a:t>Strike off </a:t>
            </a:r>
            <a:r>
              <a:rPr lang="en-IN" sz="2400" b="1" u="sng" dirty="0" smtClean="0">
                <a:latin typeface="Arial" panose="020B0604020202020204" pitchFamily="34" charset="0"/>
                <a:cs typeface="Arial" panose="020B0604020202020204" pitchFamily="34" charset="0"/>
              </a:rPr>
              <a:t>the fields which are not </a:t>
            </a:r>
            <a:r>
              <a:rPr lang="en-IN" sz="2400" b="1" u="sng" dirty="0" smtClean="0">
                <a:latin typeface="Arial" panose="020B0604020202020204" pitchFamily="34" charset="0"/>
                <a:cs typeface="Arial" panose="020B0604020202020204" pitchFamily="34" charset="0"/>
              </a:rPr>
              <a:t>filled.</a:t>
            </a:r>
          </a:p>
          <a:p>
            <a:pPr algn="just">
              <a:buClrTx/>
              <a:buSzPct val="100000"/>
              <a:buFont typeface="Wingdings" panose="05000000000000000000" pitchFamily="2" charset="2"/>
              <a:buChar char="Ø"/>
            </a:pPr>
            <a:endParaRPr lang="en-IN" sz="2400" b="1" u="sng" dirty="0">
              <a:latin typeface="Arial" panose="020B0604020202020204" pitchFamily="34" charset="0"/>
              <a:cs typeface="Arial" panose="020B0604020202020204" pitchFamily="34" charset="0"/>
            </a:endParaRPr>
          </a:p>
          <a:p>
            <a:pPr algn="just">
              <a:buClrTx/>
              <a:buSzPct val="100000"/>
              <a:buFont typeface="Wingdings" panose="05000000000000000000" pitchFamily="2" charset="2"/>
              <a:buChar char="Ø"/>
            </a:pPr>
            <a:r>
              <a:rPr lang="en-IN" sz="2400" b="1" u="sng" dirty="0">
                <a:latin typeface="Arial" panose="020B0604020202020204" pitchFamily="34" charset="0"/>
                <a:cs typeface="Arial" panose="020B0604020202020204" pitchFamily="34" charset="0"/>
              </a:rPr>
              <a:t>Read carefully</a:t>
            </a:r>
            <a:r>
              <a:rPr lang="en-IN" sz="2400" dirty="0">
                <a:latin typeface="Arial" panose="020B0604020202020204" pitchFamily="34" charset="0"/>
                <a:cs typeface="Arial" panose="020B0604020202020204" pitchFamily="34" charset="0"/>
              </a:rPr>
              <a:t> all the documents before </a:t>
            </a:r>
            <a:r>
              <a:rPr lang="en-IN" sz="2400" dirty="0" smtClean="0">
                <a:latin typeface="Arial" panose="020B0604020202020204" pitchFamily="34" charset="0"/>
                <a:cs typeface="Arial" panose="020B0604020202020204" pitchFamily="34" charset="0"/>
              </a:rPr>
              <a:t>signing.</a:t>
            </a:r>
          </a:p>
          <a:p>
            <a:pPr algn="just">
              <a:buClrTx/>
              <a:buSzPct val="100000"/>
              <a:buFont typeface="Wingdings" panose="05000000000000000000" pitchFamily="2" charset="2"/>
              <a:buChar char="Ø"/>
            </a:pPr>
            <a:endParaRPr lang="en-IN" sz="2400" dirty="0">
              <a:latin typeface="Arial" panose="020B0604020202020204" pitchFamily="34" charset="0"/>
              <a:cs typeface="Arial" panose="020B0604020202020204" pitchFamily="34" charset="0"/>
            </a:endParaRPr>
          </a:p>
          <a:p>
            <a:pPr algn="just">
              <a:buClrTx/>
              <a:buSzPct val="100000"/>
              <a:buFont typeface="Wingdings" panose="05000000000000000000" pitchFamily="2" charset="2"/>
              <a:buChar char="Ø"/>
            </a:pPr>
            <a:r>
              <a:rPr lang="en-US" sz="2400" dirty="0">
                <a:latin typeface="Arial" panose="020B0604020202020204" pitchFamily="34" charset="0"/>
                <a:cs typeface="Arial" panose="020B0604020202020204" pitchFamily="34" charset="0"/>
              </a:rPr>
              <a:t>Should </a:t>
            </a:r>
            <a:r>
              <a:rPr lang="en-US" sz="2400" b="1" u="sng" dirty="0">
                <a:latin typeface="Arial" panose="020B0604020202020204" pitchFamily="34" charset="0"/>
                <a:cs typeface="Arial" panose="020B0604020202020204" pitchFamily="34" charset="0"/>
              </a:rPr>
              <a:t>not submit incomplete </a:t>
            </a:r>
            <a:r>
              <a:rPr lang="en-US" sz="2400" b="1" u="sng" dirty="0" smtClean="0">
                <a:latin typeface="Arial" panose="020B0604020202020204" pitchFamily="34" charset="0"/>
                <a:cs typeface="Arial" panose="020B0604020202020204" pitchFamily="34" charset="0"/>
              </a:rPr>
              <a:t>KYC documents to DP/ stock broker.</a:t>
            </a:r>
            <a:endParaRPr lang="en-US" sz="2400" b="1" u="sng" dirty="0" smtClean="0">
              <a:latin typeface="Arial" panose="020B0604020202020204" pitchFamily="34" charset="0"/>
              <a:cs typeface="Arial" panose="020B0604020202020204" pitchFamily="34" charset="0"/>
            </a:endParaRPr>
          </a:p>
          <a:p>
            <a:pPr algn="just">
              <a:buClrTx/>
              <a:buSzPct val="100000"/>
              <a:buFont typeface="Wingdings" panose="05000000000000000000" pitchFamily="2" charset="2"/>
              <a:buChar char="Ø"/>
            </a:pPr>
            <a:endParaRPr lang="en-US" sz="2400" b="1" u="sng" dirty="0">
              <a:latin typeface="Arial" panose="020B0604020202020204" pitchFamily="34" charset="0"/>
              <a:cs typeface="Arial" panose="020B0604020202020204" pitchFamily="34" charset="0"/>
            </a:endParaRPr>
          </a:p>
          <a:p>
            <a:pPr algn="just">
              <a:buClrTx/>
              <a:buSzPct val="100000"/>
              <a:buFont typeface="Wingdings" panose="05000000000000000000" pitchFamily="2" charset="2"/>
              <a:buChar char="Ø"/>
            </a:pPr>
            <a:r>
              <a:rPr lang="en-US" sz="2400" dirty="0">
                <a:latin typeface="Arial" panose="020B0604020202020204" pitchFamily="34" charset="0"/>
                <a:cs typeface="Arial" panose="020B0604020202020204" pitchFamily="34" charset="0"/>
              </a:rPr>
              <a:t>Provide </a:t>
            </a:r>
            <a:r>
              <a:rPr lang="en-US" sz="2400" dirty="0" smtClean="0">
                <a:latin typeface="Arial" panose="020B0604020202020204" pitchFamily="34" charset="0"/>
                <a:cs typeface="Arial" panose="020B0604020202020204" pitchFamily="34" charset="0"/>
              </a:rPr>
              <a:t>correct </a:t>
            </a:r>
            <a:r>
              <a:rPr lang="en-US" sz="2400" b="1" u="sng" dirty="0">
                <a:latin typeface="Arial" panose="020B0604020202020204" pitchFamily="34" charset="0"/>
                <a:cs typeface="Arial" panose="020B0604020202020204" pitchFamily="34" charset="0"/>
              </a:rPr>
              <a:t>email id</a:t>
            </a:r>
            <a:r>
              <a:rPr lang="en-US" sz="2400" dirty="0">
                <a:latin typeface="Arial" panose="020B0604020202020204" pitchFamily="34" charset="0"/>
                <a:cs typeface="Arial" panose="020B0604020202020204" pitchFamily="34" charset="0"/>
              </a:rPr>
              <a:t> &amp; </a:t>
            </a:r>
            <a:r>
              <a:rPr lang="en-US" sz="2400" b="1" u="sng" dirty="0">
                <a:latin typeface="Arial" panose="020B0604020202020204" pitchFamily="34" charset="0"/>
                <a:cs typeface="Arial" panose="020B0604020202020204" pitchFamily="34" charset="0"/>
              </a:rPr>
              <a:t>Mobile </a:t>
            </a:r>
            <a:r>
              <a:rPr lang="en-US" sz="2400" b="1" u="sng" dirty="0" smtClean="0">
                <a:latin typeface="Arial" panose="020B0604020202020204" pitchFamily="34" charset="0"/>
                <a:cs typeface="Arial" panose="020B0604020202020204" pitchFamily="34" charset="0"/>
              </a:rPr>
              <a:t>number</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for receiving timely alerts related to any transaction being carried out in your account.</a:t>
            </a:r>
            <a:endParaRPr lang="en-US" sz="2400" dirty="0">
              <a:latin typeface="Arial" panose="020B0604020202020204" pitchFamily="34" charset="0"/>
              <a:cs typeface="Arial" panose="020B0604020202020204" pitchFamily="34" charset="0"/>
            </a:endParaRPr>
          </a:p>
          <a:p>
            <a:pPr algn="just">
              <a:buClrTx/>
              <a:buFont typeface="Wingdings" panose="05000000000000000000" pitchFamily="2" charset="2"/>
              <a:buChar char="Ø"/>
            </a:pPr>
            <a:endParaRPr lang="en-IN" sz="2000" dirty="0">
              <a:latin typeface="Arial" panose="020B0604020202020204" pitchFamily="34" charset="0"/>
              <a:cs typeface="Arial" panose="020B0604020202020204" pitchFamily="34" charset="0"/>
            </a:endParaRPr>
          </a:p>
        </p:txBody>
      </p:sp>
      <p:sp>
        <p:nvSpPr>
          <p:cNvPr id="5" name="Title 1"/>
          <p:cNvSpPr>
            <a:spLocks noGrp="1"/>
          </p:cNvSpPr>
          <p:nvPr>
            <p:ph type="title"/>
          </p:nvPr>
        </p:nvSpPr>
        <p:spPr>
          <a:xfrm>
            <a:off x="1036625" y="27180"/>
            <a:ext cx="8153400" cy="990600"/>
          </a:xfrm>
        </p:spPr>
        <p:txBody>
          <a:bodyPr>
            <a:normAutofit/>
          </a:bodyPr>
          <a:lstStyle/>
          <a:p>
            <a:pPr algn="ctr"/>
            <a:r>
              <a:rPr lang="en-IN" sz="2800" b="1" dirty="0">
                <a:latin typeface="Arial" panose="020B0604020202020204" pitchFamily="34" charset="0"/>
                <a:cs typeface="Arial" panose="020B0604020202020204" pitchFamily="34" charset="0"/>
              </a:rPr>
              <a:t>Good Practices of a prudent investor</a:t>
            </a:r>
          </a:p>
        </p:txBody>
      </p:sp>
      <p:pic>
        <p:nvPicPr>
          <p:cNvPr id="6" name="Picture 5"/>
          <p:cNvPicPr/>
          <p:nvPr/>
        </p:nvPicPr>
        <p:blipFill>
          <a:blip r:embed="rId2"/>
          <a:stretch/>
        </p:blipFill>
        <p:spPr>
          <a:xfrm>
            <a:off x="7025" y="27180"/>
            <a:ext cx="1029600" cy="803880"/>
          </a:xfrm>
          <a:prstGeom prst="rect">
            <a:avLst/>
          </a:prstGeom>
          <a:ln>
            <a:noFill/>
          </a:ln>
        </p:spPr>
      </p:pic>
      <p:sp>
        <p:nvSpPr>
          <p:cNvPr id="7"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50</a:t>
            </a:r>
            <a:endParaRPr lang="en-IN" sz="1000" b="0" strike="noStrike" spc="-1" dirty="0">
              <a:solidFill>
                <a:schemeClr val="bg1"/>
              </a:solidFill>
              <a:latin typeface="Arial"/>
            </a:endParaRPr>
          </a:p>
        </p:txBody>
      </p:sp>
    </p:spTree>
    <p:extLst>
      <p:ext uri="{BB962C8B-B14F-4D97-AF65-F5344CB8AC3E}">
        <p14:creationId xmlns:p14="http://schemas.microsoft.com/office/powerpoint/2010/main" val="1800022737"/>
      </p:ext>
    </p:extLst>
  </p:cSld>
  <p:clrMapOvr>
    <a:masterClrMapping/>
  </p:clrMapOvr>
  <mc:AlternateContent xmlns:mc="http://schemas.openxmlformats.org/markup-compatibility/2006" xmlns:p14="http://schemas.microsoft.com/office/powerpoint/2010/main">
    <mc:Choice Requires="p14">
      <p:transition spd="slow" p14:dur="2000"/>
    </mc:Choice>
    <mc:Fallback>
      <p:transition spd="slow"/>
    </mc:Fallback>
  </mc:AlternateContent>
  <p:timing>
    <p:tnLst>
      <p:par>
        <p:cTn id="1" dur="indefinite" restart="never" nodeType="tmRoot"/>
      </p:par>
    </p:tnLst>
  </p:timing>
</p:sld>
</file>

<file path=ppt/slides/slide51.xml><?xml version="1.0" encoding="utf-8"?>
<p:sld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368939" y="1017780"/>
            <a:ext cx="8622212" cy="4826129"/>
          </a:xfrm>
        </p:spPr>
        <p:txBody>
          <a:bodyPr>
            <a:noAutofit/>
          </a:bodyPr>
          <a:lstStyle/>
          <a:p>
            <a:pPr algn="just">
              <a:buClrTx/>
              <a:buSzPct val="100000"/>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Make </a:t>
            </a:r>
            <a:r>
              <a:rPr lang="en-US" sz="2400" dirty="0">
                <a:latin typeface="Arial" panose="020B0604020202020204" pitchFamily="34" charset="0"/>
                <a:cs typeface="Arial" panose="020B0604020202020204" pitchFamily="34" charset="0"/>
              </a:rPr>
              <a:t>sure </a:t>
            </a:r>
            <a:r>
              <a:rPr lang="en-US" sz="2400" b="1" u="sng" dirty="0">
                <a:latin typeface="Arial" panose="020B0604020202020204" pitchFamily="34" charset="0"/>
                <a:cs typeface="Arial" panose="020B0604020202020204" pitchFamily="34" charset="0"/>
              </a:rPr>
              <a:t>no email id is generated by the Stock </a:t>
            </a:r>
            <a:r>
              <a:rPr lang="en-US" sz="2400" b="1" u="sng" dirty="0" smtClean="0">
                <a:latin typeface="Arial" panose="020B0604020202020204" pitchFamily="34" charset="0"/>
                <a:cs typeface="Arial" panose="020B0604020202020204" pitchFamily="34" charset="0"/>
              </a:rPr>
              <a:t>Broker.</a:t>
            </a:r>
          </a:p>
          <a:p>
            <a:pPr algn="just">
              <a:buClrTx/>
              <a:buSzPct val="100000"/>
              <a:buFont typeface="Wingdings" panose="05000000000000000000" pitchFamily="2" charset="2"/>
              <a:buChar char="Ø"/>
            </a:pPr>
            <a:endParaRPr lang="en-US" sz="2400" b="1" u="sng" dirty="0">
              <a:latin typeface="Arial" panose="020B0604020202020204" pitchFamily="34" charset="0"/>
              <a:cs typeface="Arial" panose="020B0604020202020204" pitchFamily="34" charset="0"/>
            </a:endParaRPr>
          </a:p>
          <a:p>
            <a:pPr algn="just">
              <a:buClrTx/>
              <a:buSzPct val="100000"/>
              <a:buFont typeface="Wingdings" panose="05000000000000000000" pitchFamily="2" charset="2"/>
              <a:buChar char="Ø"/>
            </a:pPr>
            <a:r>
              <a:rPr lang="en-US" sz="2400" b="1" u="sng" dirty="0">
                <a:latin typeface="Arial" panose="020B0604020202020204" pitchFamily="34" charset="0"/>
                <a:cs typeface="Arial" panose="020B0604020202020204" pitchFamily="34" charset="0"/>
              </a:rPr>
              <a:t>Do not share</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user </a:t>
            </a:r>
            <a:r>
              <a:rPr lang="en-US" sz="2400" dirty="0">
                <a:latin typeface="Arial" panose="020B0604020202020204" pitchFamily="34" charset="0"/>
                <a:cs typeface="Arial" panose="020B0604020202020204" pitchFamily="34" charset="0"/>
              </a:rPr>
              <a:t>Id and </a:t>
            </a:r>
            <a:r>
              <a:rPr lang="en-US" sz="2400" dirty="0" smtClean="0">
                <a:latin typeface="Arial" panose="020B0604020202020204" pitchFamily="34" charset="0"/>
                <a:cs typeface="Arial" panose="020B0604020202020204" pitchFamily="34" charset="0"/>
              </a:rPr>
              <a:t>password details of your accounts </a:t>
            </a:r>
            <a:r>
              <a:rPr lang="en-US" sz="2400" dirty="0">
                <a:latin typeface="Arial" panose="020B0604020202020204" pitchFamily="34" charset="0"/>
                <a:cs typeface="Arial" panose="020B0604020202020204" pitchFamily="34" charset="0"/>
              </a:rPr>
              <a:t>with anyone. </a:t>
            </a:r>
            <a:endParaRPr lang="en-US" sz="2400" dirty="0" smtClean="0">
              <a:latin typeface="Arial" panose="020B0604020202020204" pitchFamily="34" charset="0"/>
              <a:cs typeface="Arial" panose="020B0604020202020204" pitchFamily="34" charset="0"/>
            </a:endParaRPr>
          </a:p>
          <a:p>
            <a:pPr algn="just">
              <a:buClrTx/>
              <a:buSzPct val="100000"/>
              <a:buFont typeface="Wingdings" panose="05000000000000000000" pitchFamily="2" charset="2"/>
              <a:buChar char="Ø"/>
            </a:pPr>
            <a:endParaRPr lang="en-US" sz="2400" dirty="0">
              <a:latin typeface="Arial" panose="020B0604020202020204" pitchFamily="34" charset="0"/>
              <a:cs typeface="Arial" panose="020B0604020202020204" pitchFamily="34" charset="0"/>
            </a:endParaRPr>
          </a:p>
          <a:p>
            <a:pPr algn="just">
              <a:buClrTx/>
              <a:buSzPct val="100000"/>
              <a:buFont typeface="Wingdings" panose="05000000000000000000" pitchFamily="2" charset="2"/>
              <a:buChar char="Ø"/>
            </a:pPr>
            <a:r>
              <a:rPr lang="en-US" sz="2400" dirty="0">
                <a:latin typeface="Arial" panose="020B0604020202020204" pitchFamily="34" charset="0"/>
                <a:cs typeface="Arial" panose="020B0604020202020204" pitchFamily="34" charset="0"/>
              </a:rPr>
              <a:t>Select the </a:t>
            </a:r>
            <a:r>
              <a:rPr lang="en-US" sz="2400" b="1" u="sng" dirty="0">
                <a:latin typeface="Arial" panose="020B0604020202020204" pitchFamily="34" charset="0"/>
                <a:cs typeface="Arial" panose="020B0604020202020204" pitchFamily="34" charset="0"/>
              </a:rPr>
              <a:t>Segment and </a:t>
            </a:r>
            <a:r>
              <a:rPr lang="en-US" sz="2400" b="1" u="sng" dirty="0" smtClean="0">
                <a:latin typeface="Arial" panose="020B0604020202020204" pitchFamily="34" charset="0"/>
                <a:cs typeface="Arial" panose="020B0604020202020204" pitchFamily="34" charset="0"/>
              </a:rPr>
              <a:t>Stock Exchange</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on which you wish to </a:t>
            </a:r>
            <a:r>
              <a:rPr lang="en-US" sz="2400" dirty="0" smtClean="0">
                <a:latin typeface="Arial" panose="020B0604020202020204" pitchFamily="34" charset="0"/>
                <a:cs typeface="Arial" panose="020B0604020202020204" pitchFamily="34" charset="0"/>
              </a:rPr>
              <a:t>trade.</a:t>
            </a:r>
          </a:p>
          <a:p>
            <a:pPr algn="just">
              <a:buClrTx/>
              <a:buSzPct val="100000"/>
              <a:buFont typeface="Wingdings" panose="05000000000000000000" pitchFamily="2" charset="2"/>
              <a:buChar char="Ø"/>
            </a:pPr>
            <a:endParaRPr lang="en-US" sz="2400" dirty="0">
              <a:latin typeface="Arial" panose="020B0604020202020204" pitchFamily="34" charset="0"/>
              <a:cs typeface="Arial" panose="020B0604020202020204" pitchFamily="34" charset="0"/>
            </a:endParaRPr>
          </a:p>
          <a:p>
            <a:pPr algn="just">
              <a:buClrTx/>
              <a:buSzPct val="100000"/>
              <a:buFont typeface="Wingdings" panose="05000000000000000000" pitchFamily="2" charset="2"/>
              <a:buChar char="Ø"/>
            </a:pPr>
            <a:r>
              <a:rPr lang="en-IN" sz="2400" dirty="0">
                <a:latin typeface="Arial" panose="020B0604020202020204" pitchFamily="34" charset="0"/>
                <a:cs typeface="Arial" panose="020B0604020202020204" pitchFamily="34" charset="0"/>
              </a:rPr>
              <a:t>Do not trade on any </a:t>
            </a:r>
            <a:r>
              <a:rPr lang="en-IN" sz="2400" b="1" u="sng" dirty="0">
                <a:latin typeface="Arial" panose="020B0604020202020204" pitchFamily="34" charset="0"/>
                <a:cs typeface="Arial" panose="020B0604020202020204" pitchFamily="34" charset="0"/>
              </a:rPr>
              <a:t>tip-offs / SMS / Emails / Assured Return </a:t>
            </a:r>
            <a:r>
              <a:rPr lang="en-IN" sz="2400" b="1" u="sng" dirty="0" smtClean="0">
                <a:latin typeface="Arial" panose="020B0604020202020204" pitchFamily="34" charset="0"/>
                <a:cs typeface="Arial" panose="020B0604020202020204" pitchFamily="34" charset="0"/>
              </a:rPr>
              <a:t>Schemes.</a:t>
            </a:r>
          </a:p>
          <a:p>
            <a:pPr algn="just">
              <a:buClrTx/>
              <a:buSzPct val="100000"/>
              <a:buFont typeface="Wingdings" panose="05000000000000000000" pitchFamily="2" charset="2"/>
              <a:buChar char="Ø"/>
            </a:pPr>
            <a:endParaRPr lang="en-IN" sz="2400" b="1" u="sng" dirty="0">
              <a:latin typeface="Arial" panose="020B0604020202020204" pitchFamily="34" charset="0"/>
              <a:cs typeface="Arial" panose="020B0604020202020204" pitchFamily="34" charset="0"/>
            </a:endParaRPr>
          </a:p>
          <a:p>
            <a:pPr algn="just">
              <a:buClrTx/>
              <a:buSzPct val="100000"/>
              <a:buFont typeface="Wingdings" panose="05000000000000000000" pitchFamily="2" charset="2"/>
              <a:buChar char="Ø"/>
            </a:pPr>
            <a:r>
              <a:rPr lang="en-IN" sz="2400" dirty="0">
                <a:latin typeface="Arial" panose="020B0604020202020204" pitchFamily="34" charset="0"/>
                <a:cs typeface="Arial" panose="020B0604020202020204" pitchFamily="34" charset="0"/>
              </a:rPr>
              <a:t>Go through all the official </a:t>
            </a:r>
            <a:r>
              <a:rPr lang="en-IN" sz="2400" b="1" u="sng" dirty="0">
                <a:latin typeface="Arial" panose="020B0604020202020204" pitchFamily="34" charset="0"/>
                <a:cs typeface="Arial" panose="020B0604020202020204" pitchFamily="34" charset="0"/>
              </a:rPr>
              <a:t>SMS &amp; Emails provided by the </a:t>
            </a:r>
            <a:r>
              <a:rPr lang="en-IN" sz="2400" b="1" u="sng" dirty="0" smtClean="0">
                <a:latin typeface="Arial" panose="020B0604020202020204" pitchFamily="34" charset="0"/>
                <a:cs typeface="Arial" panose="020B0604020202020204" pitchFamily="34" charset="0"/>
              </a:rPr>
              <a:t>Stock Exchange</a:t>
            </a:r>
            <a:r>
              <a:rPr lang="en-IN" sz="2400" dirty="0" smtClean="0">
                <a:latin typeface="Arial" panose="020B0604020202020204" pitchFamily="34" charset="0"/>
                <a:cs typeface="Arial" panose="020B0604020202020204" pitchFamily="34" charset="0"/>
              </a:rPr>
              <a:t> </a:t>
            </a:r>
            <a:r>
              <a:rPr lang="en-IN" sz="2400" dirty="0">
                <a:latin typeface="Arial" panose="020B0604020202020204" pitchFamily="34" charset="0"/>
                <a:cs typeface="Arial" panose="020B0604020202020204" pitchFamily="34" charset="0"/>
              </a:rPr>
              <a:t>and </a:t>
            </a:r>
            <a:r>
              <a:rPr lang="en-IN" sz="2400" b="1" u="sng" dirty="0">
                <a:latin typeface="Arial" panose="020B0604020202020204" pitchFamily="34" charset="0"/>
                <a:cs typeface="Arial" panose="020B0604020202020204" pitchFamily="34" charset="0"/>
              </a:rPr>
              <a:t>Stock </a:t>
            </a:r>
            <a:r>
              <a:rPr lang="en-IN" sz="2400" b="1" u="sng" dirty="0" smtClean="0">
                <a:latin typeface="Arial" panose="020B0604020202020204" pitchFamily="34" charset="0"/>
                <a:cs typeface="Arial" panose="020B0604020202020204" pitchFamily="34" charset="0"/>
              </a:rPr>
              <a:t>Broker.</a:t>
            </a:r>
            <a:endParaRPr lang="en-IN" sz="2400" b="1" u="sng" dirty="0">
              <a:latin typeface="Arial" panose="020B0604020202020204" pitchFamily="34" charset="0"/>
              <a:cs typeface="Arial" panose="020B0604020202020204" pitchFamily="34" charset="0"/>
            </a:endParaRPr>
          </a:p>
          <a:p>
            <a:pPr algn="just">
              <a:buClrTx/>
              <a:buFont typeface="Wingdings" panose="05000000000000000000" pitchFamily="2" charset="2"/>
              <a:buChar char="Ø"/>
            </a:pPr>
            <a:endParaRPr lang="en-IN" sz="2000" dirty="0">
              <a:latin typeface="Arial" panose="020B0604020202020204" pitchFamily="34" charset="0"/>
              <a:cs typeface="Arial" panose="020B0604020202020204" pitchFamily="34" charset="0"/>
            </a:endParaRPr>
          </a:p>
        </p:txBody>
      </p:sp>
      <p:sp>
        <p:nvSpPr>
          <p:cNvPr id="5" name="Title 1"/>
          <p:cNvSpPr>
            <a:spLocks noGrp="1"/>
          </p:cNvSpPr>
          <p:nvPr>
            <p:ph type="title"/>
          </p:nvPr>
        </p:nvSpPr>
        <p:spPr>
          <a:xfrm>
            <a:off x="1036625" y="0"/>
            <a:ext cx="8153400" cy="990600"/>
          </a:xfrm>
        </p:spPr>
        <p:txBody>
          <a:bodyPr>
            <a:normAutofit/>
          </a:bodyPr>
          <a:lstStyle/>
          <a:p>
            <a:pPr algn="ctr"/>
            <a:r>
              <a:rPr lang="en-IN" sz="2800" b="1" dirty="0">
                <a:latin typeface="Arial" panose="020B0604020202020204" pitchFamily="34" charset="0"/>
                <a:cs typeface="Arial" panose="020B0604020202020204" pitchFamily="34" charset="0"/>
              </a:rPr>
              <a:t>Good Practices of a prudent investor</a:t>
            </a:r>
          </a:p>
        </p:txBody>
      </p:sp>
      <p:pic>
        <p:nvPicPr>
          <p:cNvPr id="6" name="Picture 5"/>
          <p:cNvPicPr/>
          <p:nvPr/>
        </p:nvPicPr>
        <p:blipFill>
          <a:blip r:embed="rId2"/>
          <a:stretch/>
        </p:blipFill>
        <p:spPr>
          <a:xfrm>
            <a:off x="7025" y="27180"/>
            <a:ext cx="1029600" cy="803880"/>
          </a:xfrm>
          <a:prstGeom prst="rect">
            <a:avLst/>
          </a:prstGeom>
          <a:ln>
            <a:noFill/>
          </a:ln>
        </p:spPr>
      </p:pic>
      <p:sp>
        <p:nvSpPr>
          <p:cNvPr id="7"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51</a:t>
            </a:r>
            <a:endParaRPr lang="en-IN" sz="1000" b="0" strike="noStrike" spc="-1" dirty="0">
              <a:solidFill>
                <a:schemeClr val="bg1"/>
              </a:solidFill>
              <a:latin typeface="Arial"/>
            </a:endParaRPr>
          </a:p>
        </p:txBody>
      </p:sp>
    </p:spTree>
    <p:extLst>
      <p:ext uri="{BB962C8B-B14F-4D97-AF65-F5344CB8AC3E}">
        <p14:creationId xmlns:p14="http://schemas.microsoft.com/office/powerpoint/2010/main" val="2235511757"/>
      </p:ext>
    </p:extLst>
  </p:cSld>
  <p:clrMapOvr>
    <a:masterClrMapping/>
  </p:clrMapOvr>
  <mc:AlternateContent xmlns:mc="http://schemas.openxmlformats.org/markup-compatibility/2006" xmlns:p14="http://schemas.microsoft.com/office/powerpoint/2010/main">
    <mc:Choice Requires="p14">
      <p:transition spd="slow" p14:dur="2000"/>
    </mc:Choice>
    <mc:Fallback>
      <p:transition spd="slow"/>
    </mc:Fallback>
  </mc:AlternateContent>
  <p:timing>
    <p:tnLst>
      <p:par>
        <p:cTn id="1" dur="indefinite" restart="never" nodeType="tmRoot"/>
      </p:par>
    </p:tnLst>
  </p:timing>
</p:sld>
</file>

<file path=ppt/slides/slide52.xml><?xml version="1.0" encoding="utf-8"?>
<p:sld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8838" y="236501"/>
            <a:ext cx="8374050" cy="385237"/>
          </a:xfrm>
        </p:spPr>
        <p:txBody>
          <a:bodyPr>
            <a:noAutofit/>
          </a:bodyPr>
          <a:lstStyle/>
          <a:p>
            <a:pPr algn="ctr"/>
            <a:r>
              <a:rPr lang="en-IN" sz="2800" b="1" dirty="0">
                <a:latin typeface="Arial" panose="020B0604020202020204" pitchFamily="34" charset="0"/>
                <a:cs typeface="Arial" panose="020B0604020202020204" pitchFamily="34" charset="0"/>
              </a:rPr>
              <a:t>Good Practices of a prudent investor</a:t>
            </a:r>
          </a:p>
        </p:txBody>
      </p:sp>
      <p:sp>
        <p:nvSpPr>
          <p:cNvPr id="6" name="TextBox 5"/>
          <p:cNvSpPr txBox="1"/>
          <p:nvPr/>
        </p:nvSpPr>
        <p:spPr>
          <a:xfrm>
            <a:off x="264439" y="946342"/>
            <a:ext cx="9428201" cy="5078313"/>
          </a:xfrm>
          <a:prstGeom prst="rect">
            <a:avLst/>
          </a:prstGeom>
          <a:noFill/>
        </p:spPr>
        <p:txBody>
          <a:bodyPr wrap="square" rtlCol="0">
            <a:spAutoFit/>
          </a:bodyPr>
          <a:lstStyle/>
          <a:p>
            <a:pPr marL="342900" indent="-342900" algn="just">
              <a:buFont typeface="Wingdings" panose="05000000000000000000" pitchFamily="2" charset="2"/>
              <a:buChar char="Ø"/>
            </a:pPr>
            <a:r>
              <a:rPr lang="en-IN" dirty="0">
                <a:cs typeface="Arial" panose="020B0604020202020204" pitchFamily="34" charset="0"/>
              </a:rPr>
              <a:t>Beware of unauthorized Stock </a:t>
            </a:r>
            <a:r>
              <a:rPr lang="en-IN" dirty="0" smtClean="0">
                <a:cs typeface="Arial" panose="020B0604020202020204" pitchFamily="34" charset="0"/>
              </a:rPr>
              <a:t>Brokers.</a:t>
            </a:r>
            <a:endParaRPr lang="en-IN" dirty="0" smtClean="0">
              <a:cs typeface="Arial" panose="020B0604020202020204" pitchFamily="34" charset="0"/>
            </a:endParaRPr>
          </a:p>
          <a:p>
            <a:pPr marL="342900" indent="-342900" algn="just">
              <a:buFont typeface="Wingdings" panose="05000000000000000000" pitchFamily="2" charset="2"/>
              <a:buChar char="Ø"/>
            </a:pPr>
            <a:endParaRPr lang="en-IN" dirty="0">
              <a:cs typeface="Arial" panose="020B0604020202020204" pitchFamily="34" charset="0"/>
            </a:endParaRPr>
          </a:p>
          <a:p>
            <a:pPr marL="285750" indent="-285750" algn="just">
              <a:buFont typeface="Wingdings" panose="05000000000000000000" pitchFamily="2" charset="2"/>
              <a:buChar char="Ø"/>
            </a:pPr>
            <a:r>
              <a:rPr lang="en-IN" dirty="0">
                <a:cs typeface="Arial" panose="020B0604020202020204" pitchFamily="34" charset="0"/>
              </a:rPr>
              <a:t>Beware of Fixed / assured </a:t>
            </a:r>
            <a:r>
              <a:rPr lang="en-IN" dirty="0" smtClean="0">
                <a:cs typeface="Arial" panose="020B0604020202020204" pitchFamily="34" charset="0"/>
              </a:rPr>
              <a:t>returns.</a:t>
            </a:r>
            <a:endParaRPr lang="en-IN" dirty="0" smtClean="0">
              <a:cs typeface="Arial" panose="020B0604020202020204" pitchFamily="34" charset="0"/>
            </a:endParaRPr>
          </a:p>
          <a:p>
            <a:pPr marL="285750" indent="-285750" algn="just">
              <a:buFont typeface="Wingdings" panose="05000000000000000000" pitchFamily="2" charset="2"/>
              <a:buChar char="Ø"/>
            </a:pPr>
            <a:endParaRPr lang="en-IN" dirty="0">
              <a:cs typeface="Arial" panose="020B0604020202020204" pitchFamily="34" charset="0"/>
            </a:endParaRPr>
          </a:p>
          <a:p>
            <a:pPr marL="285750" indent="-285750" algn="just">
              <a:buFont typeface="Wingdings" panose="05000000000000000000" pitchFamily="2" charset="2"/>
              <a:buChar char="Ø"/>
            </a:pPr>
            <a:r>
              <a:rPr lang="en-IN" dirty="0">
                <a:cs typeface="Arial" panose="020B0604020202020204" pitchFamily="34" charset="0"/>
              </a:rPr>
              <a:t>Don’t Trade on the basis of </a:t>
            </a:r>
            <a:r>
              <a:rPr lang="en-IN" dirty="0" smtClean="0">
                <a:cs typeface="Arial" panose="020B0604020202020204" pitchFamily="34" charset="0"/>
              </a:rPr>
              <a:t>Hot investment tips or unsolicited investment advice giving assured/ unrealistic returns.</a:t>
            </a:r>
            <a:endParaRPr lang="en-IN" dirty="0" smtClean="0">
              <a:cs typeface="Arial" panose="020B0604020202020204" pitchFamily="34" charset="0"/>
            </a:endParaRPr>
          </a:p>
          <a:p>
            <a:pPr marL="285750" indent="-285750" algn="just">
              <a:buFont typeface="Wingdings" panose="05000000000000000000" pitchFamily="2" charset="2"/>
              <a:buChar char="Ø"/>
            </a:pPr>
            <a:endParaRPr lang="en-IN" dirty="0">
              <a:cs typeface="Arial" panose="020B0604020202020204" pitchFamily="34" charset="0"/>
            </a:endParaRPr>
          </a:p>
          <a:p>
            <a:pPr marL="285750" indent="-285750" algn="just">
              <a:buFont typeface="Wingdings" panose="05000000000000000000" pitchFamily="2" charset="2"/>
              <a:buChar char="Ø"/>
            </a:pPr>
            <a:r>
              <a:rPr lang="en-IN" dirty="0">
                <a:cs typeface="Arial" panose="020B0604020202020204" pitchFamily="34" charset="0"/>
              </a:rPr>
              <a:t>Keep a regular check of your running </a:t>
            </a:r>
            <a:r>
              <a:rPr lang="en-IN" dirty="0" smtClean="0">
                <a:cs typeface="Arial" panose="020B0604020202020204" pitchFamily="34" charset="0"/>
              </a:rPr>
              <a:t>account and settle </a:t>
            </a:r>
            <a:r>
              <a:rPr lang="en-IN" dirty="0">
                <a:cs typeface="Arial" panose="020B0604020202020204" pitchFamily="34" charset="0"/>
              </a:rPr>
              <a:t>your account </a:t>
            </a:r>
            <a:r>
              <a:rPr lang="en-IN" dirty="0" smtClean="0">
                <a:cs typeface="Arial" panose="020B0604020202020204" pitchFamily="34" charset="0"/>
              </a:rPr>
              <a:t>periodically.</a:t>
            </a:r>
            <a:endParaRPr lang="en-IN" dirty="0" smtClean="0">
              <a:cs typeface="Arial" panose="020B0604020202020204" pitchFamily="34" charset="0"/>
            </a:endParaRPr>
          </a:p>
          <a:p>
            <a:pPr marL="285750" indent="-285750" algn="just">
              <a:buFont typeface="Wingdings" panose="05000000000000000000" pitchFamily="2" charset="2"/>
              <a:buChar char="Ø"/>
            </a:pPr>
            <a:endParaRPr lang="en-IN" dirty="0">
              <a:cs typeface="Arial" panose="020B0604020202020204" pitchFamily="34" charset="0"/>
            </a:endParaRPr>
          </a:p>
          <a:p>
            <a:pPr marL="285750" indent="-285750" algn="just">
              <a:buFont typeface="Wingdings" panose="05000000000000000000" pitchFamily="2" charset="2"/>
              <a:buChar char="Ø"/>
            </a:pPr>
            <a:r>
              <a:rPr lang="en-US" dirty="0">
                <a:cs typeface="Arial" panose="020B0604020202020204" pitchFamily="34" charset="0"/>
              </a:rPr>
              <a:t>Examine and review transactions and holding details in your trading and </a:t>
            </a:r>
            <a:r>
              <a:rPr lang="en-US" dirty="0" err="1">
                <a:cs typeface="Arial" panose="020B0604020202020204" pitchFamily="34" charset="0"/>
              </a:rPr>
              <a:t>demat</a:t>
            </a:r>
            <a:r>
              <a:rPr lang="en-US" dirty="0">
                <a:cs typeface="Arial" panose="020B0604020202020204" pitchFamily="34" charset="0"/>
              </a:rPr>
              <a:t> account periodically</a:t>
            </a:r>
            <a:r>
              <a:rPr lang="en-US" dirty="0" smtClean="0">
                <a:cs typeface="Arial" panose="020B0604020202020204" pitchFamily="34" charset="0"/>
              </a:rPr>
              <a:t>.</a:t>
            </a:r>
          </a:p>
          <a:p>
            <a:pPr marL="285750" indent="-285750" algn="just">
              <a:buFont typeface="Wingdings" panose="05000000000000000000" pitchFamily="2" charset="2"/>
              <a:buChar char="Ø"/>
            </a:pPr>
            <a:endParaRPr lang="en-IN" dirty="0">
              <a:cs typeface="Arial" panose="020B0604020202020204" pitchFamily="34" charset="0"/>
            </a:endParaRPr>
          </a:p>
          <a:p>
            <a:pPr marL="285750" indent="-285750" algn="just">
              <a:buFont typeface="Wingdings" panose="05000000000000000000" pitchFamily="2" charset="2"/>
              <a:buChar char="Ø"/>
            </a:pPr>
            <a:r>
              <a:rPr lang="en-IN" dirty="0">
                <a:cs typeface="Arial" panose="020B0604020202020204" pitchFamily="34" charset="0"/>
              </a:rPr>
              <a:t>Transfer funds / securities only from registered Bank Account / </a:t>
            </a:r>
            <a:r>
              <a:rPr lang="en-IN" dirty="0" err="1">
                <a:cs typeface="Arial" panose="020B0604020202020204" pitchFamily="34" charset="0"/>
              </a:rPr>
              <a:t>Demat</a:t>
            </a:r>
            <a:r>
              <a:rPr lang="en-IN" dirty="0">
                <a:cs typeface="Arial" panose="020B0604020202020204" pitchFamily="34" charset="0"/>
              </a:rPr>
              <a:t> </a:t>
            </a:r>
            <a:r>
              <a:rPr lang="en-IN" dirty="0" smtClean="0">
                <a:cs typeface="Arial" panose="020B0604020202020204" pitchFamily="34" charset="0"/>
              </a:rPr>
              <a:t>account.</a:t>
            </a:r>
            <a:endParaRPr lang="en-IN" dirty="0" smtClean="0">
              <a:cs typeface="Arial" panose="020B0604020202020204" pitchFamily="34" charset="0"/>
            </a:endParaRPr>
          </a:p>
          <a:p>
            <a:pPr marL="285750" indent="-285750" algn="just">
              <a:buFont typeface="Wingdings" panose="05000000000000000000" pitchFamily="2" charset="2"/>
              <a:buChar char="Ø"/>
            </a:pPr>
            <a:endParaRPr lang="en-IN" dirty="0">
              <a:cs typeface="Arial" panose="020B0604020202020204" pitchFamily="34" charset="0"/>
            </a:endParaRPr>
          </a:p>
          <a:p>
            <a:pPr marL="285750" indent="-285750" algn="just">
              <a:buFont typeface="Wingdings" panose="05000000000000000000" pitchFamily="2" charset="2"/>
              <a:buChar char="Ø"/>
            </a:pPr>
            <a:r>
              <a:rPr lang="en-IN" dirty="0" smtClean="0">
                <a:cs typeface="Arial" panose="020B0604020202020204" pitchFamily="34" charset="0"/>
              </a:rPr>
              <a:t>Power of Attorne</a:t>
            </a:r>
            <a:r>
              <a:rPr lang="en-IN" dirty="0" smtClean="0">
                <a:cs typeface="Arial" panose="020B0604020202020204" pitchFamily="34" charset="0"/>
              </a:rPr>
              <a:t>y (</a:t>
            </a:r>
            <a:r>
              <a:rPr lang="en-IN" dirty="0" err="1" smtClean="0">
                <a:cs typeface="Arial" panose="020B0604020202020204" pitchFamily="34" charset="0"/>
              </a:rPr>
              <a:t>Po</a:t>
            </a:r>
            <a:r>
              <a:rPr lang="en-IN" dirty="0" err="1" smtClean="0">
                <a:cs typeface="Arial" panose="020B0604020202020204" pitchFamily="34" charset="0"/>
              </a:rPr>
              <a:t>A</a:t>
            </a:r>
            <a:r>
              <a:rPr lang="en-IN" dirty="0" smtClean="0">
                <a:cs typeface="Arial" panose="020B0604020202020204" pitchFamily="34" charset="0"/>
              </a:rPr>
              <a:t>) </a:t>
            </a:r>
            <a:r>
              <a:rPr lang="en-IN" dirty="0">
                <a:cs typeface="Arial" panose="020B0604020202020204" pitchFamily="34" charset="0"/>
              </a:rPr>
              <a:t>is not Mandatory. Further, you can cancel your POA </a:t>
            </a:r>
            <a:r>
              <a:rPr lang="en-IN" dirty="0" smtClean="0">
                <a:cs typeface="Arial" panose="020B0604020202020204" pitchFamily="34" charset="0"/>
              </a:rPr>
              <a:t>anytime.</a:t>
            </a:r>
            <a:endParaRPr lang="en-IN" dirty="0">
              <a:cs typeface="Arial" panose="020B0604020202020204" pitchFamily="34" charset="0"/>
            </a:endParaRPr>
          </a:p>
          <a:p>
            <a:pPr marL="285750" indent="-285750" algn="just">
              <a:buFont typeface="Wingdings" panose="05000000000000000000" pitchFamily="2" charset="2"/>
              <a:buChar char="Ø"/>
            </a:pPr>
            <a:endParaRPr lang="en-IN" dirty="0">
              <a:cs typeface="Arial" panose="020B0604020202020204" pitchFamily="34" charset="0"/>
            </a:endParaRPr>
          </a:p>
          <a:p>
            <a:pPr algn="just"/>
            <a:r>
              <a:rPr lang="en-IN" b="1" u="sng" dirty="0">
                <a:cs typeface="Arial" panose="020B0604020202020204" pitchFamily="34" charset="0"/>
              </a:rPr>
              <a:t>Reference </a:t>
            </a:r>
            <a:r>
              <a:rPr lang="en-IN" b="1" u="sng" dirty="0" smtClean="0">
                <a:cs typeface="Arial" panose="020B0604020202020204" pitchFamily="34" charset="0"/>
              </a:rPr>
              <a:t>:</a:t>
            </a:r>
            <a:r>
              <a:rPr lang="en-IN" b="1" dirty="0" smtClean="0">
                <a:cs typeface="Arial" panose="020B0604020202020204" pitchFamily="34" charset="0"/>
              </a:rPr>
              <a:t> </a:t>
            </a:r>
            <a:r>
              <a:rPr lang="en-IN" b="1" dirty="0" smtClean="0">
                <a:cs typeface="Arial" panose="020B0604020202020204" pitchFamily="34" charset="0"/>
              </a:rPr>
              <a:t>   </a:t>
            </a:r>
            <a:r>
              <a:rPr lang="en-IN" dirty="0" smtClean="0">
                <a:hlinkClick r:id="rId2"/>
              </a:rPr>
              <a:t>https</a:t>
            </a:r>
            <a:r>
              <a:rPr lang="en-IN" dirty="0">
                <a:hlinkClick r:id="rId2"/>
              </a:rPr>
              <a:t>://www.bseindia.com/static/investors/services.aspx</a:t>
            </a:r>
            <a:endParaRPr lang="en-IN" dirty="0"/>
          </a:p>
          <a:p>
            <a:pPr algn="just"/>
            <a:r>
              <a:rPr lang="en-IN" dirty="0" smtClean="0">
                <a:hlinkClick r:id="rId3"/>
              </a:rPr>
              <a:t>	         https</a:t>
            </a:r>
            <a:r>
              <a:rPr lang="en-IN" dirty="0">
                <a:hlinkClick r:id="rId3"/>
              </a:rPr>
              <a:t>://www.nseindia.com/invest/first-time-investor-fraud-dos-and-donts</a:t>
            </a:r>
            <a:endParaRPr lang="en-IN" dirty="0"/>
          </a:p>
        </p:txBody>
      </p:sp>
      <p:pic>
        <p:nvPicPr>
          <p:cNvPr id="5" name="Picture 4"/>
          <p:cNvPicPr/>
          <p:nvPr/>
        </p:nvPicPr>
        <p:blipFill>
          <a:blip r:embed="rId4"/>
          <a:stretch/>
        </p:blipFill>
        <p:spPr>
          <a:xfrm>
            <a:off x="7025" y="27180"/>
            <a:ext cx="1029600" cy="803880"/>
          </a:xfrm>
          <a:prstGeom prst="rect">
            <a:avLst/>
          </a:prstGeom>
          <a:ln>
            <a:noFill/>
          </a:ln>
        </p:spPr>
      </p:pic>
      <p:sp>
        <p:nvSpPr>
          <p:cNvPr id="7"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52</a:t>
            </a:r>
            <a:endParaRPr lang="en-IN" sz="1000" b="0" strike="noStrike" spc="-1" dirty="0">
              <a:solidFill>
                <a:schemeClr val="bg1"/>
              </a:solidFill>
              <a:latin typeface="Arial"/>
            </a:endParaRPr>
          </a:p>
        </p:txBody>
      </p:sp>
    </p:spTree>
    <p:extLst>
      <p:ext uri="{BB962C8B-B14F-4D97-AF65-F5344CB8AC3E}">
        <p14:creationId xmlns:p14="http://schemas.microsoft.com/office/powerpoint/2010/main" val="1841863709"/>
      </p:ext>
    </p:extLst>
  </p:cSld>
  <p:clrMapOvr>
    <a:masterClrMapping/>
  </p:clrMapOvr>
  <mc:AlternateContent xmlns:mc="http://schemas.openxmlformats.org/markup-compatibility/2006" xmlns:p14="http://schemas.microsoft.com/office/powerpoint/2010/main">
    <mc:Choice Requires="p14">
      <p:transition spd="slow" p14:dur="2000"/>
    </mc:Choice>
    <mc:Fallback>
      <p:transition spd="slow"/>
    </mc:Fallback>
  </mc:AlternateContent>
  <p:timing>
    <p:tnLst>
      <p:par>
        <p:cTn id="1" dur="indefinite" restart="never" nodeType="tmRoot"/>
      </p:par>
    </p:tnLst>
  </p:timing>
</p:sld>
</file>

<file path=ppt/slides/slide53.xml><?xml version="1.0" encoding="utf-8"?>
<p:sld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8753" y="1251988"/>
            <a:ext cx="9309167" cy="4442242"/>
          </a:xfrm>
          <a:prstGeom prst="rect">
            <a:avLst/>
          </a:prstGeom>
          <a:noFill/>
        </p:spPr>
        <p:txBody>
          <a:bodyPr wrap="square" rtlCol="0">
            <a:spAutoFit/>
          </a:bodyPr>
          <a:lstStyle/>
          <a:p>
            <a:pPr marL="342900" indent="-342900" algn="just">
              <a:spcBef>
                <a:spcPts val="450"/>
              </a:spcBef>
              <a:spcAft>
                <a:spcPts val="450"/>
              </a:spcAft>
              <a:buFont typeface="Wingdings" panose="05000000000000000000" pitchFamily="2" charset="2"/>
              <a:buChar char="Ø"/>
            </a:pPr>
            <a:r>
              <a:rPr lang="en-US" dirty="0"/>
              <a:t>Read all documents in KYC carefully before signing.</a:t>
            </a:r>
          </a:p>
          <a:p>
            <a:pPr marL="342900" indent="-342900" algn="just">
              <a:spcBef>
                <a:spcPts val="450"/>
              </a:spcBef>
              <a:spcAft>
                <a:spcPts val="450"/>
              </a:spcAft>
              <a:buFont typeface="Wingdings" panose="05000000000000000000" pitchFamily="2" charset="2"/>
              <a:buChar char="Ø"/>
            </a:pPr>
            <a:r>
              <a:rPr lang="en-US" dirty="0" smtClean="0"/>
              <a:t>Select </a:t>
            </a:r>
            <a:r>
              <a:rPr lang="en-US" dirty="0"/>
              <a:t>the Segment and </a:t>
            </a:r>
            <a:r>
              <a:rPr lang="en-US" dirty="0" smtClean="0"/>
              <a:t>Stock Exchange </a:t>
            </a:r>
            <a:r>
              <a:rPr lang="en-US" dirty="0"/>
              <a:t>on which you wish to trade by affixing your signature instead of a Tick mark or YES. Strike off which ever is not </a:t>
            </a:r>
            <a:r>
              <a:rPr lang="en-US" dirty="0" smtClean="0"/>
              <a:t>opted.</a:t>
            </a:r>
            <a:endParaRPr lang="en-US" dirty="0"/>
          </a:p>
          <a:p>
            <a:pPr marL="342900" indent="-342900" algn="just">
              <a:spcBef>
                <a:spcPts val="450"/>
              </a:spcBef>
              <a:spcAft>
                <a:spcPts val="450"/>
              </a:spcAft>
              <a:buFont typeface="Wingdings" panose="05000000000000000000" pitchFamily="2" charset="2"/>
              <a:buChar char="Ø"/>
            </a:pPr>
            <a:r>
              <a:rPr lang="en-US" dirty="0"/>
              <a:t>Sign on the Tariff </a:t>
            </a:r>
            <a:r>
              <a:rPr lang="en-US" dirty="0" smtClean="0"/>
              <a:t>Sheet.</a:t>
            </a:r>
            <a:endParaRPr lang="en-US" dirty="0"/>
          </a:p>
          <a:p>
            <a:pPr marL="342900" indent="-342900" algn="just">
              <a:spcBef>
                <a:spcPts val="450"/>
              </a:spcBef>
              <a:spcAft>
                <a:spcPts val="450"/>
              </a:spcAft>
              <a:buFont typeface="Wingdings" panose="05000000000000000000" pitchFamily="2" charset="2"/>
              <a:buChar char="Ø"/>
            </a:pPr>
            <a:r>
              <a:rPr lang="en-US" dirty="0"/>
              <a:t>Select / Unselect Online Trading Option.</a:t>
            </a:r>
          </a:p>
          <a:p>
            <a:pPr marL="342900" indent="-342900" algn="just">
              <a:spcBef>
                <a:spcPts val="450"/>
              </a:spcBef>
              <a:spcAft>
                <a:spcPts val="450"/>
              </a:spcAft>
              <a:buFont typeface="Wingdings" panose="05000000000000000000" pitchFamily="2" charset="2"/>
              <a:buChar char="Ø"/>
            </a:pPr>
            <a:r>
              <a:rPr lang="en-US" dirty="0" smtClean="0"/>
              <a:t>Power of </a:t>
            </a:r>
            <a:r>
              <a:rPr lang="en-US" dirty="0" smtClean="0"/>
              <a:t>Attorney (</a:t>
            </a:r>
            <a:r>
              <a:rPr lang="en-US" dirty="0" err="1" smtClean="0"/>
              <a:t>Po</a:t>
            </a:r>
            <a:r>
              <a:rPr lang="en-US" dirty="0" err="1" smtClean="0"/>
              <a:t>A</a:t>
            </a:r>
            <a:r>
              <a:rPr lang="en-US" dirty="0" smtClean="0"/>
              <a:t>) </a:t>
            </a:r>
            <a:r>
              <a:rPr lang="en-US" dirty="0"/>
              <a:t>should only be given to access your accounts to the extent of </a:t>
            </a:r>
            <a:r>
              <a:rPr lang="en-US" dirty="0" smtClean="0"/>
              <a:t>the obligation</a:t>
            </a:r>
            <a:r>
              <a:rPr lang="en-US" dirty="0"/>
              <a:t>. No POA to be given to trade on your behalf. </a:t>
            </a:r>
          </a:p>
          <a:p>
            <a:pPr marL="342900" indent="-342900" algn="just">
              <a:spcBef>
                <a:spcPts val="450"/>
              </a:spcBef>
              <a:spcAft>
                <a:spcPts val="450"/>
              </a:spcAft>
              <a:buFont typeface="Wingdings" panose="05000000000000000000" pitchFamily="2" charset="2"/>
              <a:buChar char="Ø"/>
            </a:pPr>
            <a:r>
              <a:rPr lang="en-US" dirty="0"/>
              <a:t>Policies, Procedures, Brokerage </a:t>
            </a:r>
            <a:r>
              <a:rPr lang="en-US" dirty="0" smtClean="0"/>
              <a:t>Rates, </a:t>
            </a:r>
            <a:r>
              <a:rPr lang="en-US" dirty="0"/>
              <a:t>Other Charges vary for every Stock </a:t>
            </a:r>
            <a:r>
              <a:rPr lang="en-US" dirty="0" smtClean="0"/>
              <a:t>Broker.</a:t>
            </a:r>
            <a:endParaRPr lang="en-US" dirty="0"/>
          </a:p>
          <a:p>
            <a:pPr marL="342900" indent="-342900" algn="just">
              <a:spcBef>
                <a:spcPts val="450"/>
              </a:spcBef>
              <a:spcAft>
                <a:spcPts val="450"/>
              </a:spcAft>
              <a:buFont typeface="Wingdings" panose="05000000000000000000" pitchFamily="2" charset="2"/>
              <a:buChar char="Ø"/>
            </a:pPr>
            <a:r>
              <a:rPr lang="en-US" dirty="0" smtClean="0"/>
              <a:t>Investors have to sign </a:t>
            </a:r>
            <a:r>
              <a:rPr lang="en-US" dirty="0"/>
              <a:t>only on one </a:t>
            </a:r>
            <a:r>
              <a:rPr lang="en-US" dirty="0" smtClean="0"/>
              <a:t>document while opening any account and </a:t>
            </a:r>
            <a:r>
              <a:rPr lang="en-US" dirty="0" smtClean="0"/>
              <a:t>are supposed </a:t>
            </a:r>
            <a:r>
              <a:rPr lang="en-US" dirty="0" smtClean="0"/>
              <a:t>to submit KYC documents only once. </a:t>
            </a:r>
            <a:endParaRPr lang="en-US" dirty="0"/>
          </a:p>
          <a:p>
            <a:pPr marL="342900" indent="-342900" algn="just">
              <a:spcBef>
                <a:spcPts val="450"/>
              </a:spcBef>
              <a:spcAft>
                <a:spcPts val="450"/>
              </a:spcAft>
              <a:buFont typeface="Wingdings" panose="05000000000000000000" pitchFamily="2" charset="2"/>
              <a:buChar char="Ø"/>
            </a:pPr>
            <a:r>
              <a:rPr lang="en-US" dirty="0"/>
              <a:t>Give your own email id/mobile number </a:t>
            </a:r>
            <a:r>
              <a:rPr lang="en-US" dirty="0" smtClean="0"/>
              <a:t>while submitting the KYC documents. </a:t>
            </a:r>
            <a:endParaRPr lang="en-US" dirty="0"/>
          </a:p>
          <a:p>
            <a:pPr marL="342900" indent="-342900" algn="just">
              <a:spcBef>
                <a:spcPts val="450"/>
              </a:spcBef>
              <a:spcAft>
                <a:spcPts val="450"/>
              </a:spcAft>
              <a:buFont typeface="Wingdings" panose="05000000000000000000" pitchFamily="2" charset="2"/>
              <a:buChar char="Ø"/>
            </a:pPr>
            <a:r>
              <a:rPr lang="en-US" dirty="0" smtClean="0"/>
              <a:t>Please </a:t>
            </a:r>
            <a:r>
              <a:rPr lang="en-US" dirty="0" smtClean="0"/>
              <a:t>remember that n</a:t>
            </a:r>
            <a:r>
              <a:rPr lang="en-US" dirty="0" smtClean="0"/>
              <a:t>o </a:t>
            </a:r>
            <a:r>
              <a:rPr lang="en-US" dirty="0"/>
              <a:t>one can guarantee assured returns in the securities </a:t>
            </a:r>
            <a:r>
              <a:rPr lang="en-US" dirty="0" smtClean="0"/>
              <a:t>market.</a:t>
            </a:r>
            <a:endParaRPr lang="en-IN" dirty="0"/>
          </a:p>
        </p:txBody>
      </p:sp>
      <p:sp>
        <p:nvSpPr>
          <p:cNvPr id="5" name="Title 1"/>
          <p:cNvSpPr>
            <a:spLocks noGrp="1"/>
          </p:cNvSpPr>
          <p:nvPr>
            <p:ph type="title"/>
          </p:nvPr>
        </p:nvSpPr>
        <p:spPr>
          <a:xfrm>
            <a:off x="1139648" y="236501"/>
            <a:ext cx="8374050" cy="385237"/>
          </a:xfrm>
        </p:spPr>
        <p:txBody>
          <a:bodyPr>
            <a:noAutofit/>
          </a:bodyPr>
          <a:lstStyle/>
          <a:p>
            <a:pPr algn="ctr"/>
            <a:r>
              <a:rPr lang="en-IN" sz="2800" b="1" dirty="0">
                <a:latin typeface="Arial" panose="020B0604020202020204" pitchFamily="34" charset="0"/>
                <a:cs typeface="Arial" panose="020B0604020202020204" pitchFamily="34" charset="0"/>
              </a:rPr>
              <a:t>Points to remember for new </a:t>
            </a:r>
            <a:r>
              <a:rPr lang="en-IN" sz="2800" b="1" dirty="0" smtClean="0">
                <a:latin typeface="Arial" panose="020B0604020202020204" pitchFamily="34" charset="0"/>
                <a:cs typeface="Arial" panose="020B0604020202020204" pitchFamily="34" charset="0"/>
              </a:rPr>
              <a:t>investors</a:t>
            </a:r>
            <a:endParaRPr lang="en-IN" sz="2800" b="1" dirty="0">
              <a:latin typeface="Arial" panose="020B0604020202020204" pitchFamily="34" charset="0"/>
              <a:cs typeface="Arial" panose="020B0604020202020204" pitchFamily="34" charset="0"/>
            </a:endParaRPr>
          </a:p>
        </p:txBody>
      </p:sp>
      <p:pic>
        <p:nvPicPr>
          <p:cNvPr id="7" name="Picture 6"/>
          <p:cNvPicPr/>
          <p:nvPr/>
        </p:nvPicPr>
        <p:blipFill>
          <a:blip r:embed="rId3"/>
          <a:stretch/>
        </p:blipFill>
        <p:spPr>
          <a:xfrm>
            <a:off x="7025" y="27180"/>
            <a:ext cx="1029600" cy="803880"/>
          </a:xfrm>
          <a:prstGeom prst="rect">
            <a:avLst/>
          </a:prstGeom>
          <a:ln>
            <a:noFill/>
          </a:ln>
        </p:spPr>
      </p:pic>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53</a:t>
            </a:r>
            <a:endParaRPr lang="en-IN" sz="1000" b="0" strike="noStrike" spc="-1" dirty="0">
              <a:solidFill>
                <a:schemeClr val="bg1"/>
              </a:solidFill>
              <a:latin typeface="Arial"/>
            </a:endParaRPr>
          </a:p>
        </p:txBody>
      </p:sp>
    </p:spTree>
    <p:extLst>
      <p:ext uri="{BB962C8B-B14F-4D97-AF65-F5344CB8AC3E}">
        <p14:creationId xmlns:p14="http://schemas.microsoft.com/office/powerpoint/2010/main" val="2935047772"/>
      </p:ext>
    </p:extLst>
  </p:cSld>
  <p:clrMapOvr>
    <a:masterClrMapping/>
  </p:clrMapOvr>
  <mc:AlternateContent xmlns:mc="http://schemas.openxmlformats.org/markup-compatibility/2006" xmlns:p14="http://schemas.microsoft.com/office/powerpoint/2010/main">
    <mc:Choice Requires="p14">
      <p:transition spd="slow" p14:dur="2000"/>
    </mc:Choice>
    <mc:Fallback>
      <p:transition spd="slow"/>
    </mc:Fallback>
  </mc:AlternateContent>
  <p:timing>
    <p:tnLst>
      <p:par>
        <p:cTn id="1" dur="indefinite" restart="never" nodeType="tmRoot"/>
      </p:par>
    </p:tnLst>
  </p:timing>
</p:sld>
</file>

<file path=ppt/slides/slide54.xml><?xml version="1.0" encoding="utf-8"?>
<p:sld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6880" y="52380"/>
            <a:ext cx="7501680" cy="753480"/>
          </a:xfrm>
        </p:spPr>
        <p:txBody>
          <a:bodyPr>
            <a:noAutofit/>
          </a:bodyPr>
          <a:lstStyle/>
          <a:p>
            <a:pPr algn="ctr"/>
            <a:r>
              <a:rPr lang="en-IN" sz="2800" b="1" dirty="0">
                <a:latin typeface="Arial" panose="020B0604020202020204" pitchFamily="34" charset="0"/>
                <a:cs typeface="Arial" panose="020B0604020202020204" pitchFamily="34" charset="0"/>
              </a:rPr>
              <a:t>Communications sent to </a:t>
            </a:r>
            <a:br>
              <a:rPr lang="en-IN" sz="2800" b="1" dirty="0">
                <a:latin typeface="Arial" panose="020B0604020202020204" pitchFamily="34" charset="0"/>
                <a:cs typeface="Arial" panose="020B0604020202020204" pitchFamily="34" charset="0"/>
              </a:rPr>
            </a:br>
            <a:r>
              <a:rPr lang="en-IN" sz="2800" b="1" dirty="0">
                <a:latin typeface="Arial" panose="020B0604020202020204" pitchFamily="34" charset="0"/>
                <a:cs typeface="Arial" panose="020B0604020202020204" pitchFamily="34" charset="0"/>
              </a:rPr>
              <a:t>Investor from Exchange </a:t>
            </a:r>
          </a:p>
        </p:txBody>
      </p:sp>
      <p:sp>
        <p:nvSpPr>
          <p:cNvPr id="6" name="Content Placeholder 3"/>
          <p:cNvSpPr>
            <a:spLocks noGrp="1"/>
          </p:cNvSpPr>
          <p:nvPr>
            <p:ph sz="half" idx="4294967295"/>
          </p:nvPr>
        </p:nvSpPr>
        <p:spPr>
          <a:xfrm>
            <a:off x="495359" y="1207261"/>
            <a:ext cx="8779269" cy="4723276"/>
          </a:xfrm>
        </p:spPr>
        <p:txBody>
          <a:bodyPr>
            <a:normAutofit fontScale="92500"/>
          </a:bodyPr>
          <a:lstStyle/>
          <a:p>
            <a:pPr algn="just">
              <a:buClrTx/>
              <a:buFont typeface="Wingdings" panose="05000000000000000000" pitchFamily="2" charset="2"/>
              <a:buChar char="Ø"/>
            </a:pPr>
            <a:r>
              <a:rPr lang="en-US" sz="2400" dirty="0" smtClean="0">
                <a:solidFill>
                  <a:schemeClr val="tx1"/>
                </a:solidFill>
                <a:cs typeface="Calibri" pitchFamily="34" charset="0"/>
              </a:rPr>
              <a:t>Welcome </a:t>
            </a:r>
            <a:r>
              <a:rPr lang="en-US" sz="2400" dirty="0">
                <a:solidFill>
                  <a:schemeClr val="tx1"/>
                </a:solidFill>
                <a:cs typeface="Calibri" pitchFamily="34" charset="0"/>
              </a:rPr>
              <a:t>email to new </a:t>
            </a:r>
            <a:r>
              <a:rPr lang="en-US" sz="2400" dirty="0" smtClean="0">
                <a:solidFill>
                  <a:schemeClr val="tx1"/>
                </a:solidFill>
                <a:cs typeface="Calibri" pitchFamily="34" charset="0"/>
              </a:rPr>
              <a:t>investors.</a:t>
            </a:r>
            <a:endParaRPr lang="en-US" sz="2400" dirty="0">
              <a:solidFill>
                <a:schemeClr val="tx1"/>
              </a:solidFill>
              <a:cs typeface="Calibri" pitchFamily="34" charset="0"/>
            </a:endParaRPr>
          </a:p>
          <a:p>
            <a:pPr algn="just">
              <a:buClrTx/>
              <a:buFont typeface="Wingdings" panose="05000000000000000000" pitchFamily="2" charset="2"/>
              <a:buChar char="Ø"/>
            </a:pPr>
            <a:endParaRPr lang="en-US" sz="2400" dirty="0">
              <a:solidFill>
                <a:schemeClr val="tx1"/>
              </a:solidFill>
              <a:cs typeface="Calibri" pitchFamily="34" charset="0"/>
            </a:endParaRPr>
          </a:p>
          <a:p>
            <a:pPr algn="just">
              <a:buClrTx/>
              <a:buFont typeface="Wingdings" panose="05000000000000000000" pitchFamily="2" charset="2"/>
              <a:buChar char="Ø"/>
            </a:pPr>
            <a:r>
              <a:rPr lang="en-US" sz="2400" dirty="0" smtClean="0">
                <a:cs typeface="Calibri" pitchFamily="34" charset="0"/>
              </a:rPr>
              <a:t>Free </a:t>
            </a:r>
            <a:r>
              <a:rPr lang="en-US" sz="2400" dirty="0">
                <a:cs typeface="Calibri" pitchFamily="34" charset="0"/>
              </a:rPr>
              <a:t>of </a:t>
            </a:r>
            <a:r>
              <a:rPr lang="en-US" sz="2400" dirty="0" smtClean="0">
                <a:cs typeface="Calibri" pitchFamily="34" charset="0"/>
              </a:rPr>
              <a:t>charge </a:t>
            </a:r>
            <a:r>
              <a:rPr lang="en-US" sz="2400" dirty="0">
                <a:cs typeface="Calibri" pitchFamily="34" charset="0"/>
              </a:rPr>
              <a:t>SMS and email alerts for any trading/ transaction activity that would happen in their trading and </a:t>
            </a:r>
            <a:r>
              <a:rPr lang="en-US" sz="2400" dirty="0" err="1">
                <a:cs typeface="Calibri" pitchFamily="34" charset="0"/>
              </a:rPr>
              <a:t>demat</a:t>
            </a:r>
            <a:r>
              <a:rPr lang="en-US" sz="2400" dirty="0">
                <a:cs typeface="Calibri" pitchFamily="34" charset="0"/>
              </a:rPr>
              <a:t> account</a:t>
            </a:r>
            <a:r>
              <a:rPr lang="en-US" sz="2400" dirty="0" smtClean="0">
                <a:cs typeface="Calibri" pitchFamily="34" charset="0"/>
              </a:rPr>
              <a:t>.</a:t>
            </a:r>
          </a:p>
          <a:p>
            <a:pPr marL="0" indent="0" algn="just">
              <a:buClrTx/>
              <a:buNone/>
            </a:pPr>
            <a:endParaRPr lang="en-US" sz="2400" dirty="0">
              <a:solidFill>
                <a:schemeClr val="tx1"/>
              </a:solidFill>
              <a:cs typeface="Calibri" pitchFamily="34" charset="0"/>
            </a:endParaRPr>
          </a:p>
          <a:p>
            <a:pPr algn="just">
              <a:buClrTx/>
              <a:buFont typeface="Wingdings" panose="05000000000000000000" pitchFamily="2" charset="2"/>
              <a:buChar char="Ø"/>
            </a:pPr>
            <a:r>
              <a:rPr lang="en-US" sz="2400" dirty="0">
                <a:solidFill>
                  <a:schemeClr val="tx1"/>
                </a:solidFill>
                <a:cs typeface="Calibri" pitchFamily="34" charset="0"/>
              </a:rPr>
              <a:t> Monthly balances available with the Stock </a:t>
            </a:r>
            <a:r>
              <a:rPr lang="en-US" sz="2400" dirty="0" smtClean="0">
                <a:solidFill>
                  <a:schemeClr val="tx1"/>
                </a:solidFill>
                <a:cs typeface="Calibri" pitchFamily="34" charset="0"/>
              </a:rPr>
              <a:t>Broker:</a:t>
            </a:r>
            <a:endParaRPr lang="en-US" sz="2400" dirty="0" smtClean="0">
              <a:solidFill>
                <a:schemeClr val="tx1"/>
              </a:solidFill>
              <a:cs typeface="Calibri" pitchFamily="34" charset="0"/>
            </a:endParaRPr>
          </a:p>
          <a:p>
            <a:pPr algn="just">
              <a:buClrTx/>
              <a:buFont typeface="Wingdings" panose="05000000000000000000" pitchFamily="2" charset="2"/>
              <a:buChar char="Ø"/>
            </a:pPr>
            <a:endParaRPr lang="en-US" sz="2400" dirty="0">
              <a:solidFill>
                <a:schemeClr val="tx1"/>
              </a:solidFill>
              <a:cs typeface="Calibri" pitchFamily="34" charset="0"/>
            </a:endParaRPr>
          </a:p>
          <a:p>
            <a:pPr lvl="1" indent="-342900">
              <a:buFont typeface="Wingdings" panose="05000000000000000000" pitchFamily="2" charset="2"/>
              <a:buChar char="ü"/>
              <a:defRPr/>
            </a:pPr>
            <a:r>
              <a:rPr lang="en-US" dirty="0">
                <a:cs typeface="Calibri" pitchFamily="34" charset="0"/>
              </a:rPr>
              <a:t>End of day fund </a:t>
            </a:r>
            <a:r>
              <a:rPr lang="en-US" dirty="0" smtClean="0">
                <a:cs typeface="Calibri" pitchFamily="34" charset="0"/>
              </a:rPr>
              <a:t>balances.</a:t>
            </a:r>
            <a:endParaRPr lang="en-US" dirty="0" smtClean="0">
              <a:cs typeface="Calibri" pitchFamily="34" charset="0"/>
            </a:endParaRPr>
          </a:p>
          <a:p>
            <a:pPr lvl="1" indent="-342900">
              <a:buFont typeface="Wingdings" panose="05000000000000000000" pitchFamily="2" charset="2"/>
              <a:buChar char="ü"/>
              <a:defRPr/>
            </a:pPr>
            <a:endParaRPr lang="en-US" dirty="0">
              <a:cs typeface="Calibri" pitchFamily="34" charset="0"/>
            </a:endParaRPr>
          </a:p>
          <a:p>
            <a:pPr lvl="1" indent="-342900">
              <a:buFont typeface="Wingdings" panose="05000000000000000000" pitchFamily="2" charset="2"/>
              <a:buChar char="ü"/>
              <a:defRPr/>
            </a:pPr>
            <a:r>
              <a:rPr lang="en-US" dirty="0">
                <a:cs typeface="Calibri" pitchFamily="34" charset="0"/>
              </a:rPr>
              <a:t>End of day securities </a:t>
            </a:r>
            <a:r>
              <a:rPr lang="en-US" dirty="0" smtClean="0">
                <a:cs typeface="Calibri" pitchFamily="34" charset="0"/>
              </a:rPr>
              <a:t>balances.</a:t>
            </a:r>
            <a:endParaRPr lang="en-US" dirty="0" smtClean="0">
              <a:cs typeface="Calibri" pitchFamily="34" charset="0"/>
            </a:endParaRPr>
          </a:p>
          <a:p>
            <a:pPr lvl="1" indent="-342900">
              <a:buFont typeface="Wingdings" panose="05000000000000000000" pitchFamily="2" charset="2"/>
              <a:buChar char="ü"/>
              <a:defRPr/>
            </a:pPr>
            <a:endParaRPr lang="en-US" dirty="0">
              <a:cs typeface="Calibri" pitchFamily="34" charset="0"/>
            </a:endParaRPr>
          </a:p>
          <a:p>
            <a:pPr lvl="1" indent="-342900">
              <a:buFont typeface="Wingdings" panose="05000000000000000000" pitchFamily="2" charset="2"/>
              <a:buChar char="ü"/>
              <a:defRPr/>
            </a:pPr>
            <a:r>
              <a:rPr lang="en-US" dirty="0">
                <a:cs typeface="Calibri" pitchFamily="34" charset="0"/>
              </a:rPr>
              <a:t>Details of securities pledged and funds </a:t>
            </a:r>
            <a:r>
              <a:rPr lang="en-US" dirty="0" smtClean="0">
                <a:cs typeface="Calibri" pitchFamily="34" charset="0"/>
              </a:rPr>
              <a:t>raised.</a:t>
            </a:r>
            <a:endParaRPr lang="en-US" dirty="0">
              <a:cs typeface="Calibri" pitchFamily="34" charset="0"/>
            </a:endParaRPr>
          </a:p>
          <a:p>
            <a:pPr>
              <a:buClrTx/>
              <a:buFont typeface="Wingdings" panose="05000000000000000000" pitchFamily="2" charset="2"/>
              <a:buChar char="ü"/>
            </a:pPr>
            <a:endParaRPr lang="en-IN" dirty="0"/>
          </a:p>
        </p:txBody>
      </p:sp>
      <p:pic>
        <p:nvPicPr>
          <p:cNvPr id="5" name="Picture 4"/>
          <p:cNvPicPr/>
          <p:nvPr/>
        </p:nvPicPr>
        <p:blipFill>
          <a:blip r:embed="rId2"/>
          <a:stretch/>
        </p:blipFill>
        <p:spPr>
          <a:xfrm>
            <a:off x="7025" y="27180"/>
            <a:ext cx="1029600" cy="803880"/>
          </a:xfrm>
          <a:prstGeom prst="rect">
            <a:avLst/>
          </a:prstGeom>
          <a:ln>
            <a:noFill/>
          </a:ln>
        </p:spPr>
      </p:pic>
      <p:sp>
        <p:nvSpPr>
          <p:cNvPr id="7"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54</a:t>
            </a:r>
            <a:endParaRPr lang="en-IN" sz="1000" b="0" strike="noStrike" spc="-1" dirty="0">
              <a:solidFill>
                <a:schemeClr val="bg1"/>
              </a:solidFill>
              <a:latin typeface="Arial"/>
            </a:endParaRPr>
          </a:p>
        </p:txBody>
      </p:sp>
    </p:spTree>
    <p:extLst>
      <p:ext uri="{BB962C8B-B14F-4D97-AF65-F5344CB8AC3E}">
        <p14:creationId xmlns:p14="http://schemas.microsoft.com/office/powerpoint/2010/main" val="2483176387"/>
      </p:ext>
    </p:extLst>
  </p:cSld>
  <p:clrMapOvr>
    <a:masterClrMapping/>
  </p:clrMapOvr>
  <mc:AlternateContent xmlns:mc="http://schemas.openxmlformats.org/markup-compatibility/2006" xmlns:p14="http://schemas.microsoft.com/office/powerpoint/2010/main">
    <mc:Choice Requires="p14">
      <p:transition spd="slow" p14:dur="2000"/>
    </mc:Choice>
    <mc:Fallback>
      <p:transition spd="slow"/>
    </mc:Fallback>
  </mc:AlternateContent>
  <p:timing>
    <p:tnLst>
      <p:par>
        <p:cTn id="1" dur="indefinite" restart="never" nodeType="tmRoot"/>
      </p:par>
    </p:tnLst>
  </p:timing>
</p:sld>
</file>

<file path=ppt/slides/slide55.xml><?xml version="1.0" encoding="utf-8"?>
<p:sld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508" y="52380"/>
            <a:ext cx="7501680" cy="753480"/>
          </a:xfrm>
        </p:spPr>
        <p:txBody>
          <a:bodyPr>
            <a:normAutofit/>
          </a:bodyPr>
          <a:lstStyle/>
          <a:p>
            <a:pPr algn="ctr"/>
            <a:r>
              <a:rPr lang="en-IN" sz="2800" b="1" dirty="0">
                <a:latin typeface="Arial" panose="020B0604020202020204" pitchFamily="34" charset="0"/>
                <a:cs typeface="Arial" panose="020B0604020202020204" pitchFamily="34" charset="0"/>
              </a:rPr>
              <a:t>Rights of a New Investor</a:t>
            </a:r>
          </a:p>
        </p:txBody>
      </p:sp>
      <p:sp>
        <p:nvSpPr>
          <p:cNvPr id="4" name="Content Placeholder 3"/>
          <p:cNvSpPr>
            <a:spLocks noGrp="1"/>
          </p:cNvSpPr>
          <p:nvPr>
            <p:ph sz="half" idx="4294967295"/>
          </p:nvPr>
        </p:nvSpPr>
        <p:spPr>
          <a:xfrm>
            <a:off x="268199" y="1193671"/>
            <a:ext cx="9369721" cy="4789118"/>
          </a:xfrm>
        </p:spPr>
        <p:txBody>
          <a:bodyPr>
            <a:normAutofit/>
          </a:bodyPr>
          <a:lstStyle/>
          <a:p>
            <a:pPr algn="just">
              <a:buClrTx/>
              <a:buFont typeface="Wingdings" panose="05000000000000000000" pitchFamily="2" charset="2"/>
              <a:buChar char="Ø"/>
            </a:pPr>
            <a:r>
              <a:rPr lang="en-IN" sz="2000" dirty="0">
                <a:latin typeface="Arial" panose="020B0604020202020204" pitchFamily="34" charset="0"/>
                <a:cs typeface="Arial" panose="020B0604020202020204" pitchFamily="34" charset="0"/>
              </a:rPr>
              <a:t>A client should receive a </a:t>
            </a:r>
            <a:r>
              <a:rPr lang="en-IN" sz="2000" b="1" u="sng" dirty="0">
                <a:latin typeface="Arial" panose="020B0604020202020204" pitchFamily="34" charset="0"/>
                <a:cs typeface="Arial" panose="020B0604020202020204" pitchFamily="34" charset="0"/>
              </a:rPr>
              <a:t>copy of the signed KYC within 7 </a:t>
            </a:r>
            <a:r>
              <a:rPr lang="en-IN" sz="2000" b="1" u="sng" dirty="0" smtClean="0">
                <a:latin typeface="Arial" panose="020B0604020202020204" pitchFamily="34" charset="0"/>
                <a:cs typeface="Arial" panose="020B0604020202020204" pitchFamily="34" charset="0"/>
              </a:rPr>
              <a:t>days.</a:t>
            </a:r>
          </a:p>
          <a:p>
            <a:pPr algn="just">
              <a:buClrTx/>
              <a:buFont typeface="Wingdings" panose="05000000000000000000" pitchFamily="2" charset="2"/>
              <a:buChar char="Ø"/>
            </a:pPr>
            <a:endParaRPr lang="en-IN" sz="2000" b="1" u="sng" dirty="0">
              <a:latin typeface="Arial" panose="020B0604020202020204" pitchFamily="34" charset="0"/>
              <a:cs typeface="Arial" panose="020B0604020202020204" pitchFamily="34" charset="0"/>
            </a:endParaRPr>
          </a:p>
          <a:p>
            <a:pPr algn="just">
              <a:buClrTx/>
              <a:buFont typeface="Wingdings" panose="05000000000000000000" pitchFamily="2" charset="2"/>
              <a:buChar char="Ø"/>
            </a:pPr>
            <a:r>
              <a:rPr lang="en-IN" sz="2000" dirty="0">
                <a:latin typeface="Arial" panose="020B0604020202020204" pitchFamily="34" charset="0"/>
                <a:cs typeface="Arial" panose="020B0604020202020204" pitchFamily="34" charset="0"/>
              </a:rPr>
              <a:t>Select type of account (</a:t>
            </a:r>
            <a:r>
              <a:rPr lang="en-IN" sz="2000" b="1" u="sng" dirty="0">
                <a:latin typeface="Arial" panose="020B0604020202020204" pitchFamily="34" charset="0"/>
                <a:cs typeface="Arial" panose="020B0604020202020204" pitchFamily="34" charset="0"/>
              </a:rPr>
              <a:t>Running Account / Bill to Bill</a:t>
            </a:r>
            <a:r>
              <a:rPr lang="en-IN" sz="2000" dirty="0" smtClean="0">
                <a:latin typeface="Arial" panose="020B0604020202020204" pitchFamily="34" charset="0"/>
                <a:cs typeface="Arial" panose="020B0604020202020204" pitchFamily="34" charset="0"/>
              </a:rPr>
              <a:t>).</a:t>
            </a:r>
            <a:endParaRPr lang="en-IN" sz="2000" dirty="0" smtClean="0">
              <a:latin typeface="Arial" panose="020B0604020202020204" pitchFamily="34" charset="0"/>
              <a:cs typeface="Arial" panose="020B0604020202020204" pitchFamily="34" charset="0"/>
            </a:endParaRPr>
          </a:p>
          <a:p>
            <a:pPr algn="just">
              <a:buClrTx/>
              <a:buFont typeface="Wingdings" panose="05000000000000000000" pitchFamily="2" charset="2"/>
              <a:buChar char="Ø"/>
            </a:pPr>
            <a:endParaRPr lang="en-IN" sz="2000" dirty="0">
              <a:latin typeface="Arial" panose="020B0604020202020204" pitchFamily="34" charset="0"/>
              <a:cs typeface="Arial" panose="020B0604020202020204" pitchFamily="34" charset="0"/>
            </a:endParaRPr>
          </a:p>
          <a:p>
            <a:pPr algn="just">
              <a:buClrTx/>
              <a:buFont typeface="Wingdings" panose="05000000000000000000" pitchFamily="2" charset="2"/>
              <a:buChar char="Ø"/>
            </a:pPr>
            <a:r>
              <a:rPr lang="en-IN" sz="2000" dirty="0">
                <a:latin typeface="Arial" panose="020B0604020202020204" pitchFamily="34" charset="0"/>
                <a:cs typeface="Arial" panose="020B0604020202020204" pitchFamily="34" charset="0"/>
              </a:rPr>
              <a:t>Decide on the </a:t>
            </a:r>
            <a:r>
              <a:rPr lang="en-IN" sz="2000" b="1" u="sng" dirty="0" smtClean="0">
                <a:latin typeface="Arial" panose="020B0604020202020204" pitchFamily="34" charset="0"/>
                <a:cs typeface="Arial" panose="020B0604020202020204" pitchFamily="34" charset="0"/>
              </a:rPr>
              <a:t>Stock Exchange </a:t>
            </a:r>
            <a:r>
              <a:rPr lang="en-IN" sz="2000" b="1" u="sng" dirty="0">
                <a:latin typeface="Arial" panose="020B0604020202020204" pitchFamily="34" charset="0"/>
                <a:cs typeface="Arial" panose="020B0604020202020204" pitchFamily="34" charset="0"/>
              </a:rPr>
              <a:t>and Segment</a:t>
            </a:r>
            <a:r>
              <a:rPr lang="en-IN" sz="2000" dirty="0">
                <a:latin typeface="Arial" panose="020B0604020202020204" pitchFamily="34" charset="0"/>
                <a:cs typeface="Arial" panose="020B0604020202020204" pitchFamily="34" charset="0"/>
              </a:rPr>
              <a:t> in which you want to </a:t>
            </a:r>
            <a:r>
              <a:rPr lang="en-IN" sz="2000" dirty="0" smtClean="0">
                <a:latin typeface="Arial" panose="020B0604020202020204" pitchFamily="34" charset="0"/>
                <a:cs typeface="Arial" panose="020B0604020202020204" pitchFamily="34" charset="0"/>
              </a:rPr>
              <a:t>trade.</a:t>
            </a:r>
            <a:endParaRPr lang="en-IN" sz="2000" dirty="0" smtClean="0">
              <a:latin typeface="Arial" panose="020B0604020202020204" pitchFamily="34" charset="0"/>
              <a:cs typeface="Arial" panose="020B0604020202020204" pitchFamily="34" charset="0"/>
            </a:endParaRPr>
          </a:p>
          <a:p>
            <a:pPr algn="just">
              <a:buClrTx/>
              <a:buFont typeface="Wingdings" panose="05000000000000000000" pitchFamily="2" charset="2"/>
              <a:buChar char="Ø"/>
            </a:pPr>
            <a:endParaRPr lang="en-IN" sz="2000" dirty="0">
              <a:latin typeface="Arial" panose="020B0604020202020204" pitchFamily="34" charset="0"/>
              <a:cs typeface="Arial" panose="020B0604020202020204" pitchFamily="34" charset="0"/>
            </a:endParaRPr>
          </a:p>
          <a:p>
            <a:pPr algn="just">
              <a:buClrTx/>
              <a:buFont typeface="Wingdings" panose="05000000000000000000" pitchFamily="2" charset="2"/>
              <a:buChar char="Ø"/>
            </a:pPr>
            <a:r>
              <a:rPr lang="en-IN" sz="2000" dirty="0">
                <a:latin typeface="Arial" panose="020B0604020202020204" pitchFamily="34" charset="0"/>
                <a:cs typeface="Arial" panose="020B0604020202020204" pitchFamily="34" charset="0"/>
              </a:rPr>
              <a:t>Decide in the </a:t>
            </a:r>
            <a:r>
              <a:rPr lang="en-IN" sz="2000" b="1" u="sng" dirty="0" smtClean="0">
                <a:latin typeface="Arial" panose="020B0604020202020204" pitchFamily="34" charset="0"/>
                <a:cs typeface="Arial" panose="020B0604020202020204" pitchFamily="34" charset="0"/>
              </a:rPr>
              <a:t>shares/ derivatives/ mutual </a:t>
            </a:r>
            <a:r>
              <a:rPr lang="en-IN" sz="2000" b="1" u="sng" dirty="0" smtClean="0">
                <a:latin typeface="Arial" panose="020B0604020202020204" pitchFamily="34" charset="0"/>
                <a:cs typeface="Arial" panose="020B0604020202020204" pitchFamily="34" charset="0"/>
              </a:rPr>
              <a:t>funds</a:t>
            </a:r>
            <a:r>
              <a:rPr lang="en-IN" sz="2000" b="1" dirty="0" smtClean="0">
                <a:latin typeface="Arial" panose="020B0604020202020204" pitchFamily="34" charset="0"/>
                <a:cs typeface="Arial" panose="020B0604020202020204" pitchFamily="34" charset="0"/>
              </a:rPr>
              <a:t> </a:t>
            </a:r>
            <a:r>
              <a:rPr lang="en-IN" sz="2000" dirty="0" smtClean="0">
                <a:latin typeface="Arial" panose="020B0604020202020204" pitchFamily="34" charset="0"/>
                <a:cs typeface="Arial" panose="020B0604020202020204" pitchFamily="34" charset="0"/>
              </a:rPr>
              <a:t>where you want to trade.</a:t>
            </a:r>
            <a:endParaRPr lang="en-IN" sz="2000" dirty="0" smtClean="0">
              <a:latin typeface="Arial" panose="020B0604020202020204" pitchFamily="34" charset="0"/>
              <a:cs typeface="Arial" panose="020B0604020202020204" pitchFamily="34" charset="0"/>
            </a:endParaRPr>
          </a:p>
          <a:p>
            <a:pPr algn="just">
              <a:buClrTx/>
              <a:buFont typeface="Wingdings" panose="05000000000000000000" pitchFamily="2" charset="2"/>
              <a:buChar char="Ø"/>
            </a:pPr>
            <a:endParaRPr lang="en-IN" sz="2000" dirty="0">
              <a:latin typeface="Arial" panose="020B0604020202020204" pitchFamily="34" charset="0"/>
              <a:cs typeface="Arial" panose="020B0604020202020204" pitchFamily="34" charset="0"/>
            </a:endParaRPr>
          </a:p>
          <a:p>
            <a:pPr algn="just">
              <a:buClrTx/>
              <a:buFont typeface="Wingdings" panose="05000000000000000000" pitchFamily="2" charset="2"/>
              <a:buChar char="Ø"/>
            </a:pPr>
            <a:r>
              <a:rPr lang="en-IN" sz="2000" dirty="0">
                <a:latin typeface="Arial" panose="020B0604020202020204" pitchFamily="34" charset="0"/>
                <a:cs typeface="Arial" panose="020B0604020202020204" pitchFamily="34" charset="0"/>
              </a:rPr>
              <a:t>To </a:t>
            </a:r>
            <a:r>
              <a:rPr lang="en-IN" sz="2000" b="1" u="sng" dirty="0">
                <a:latin typeface="Arial" panose="020B0604020202020204" pitchFamily="34" charset="0"/>
                <a:cs typeface="Arial" panose="020B0604020202020204" pitchFamily="34" charset="0"/>
              </a:rPr>
              <a:t>receive user id and </a:t>
            </a:r>
            <a:r>
              <a:rPr lang="en-IN" sz="2000" b="1" u="sng" dirty="0" smtClean="0">
                <a:latin typeface="Arial" panose="020B0604020202020204" pitchFamily="34" charset="0"/>
                <a:cs typeface="Arial" panose="020B0604020202020204" pitchFamily="34" charset="0"/>
              </a:rPr>
              <a:t>password and other credentials of the account,</a:t>
            </a:r>
            <a:r>
              <a:rPr lang="en-IN" sz="2000" dirty="0" smtClean="0">
                <a:latin typeface="Arial" panose="020B0604020202020204" pitchFamily="34" charset="0"/>
                <a:cs typeface="Arial" panose="020B0604020202020204" pitchFamily="34" charset="0"/>
              </a:rPr>
              <a:t> in cases where you have opted </a:t>
            </a:r>
            <a:r>
              <a:rPr lang="en-IN" sz="2000" dirty="0">
                <a:latin typeface="Arial" panose="020B0604020202020204" pitchFamily="34" charset="0"/>
                <a:cs typeface="Arial" panose="020B0604020202020204" pitchFamily="34" charset="0"/>
              </a:rPr>
              <a:t>for </a:t>
            </a:r>
            <a:r>
              <a:rPr lang="en-IN" sz="2000" b="1" u="sng" dirty="0">
                <a:latin typeface="Arial" panose="020B0604020202020204" pitchFamily="34" charset="0"/>
                <a:cs typeface="Arial" panose="020B0604020202020204" pitchFamily="34" charset="0"/>
              </a:rPr>
              <a:t>Online </a:t>
            </a:r>
            <a:r>
              <a:rPr lang="en-IN" sz="2000" b="1" u="sng" dirty="0" smtClean="0">
                <a:latin typeface="Arial" panose="020B0604020202020204" pitchFamily="34" charset="0"/>
                <a:cs typeface="Arial" panose="020B0604020202020204" pitchFamily="34" charset="0"/>
              </a:rPr>
              <a:t>trading.</a:t>
            </a:r>
            <a:endParaRPr lang="en-IN" sz="2400" b="1" u="sng" dirty="0">
              <a:latin typeface="Arial" panose="020B0604020202020204" pitchFamily="34" charset="0"/>
              <a:cs typeface="Arial" panose="020B0604020202020204" pitchFamily="34" charset="0"/>
            </a:endParaRPr>
          </a:p>
          <a:p>
            <a:pPr algn="just">
              <a:buClrTx/>
              <a:buFont typeface="Wingdings" panose="05000000000000000000" pitchFamily="2" charset="2"/>
              <a:buChar char="Ø"/>
            </a:pPr>
            <a:endParaRPr lang="en-IN" sz="2400" dirty="0">
              <a:latin typeface="Arial" panose="020B0604020202020204" pitchFamily="34" charset="0"/>
              <a:cs typeface="Arial" panose="020B0604020202020204" pitchFamily="34" charset="0"/>
            </a:endParaRPr>
          </a:p>
          <a:p>
            <a:pPr algn="just">
              <a:buClrTx/>
              <a:buFont typeface="Wingdings" panose="05000000000000000000" pitchFamily="2" charset="2"/>
              <a:buChar char="Ø"/>
            </a:pPr>
            <a:endParaRPr lang="en-IN" sz="2400" dirty="0">
              <a:latin typeface="Arial" panose="020B0604020202020204" pitchFamily="34" charset="0"/>
              <a:cs typeface="Arial" panose="020B0604020202020204" pitchFamily="34" charset="0"/>
            </a:endParaRPr>
          </a:p>
          <a:p>
            <a:pPr algn="just">
              <a:buClrTx/>
              <a:buFont typeface="Wingdings" panose="05000000000000000000" pitchFamily="2" charset="2"/>
              <a:buChar char="Ø"/>
            </a:pPr>
            <a:endParaRPr lang="en-IN" sz="2400" dirty="0">
              <a:latin typeface="Arial" panose="020B0604020202020204" pitchFamily="34" charset="0"/>
              <a:cs typeface="Arial" panose="020B0604020202020204" pitchFamily="34" charset="0"/>
            </a:endParaRPr>
          </a:p>
          <a:p>
            <a:pPr algn="just">
              <a:buClrTx/>
              <a:buFont typeface="Wingdings" panose="05000000000000000000" pitchFamily="2" charset="2"/>
              <a:buChar char="Ø"/>
            </a:pPr>
            <a:endParaRPr lang="en-IN" sz="2400" dirty="0">
              <a:latin typeface="Arial" panose="020B0604020202020204" pitchFamily="34" charset="0"/>
              <a:cs typeface="Arial" panose="020B0604020202020204" pitchFamily="34" charset="0"/>
            </a:endParaRPr>
          </a:p>
        </p:txBody>
      </p:sp>
      <p:pic>
        <p:nvPicPr>
          <p:cNvPr id="6" name="Picture 5"/>
          <p:cNvPicPr/>
          <p:nvPr/>
        </p:nvPicPr>
        <p:blipFill>
          <a:blip r:embed="rId2"/>
          <a:stretch/>
        </p:blipFill>
        <p:spPr>
          <a:xfrm>
            <a:off x="7025" y="27180"/>
            <a:ext cx="1029600" cy="803880"/>
          </a:xfrm>
          <a:prstGeom prst="rect">
            <a:avLst/>
          </a:prstGeom>
          <a:ln>
            <a:noFill/>
          </a:ln>
        </p:spPr>
      </p:pic>
      <p:sp>
        <p:nvSpPr>
          <p:cNvPr id="5"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55</a:t>
            </a:r>
            <a:endParaRPr lang="en-IN" sz="1000" b="0" strike="noStrike" spc="-1" dirty="0">
              <a:solidFill>
                <a:schemeClr val="bg1"/>
              </a:solidFill>
              <a:latin typeface="Arial"/>
            </a:endParaRPr>
          </a:p>
        </p:txBody>
      </p:sp>
    </p:spTree>
    <p:extLst>
      <p:ext uri="{BB962C8B-B14F-4D97-AF65-F5344CB8AC3E}">
        <p14:creationId xmlns:p14="http://schemas.microsoft.com/office/powerpoint/2010/main" val="2313204379"/>
      </p:ext>
    </p:extLst>
  </p:cSld>
  <p:clrMapOvr>
    <a:masterClrMapping/>
  </p:clrMapOvr>
  <mc:AlternateContent xmlns:mc="http://schemas.openxmlformats.org/markup-compatibility/2006" xmlns:p14="http://schemas.microsoft.com/office/powerpoint/2010/main">
    <mc:Choice Requires="p14">
      <p:transition spd="slow" p14:dur="2000"/>
    </mc:Choice>
    <mc:Fallback>
      <p:transition spd="slow"/>
    </mc:Fallback>
  </mc:AlternateContent>
  <p:timing>
    <p:tnLst>
      <p:par>
        <p:cTn id="1" dur="indefinite" restart="never" nodeType="tmRoot"/>
      </p:par>
    </p:tnLst>
  </p:timing>
</p:sld>
</file>

<file path=ppt/slides/slide56.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CustomShape 1"/>
          <p:cNvSpPr/>
          <p:nvPr/>
        </p:nvSpPr>
        <p:spPr>
          <a:xfrm>
            <a:off x="-230040" y="2716484"/>
            <a:ext cx="9867960" cy="820440"/>
          </a:xfrm>
          <a:prstGeom prst="rect">
            <a:avLst/>
          </a:prstGeom>
          <a:noFill/>
          <a:ln w="12600">
            <a:noFill/>
          </a:ln>
        </p:spPr>
        <p:style>
          <a:lnRef idx="0">
            <a:scrgbClr r="0" g="0" b="0"/>
          </a:lnRef>
          <a:fillRef idx="0">
            <a:scrgbClr r="0" g="0" b="0"/>
          </a:fillRef>
          <a:effectRef idx="0">
            <a:scrgbClr r="0" g="0" b="0"/>
          </a:effectRef>
          <a:fontRef idx="minor"/>
        </p:style>
        <p:txBody>
          <a:bodyPr lIns="45000" tIns="45000" rIns="45000" bIns="45000" anchor="b"/>
          <a:lstStyle/>
          <a:p>
            <a:pPr algn="ctr">
              <a:lnSpc>
                <a:spcPct val="100000"/>
              </a:lnSpc>
            </a:pPr>
            <a:r>
              <a:rPr lang="en-IN" sz="6000" b="1" strike="noStrike" spc="-1" dirty="0">
                <a:solidFill>
                  <a:srgbClr val="000000"/>
                </a:solidFill>
                <a:latin typeface="Arial"/>
                <a:ea typeface="Arial"/>
              </a:rPr>
              <a:t>Thank You</a:t>
            </a:r>
            <a:endParaRPr lang="en-IN" sz="6000" b="0" strike="noStrike" spc="-1" dirty="0">
              <a:latin typeface="Arial"/>
            </a:endParaRPr>
          </a:p>
        </p:txBody>
      </p:sp>
      <p:pic>
        <p:nvPicPr>
          <p:cNvPr id="4" name="Picture 3"/>
          <p:cNvPicPr/>
          <p:nvPr/>
        </p:nvPicPr>
        <p:blipFill>
          <a:blip r:embed="rId2"/>
          <a:stretch/>
        </p:blipFill>
        <p:spPr>
          <a:xfrm>
            <a:off x="7025" y="27180"/>
            <a:ext cx="1029600" cy="803880"/>
          </a:xfrm>
          <a:prstGeom prst="rect">
            <a:avLst/>
          </a:prstGeom>
          <a:ln>
            <a:noFill/>
          </a:ln>
        </p:spPr>
      </p:pic>
      <p:sp>
        <p:nvSpPr>
          <p:cNvPr id="5"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56</a:t>
            </a:r>
            <a:endParaRPr lang="en-IN" sz="1000" b="0" strike="noStrike" spc="-1" dirty="0">
              <a:solidFill>
                <a:schemeClr val="bg1"/>
              </a:solidFill>
              <a:latin typeface="Arial"/>
            </a:endParaRPr>
          </a:p>
        </p:txBody>
      </p:sp>
    </p:spTree>
    <p:extLst>
      <p:ext uri="{BB962C8B-B14F-4D97-AF65-F5344CB8AC3E}">
        <p14:creationId xmlns:p14="http://schemas.microsoft.com/office/powerpoint/2010/main" val="2896464171"/>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p14="http://schemas.microsoft.com/office/powerpoint/2010/main" xmlns:a16="http://schemas.microsoft.com/office/drawing/2014/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CustomShape 1"/>
          <p:cNvSpPr/>
          <p:nvPr/>
        </p:nvSpPr>
        <p:spPr>
          <a:xfrm>
            <a:off x="1198064" y="170865"/>
            <a:ext cx="8036280" cy="486000"/>
          </a:xfrm>
          <a:prstGeom prst="rect">
            <a:avLst/>
          </a:prstGeom>
          <a:noFill/>
          <a:ln w="12600">
            <a:noFill/>
          </a:ln>
        </p:spPr>
        <p:style>
          <a:lnRef idx="0">
            <a:scrgbClr r="0" g="0" b="0"/>
          </a:lnRef>
          <a:fillRef idx="0">
            <a:scrgbClr r="0" g="0" b="0"/>
          </a:fillRef>
          <a:effectRef idx="0">
            <a:scrgbClr r="0" g="0" b="0"/>
          </a:effectRef>
          <a:fontRef idx="minor"/>
        </p:style>
        <p:txBody>
          <a:bodyPr lIns="45000" tIns="45000" rIns="45000" bIns="45000" anchor="b"/>
          <a:lstStyle/>
          <a:p>
            <a:pPr algn="ctr">
              <a:lnSpc>
                <a:spcPct val="100000"/>
              </a:lnSpc>
            </a:pPr>
            <a:r>
              <a:rPr lang="en-US" sz="2600" b="1" spc="-1" dirty="0" smtClean="0">
                <a:solidFill>
                  <a:srgbClr val="000000"/>
                </a:solidFill>
                <a:ea typeface="Arial"/>
              </a:rPr>
              <a:t>Trading/ </a:t>
            </a:r>
            <a:r>
              <a:rPr lang="en-US" sz="2600" b="1" spc="-1" dirty="0" err="1" smtClean="0">
                <a:solidFill>
                  <a:srgbClr val="000000"/>
                </a:solidFill>
                <a:ea typeface="Arial"/>
              </a:rPr>
              <a:t>Demat</a:t>
            </a:r>
            <a:r>
              <a:rPr lang="en-US" sz="2600" b="1" spc="-1" dirty="0" smtClean="0">
                <a:solidFill>
                  <a:srgbClr val="000000"/>
                </a:solidFill>
                <a:ea typeface="Arial"/>
              </a:rPr>
              <a:t> Account Opening Form</a:t>
            </a:r>
            <a:endParaRPr lang="en-IN" sz="2600" b="0" strike="noStrike" spc="-1" dirty="0">
              <a:latin typeface="Arial"/>
            </a:endParaRPr>
          </a:p>
        </p:txBody>
      </p:sp>
      <p:sp>
        <p:nvSpPr>
          <p:cNvPr id="186" name="CustomShape 2"/>
          <p:cNvSpPr/>
          <p:nvPr/>
        </p:nvSpPr>
        <p:spPr>
          <a:xfrm>
            <a:off x="534600" y="1116720"/>
            <a:ext cx="8876160" cy="5434920"/>
          </a:xfrm>
          <a:prstGeom prst="rect">
            <a:avLst/>
          </a:prstGeom>
          <a:noFill/>
          <a:ln w="12600">
            <a:noFill/>
          </a:ln>
        </p:spPr>
        <p:style>
          <a:lnRef idx="0">
            <a:scrgbClr r="0" g="0" b="0"/>
          </a:lnRef>
          <a:fillRef idx="0">
            <a:scrgbClr r="0" g="0" b="0"/>
          </a:fillRef>
          <a:effectRef idx="0">
            <a:scrgbClr r="0" g="0" b="0"/>
          </a:effectRef>
          <a:fontRef idx="minor"/>
        </p:style>
        <p:txBody>
          <a:bodyPr lIns="45000" tIns="45000" rIns="45000" bIns="45000"/>
          <a:lstStyle/>
          <a:p>
            <a:pPr marL="459720" lvl="1">
              <a:lnSpc>
                <a:spcPct val="100000"/>
              </a:lnSpc>
              <a:buClr>
                <a:srgbClr val="000000"/>
              </a:buClr>
            </a:pPr>
            <a:endParaRPr lang="en-IN" sz="2200" b="0" strike="noStrike" spc="-1" dirty="0">
              <a:latin typeface="Arial"/>
            </a:endParaRPr>
          </a:p>
        </p:txBody>
      </p:sp>
      <p:graphicFrame>
        <p:nvGraphicFramePr>
          <p:cNvPr id="2" name="Table 1"/>
          <p:cNvGraphicFramePr>
            <a:graphicFrameLocks noGrp="1"/>
          </p:cNvGraphicFramePr>
          <p:nvPr>
            <p:extLst>
              <p:ext uri="{D42A27DB-BD31-4B8C-83A1-F6EECF244321}">
                <p14:modId xmlns:p14="http://schemas.microsoft.com/office/powerpoint/2010/main" val="1640991545"/>
              </p:ext>
            </p:extLst>
          </p:nvPr>
        </p:nvGraphicFramePr>
        <p:xfrm>
          <a:off x="711016" y="1427811"/>
          <a:ext cx="8523328" cy="4109883"/>
        </p:xfrm>
        <a:graphic>
          <a:graphicData uri="http://schemas.openxmlformats.org/drawingml/2006/table">
            <a:tbl>
              <a:tblPr firstRow="1" bandRow="1">
                <a:tableStyleId>{5C22544A-7EE6-4342-B048-85BDC9FD1C3A}</a:tableStyleId>
              </a:tblPr>
              <a:tblGrid>
                <a:gridCol w="4261664">
                  <a:extLst>
                    <a:ext uri="{9D8B030D-6E8A-4147-A177-3AD203B41FA5}">
                      <a16:colId xmlns:a16="http://schemas.microsoft.com/office/drawing/2014/main" val="1270494459"/>
                    </a:ext>
                  </a:extLst>
                </a:gridCol>
                <a:gridCol w="4261664">
                  <a:extLst>
                    <a:ext uri="{9D8B030D-6E8A-4147-A177-3AD203B41FA5}">
                      <a16:colId xmlns:a16="http://schemas.microsoft.com/office/drawing/2014/main" val="1969325059"/>
                    </a:ext>
                  </a:extLst>
                </a:gridCol>
              </a:tblGrid>
              <a:tr h="844182">
                <a:tc>
                  <a:txBody>
                    <a:bodyPr/>
                    <a:lstStyle/>
                    <a:p>
                      <a:pPr algn="ctr"/>
                      <a:r>
                        <a:rPr lang="en-US" dirty="0" smtClean="0"/>
                        <a:t>Proof of Income (for investors who</a:t>
                      </a:r>
                      <a:r>
                        <a:rPr lang="en-US" baseline="0" dirty="0" smtClean="0"/>
                        <a:t> chose to trade in Derivatives – F&amp;O/ Commodities/ Currency) </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50000"/>
                      </a:schemeClr>
                    </a:solidFill>
                  </a:tcPr>
                </a:tc>
                <a:tc>
                  <a:txBody>
                    <a:bodyPr/>
                    <a:lstStyle/>
                    <a:p>
                      <a:pPr algn="ctr"/>
                      <a:r>
                        <a:rPr lang="en-US" dirty="0" smtClean="0"/>
                        <a:t>Proof</a:t>
                      </a:r>
                      <a:r>
                        <a:rPr lang="en-US" baseline="0" dirty="0" smtClean="0"/>
                        <a:t> of Bank Account (any one)</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50000"/>
                      </a:schemeClr>
                    </a:solidFill>
                  </a:tcPr>
                </a:tc>
                <a:extLst>
                  <a:ext uri="{0D108BD9-81ED-4DB2-BD59-A6C34878D82A}">
                    <a16:rowId xmlns:a16="http://schemas.microsoft.com/office/drawing/2014/main" val="1858848537"/>
                  </a:ext>
                </a:extLst>
              </a:tr>
              <a:tr h="759764">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Arial" panose="020B0604020202020204" pitchFamily="34" charset="0"/>
                          <a:cs typeface="Arial" panose="020B0604020202020204" pitchFamily="34" charset="0"/>
                        </a:rPr>
                        <a:t>Bank account statement for last 6 months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Arial" panose="020B0604020202020204" pitchFamily="34" charset="0"/>
                          <a:cs typeface="Arial" panose="020B0604020202020204" pitchFamily="34" charset="0"/>
                        </a:rPr>
                        <a:t>Cancelled </a:t>
                      </a:r>
                      <a:r>
                        <a:rPr lang="en-US" sz="1600" dirty="0" err="1" smtClean="0">
                          <a:latin typeface="Arial" panose="020B0604020202020204" pitchFamily="34" charset="0"/>
                          <a:cs typeface="Arial" panose="020B0604020202020204" pitchFamily="34" charset="0"/>
                        </a:rPr>
                        <a:t>Cheque</a:t>
                      </a:r>
                      <a:r>
                        <a:rPr lang="en-US" sz="1600" dirty="0" smtClean="0">
                          <a:latin typeface="Arial" panose="020B0604020202020204" pitchFamily="34" charset="0"/>
                          <a:cs typeface="Arial" panose="020B0604020202020204" pitchFamily="34" charset="0"/>
                        </a:rPr>
                        <a:t> </a:t>
                      </a:r>
                    </a:p>
                    <a:p>
                      <a:pPr marL="0" marR="0" lvl="1"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Arial" panose="020B0604020202020204" pitchFamily="34" charset="0"/>
                          <a:cs typeface="Arial" panose="020B0604020202020204" pitchFamily="34" charset="0"/>
                        </a:rPr>
                        <a:t>(with</a:t>
                      </a:r>
                      <a:r>
                        <a:rPr lang="en-US" sz="1600" baseline="0" dirty="0" smtClean="0">
                          <a:latin typeface="Arial" panose="020B0604020202020204" pitchFamily="34" charset="0"/>
                          <a:cs typeface="Arial" panose="020B0604020202020204" pitchFamily="34" charset="0"/>
                        </a:rPr>
                        <a:t> name of investor above sign here section)</a:t>
                      </a:r>
                      <a:endParaRPr lang="en-US" sz="1600" dirty="0" smtClean="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539327802"/>
                  </a:ext>
                </a:extLst>
              </a:tr>
              <a:tr h="534649">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Arial" panose="020B0604020202020204" pitchFamily="34" charset="0"/>
                          <a:cs typeface="Arial" panose="020B0604020202020204" pitchFamily="34" charset="0"/>
                        </a:rPr>
                        <a:t>Latest Salary Slips/ Form 16 in case of salaried person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Arial" panose="020B0604020202020204" pitchFamily="34" charset="0"/>
                          <a:cs typeface="Arial" panose="020B0604020202020204" pitchFamily="34" charset="0"/>
                        </a:rPr>
                        <a:t>Bank</a:t>
                      </a:r>
                      <a:r>
                        <a:rPr lang="en-US" sz="1600" baseline="0" dirty="0" smtClean="0">
                          <a:latin typeface="Arial" panose="020B0604020202020204" pitchFamily="34" charset="0"/>
                          <a:cs typeface="Arial" panose="020B0604020202020204" pitchFamily="34" charset="0"/>
                        </a:rPr>
                        <a:t> Passbook </a:t>
                      </a:r>
                    </a:p>
                    <a:p>
                      <a:pPr marL="0" marR="0" lvl="1" indent="0" algn="ctr" defTabSz="914400" rtl="0" eaLnBrk="1" fontAlgn="auto" latinLnBrk="0" hangingPunct="1">
                        <a:lnSpc>
                          <a:spcPct val="100000"/>
                        </a:lnSpc>
                        <a:spcBef>
                          <a:spcPts val="0"/>
                        </a:spcBef>
                        <a:spcAft>
                          <a:spcPts val="0"/>
                        </a:spcAft>
                        <a:buClrTx/>
                        <a:buSzTx/>
                        <a:buFontTx/>
                        <a:buNone/>
                        <a:tabLst/>
                        <a:defRPr/>
                      </a:pPr>
                      <a:r>
                        <a:rPr lang="en-US" sz="1600" baseline="0" dirty="0" smtClean="0">
                          <a:latin typeface="Arial" panose="020B0604020202020204" pitchFamily="34" charset="0"/>
                          <a:cs typeface="Arial" panose="020B0604020202020204" pitchFamily="34" charset="0"/>
                        </a:rPr>
                        <a:t>{with Indian Financial System Code (IFSC)}</a:t>
                      </a:r>
                      <a:endParaRPr lang="en-US" sz="1600" dirty="0" smtClean="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22181062"/>
                  </a:ext>
                </a:extLst>
              </a:tr>
              <a:tr h="309533">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Arial" panose="020B0604020202020204" pitchFamily="34" charset="0"/>
                          <a:cs typeface="Arial" panose="020B0604020202020204" pitchFamily="34" charset="0"/>
                        </a:rPr>
                        <a:t>Copy of ITR Acknowledgement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949707665"/>
                  </a:ext>
                </a:extLst>
              </a:tr>
              <a:tr h="309533">
                <a:tc>
                  <a:txBody>
                    <a:bodyPr/>
                    <a:lstStyle/>
                    <a:p>
                      <a:pPr algn="ctr"/>
                      <a:r>
                        <a:rPr lang="en-US" sz="1600" dirty="0" smtClean="0">
                          <a:latin typeface="Arial" panose="020B0604020202020204" pitchFamily="34" charset="0"/>
                          <a:cs typeface="Arial" panose="020B0604020202020204" pitchFamily="34" charset="0"/>
                        </a:rPr>
                        <a:t>Passport</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172204859"/>
                  </a:ext>
                </a:extLst>
              </a:tr>
              <a:tr h="534649">
                <a:tc>
                  <a:txBody>
                    <a:bodyPr/>
                    <a:lstStyle/>
                    <a:p>
                      <a:pPr lvl="1" algn="ctr">
                        <a:buClrTx/>
                        <a:buFont typeface="Wingdings" panose="05000000000000000000" pitchFamily="2" charset="2"/>
                        <a:buNone/>
                      </a:pPr>
                      <a:r>
                        <a:rPr lang="en-US" sz="1600" kern="1200" dirty="0" smtClean="0">
                          <a:solidFill>
                            <a:schemeClr val="dk1"/>
                          </a:solidFill>
                          <a:latin typeface="Arial" panose="020B0604020202020204" pitchFamily="34" charset="0"/>
                          <a:ea typeface="+mn-ea"/>
                          <a:cs typeface="Arial" panose="020B0604020202020204" pitchFamily="34" charset="0"/>
                        </a:rPr>
                        <a:t>Copy</a:t>
                      </a:r>
                      <a:r>
                        <a:rPr lang="en-US" sz="1600" dirty="0" smtClean="0">
                          <a:latin typeface="Arial" panose="020B0604020202020204" pitchFamily="34" charset="0"/>
                          <a:cs typeface="Arial" panose="020B0604020202020204" pitchFamily="34" charset="0"/>
                        </a:rPr>
                        <a:t> of Net-worth Certificate issued by a Chartered Accountant</a:t>
                      </a:r>
                      <a:endParaRPr 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399072126"/>
                  </a:ext>
                </a:extLst>
              </a:tr>
              <a:tr h="543723">
                <a:tc>
                  <a:txBody>
                    <a:bodyPr/>
                    <a:lstStyle/>
                    <a:p>
                      <a:pPr lvl="1" algn="ctr">
                        <a:buClrTx/>
                        <a:buFont typeface="Wingdings" panose="05000000000000000000" pitchFamily="2" charset="2"/>
                        <a:buNone/>
                      </a:pPr>
                      <a:r>
                        <a:rPr lang="en-US" sz="1600" kern="1200" dirty="0" smtClean="0">
                          <a:solidFill>
                            <a:schemeClr val="dk1"/>
                          </a:solidFill>
                          <a:latin typeface="Arial" panose="020B0604020202020204" pitchFamily="34" charset="0"/>
                          <a:ea typeface="+mn-ea"/>
                          <a:cs typeface="Arial" panose="020B0604020202020204" pitchFamily="34" charset="0"/>
                        </a:rPr>
                        <a:t>Statement of </a:t>
                      </a:r>
                      <a:r>
                        <a:rPr lang="en-US" sz="1600" kern="1200" dirty="0" err="1" smtClean="0">
                          <a:solidFill>
                            <a:schemeClr val="dk1"/>
                          </a:solidFill>
                          <a:latin typeface="Arial" panose="020B0604020202020204" pitchFamily="34" charset="0"/>
                          <a:ea typeface="+mn-ea"/>
                          <a:cs typeface="Arial" panose="020B0604020202020204" pitchFamily="34" charset="0"/>
                        </a:rPr>
                        <a:t>Demat</a:t>
                      </a:r>
                      <a:r>
                        <a:rPr lang="en-US" sz="1600" kern="1200" dirty="0" smtClean="0">
                          <a:solidFill>
                            <a:schemeClr val="dk1"/>
                          </a:solidFill>
                          <a:latin typeface="Arial" panose="020B0604020202020204" pitchFamily="34" charset="0"/>
                          <a:ea typeface="+mn-ea"/>
                          <a:cs typeface="Arial" panose="020B0604020202020204" pitchFamily="34" charset="0"/>
                        </a:rPr>
                        <a:t> holdings</a:t>
                      </a:r>
                      <a:endParaRPr lang="en-US" sz="160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endParaRPr lang="en-US" sz="1600" dirty="0" smtClean="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913729859"/>
                  </a:ext>
                </a:extLst>
              </a:tr>
            </a:tbl>
          </a:graphicData>
        </a:graphic>
      </p:graphicFrame>
      <p:sp>
        <p:nvSpPr>
          <p:cNvPr id="3" name="TextBox 2"/>
          <p:cNvSpPr txBox="1"/>
          <p:nvPr/>
        </p:nvSpPr>
        <p:spPr>
          <a:xfrm>
            <a:off x="947243" y="956139"/>
            <a:ext cx="8053066" cy="5355312"/>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Documents to open </a:t>
            </a:r>
            <a:r>
              <a:rPr lang="en-US" dirty="0" smtClean="0"/>
              <a:t>Trading/ </a:t>
            </a:r>
            <a:r>
              <a:rPr lang="en-US" dirty="0" err="1" smtClean="0"/>
              <a:t>Demat</a:t>
            </a:r>
            <a:r>
              <a:rPr lang="en-US" dirty="0" smtClean="0"/>
              <a:t> </a:t>
            </a:r>
            <a:r>
              <a:rPr lang="en-US" dirty="0" smtClean="0"/>
              <a:t>account:</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smtClean="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smtClean="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smtClean="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smtClean="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smtClean="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smtClean="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smtClean="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smtClean="0"/>
          </a:p>
          <a:p>
            <a:pPr marL="285750" indent="-285750" algn="just">
              <a:buFont typeface="Wingdings" panose="05000000000000000000" pitchFamily="2" charset="2"/>
              <a:buChar char="Ø"/>
            </a:pPr>
            <a:r>
              <a:rPr lang="en-US" dirty="0" smtClean="0"/>
              <a:t>If investor is unable to produce the originals of these documents for verification, he may submit self-attested photocopies.</a:t>
            </a:r>
            <a:endParaRPr lang="en-IN" dirty="0"/>
          </a:p>
        </p:txBody>
      </p:sp>
      <p:pic>
        <p:nvPicPr>
          <p:cNvPr id="8" name="Picture 7"/>
          <p:cNvPicPr/>
          <p:nvPr/>
        </p:nvPicPr>
        <p:blipFill>
          <a:blip r:embed="rId2"/>
          <a:stretch/>
        </p:blipFill>
        <p:spPr>
          <a:xfrm>
            <a:off x="7025" y="27180"/>
            <a:ext cx="1029600" cy="803880"/>
          </a:xfrm>
          <a:prstGeom prst="rect">
            <a:avLst/>
          </a:prstGeom>
          <a:ln>
            <a:noFill/>
          </a:ln>
        </p:spPr>
      </p:pic>
      <p:sp>
        <p:nvSpPr>
          <p:cNvPr id="7"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6</a:t>
            </a:r>
            <a:endParaRPr lang="en-IN" sz="1000" b="0" strike="noStrike" spc="-1" dirty="0">
              <a:solidFill>
                <a:schemeClr val="bg1"/>
              </a:solidFill>
              <a:latin typeface="Arial"/>
            </a:endParaRPr>
          </a:p>
        </p:txBody>
      </p:sp>
    </p:spTree>
    <p:extLst>
      <p:ext uri="{BB962C8B-B14F-4D97-AF65-F5344CB8AC3E}">
        <p14:creationId xmlns:p14="http://schemas.microsoft.com/office/powerpoint/2010/main" val="2019955301"/>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p14="http://schemas.microsoft.com/office/powerpoint/2010/main" xmlns:a16="http://schemas.microsoft.com/office/drawing/2014/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CustomShape 1"/>
          <p:cNvSpPr/>
          <p:nvPr/>
        </p:nvSpPr>
        <p:spPr>
          <a:xfrm>
            <a:off x="962933" y="186120"/>
            <a:ext cx="8036280" cy="486000"/>
          </a:xfrm>
          <a:prstGeom prst="rect">
            <a:avLst/>
          </a:prstGeom>
          <a:noFill/>
          <a:ln w="12600">
            <a:noFill/>
          </a:ln>
        </p:spPr>
        <p:style>
          <a:lnRef idx="0">
            <a:scrgbClr r="0" g="0" b="0"/>
          </a:lnRef>
          <a:fillRef idx="0">
            <a:scrgbClr r="0" g="0" b="0"/>
          </a:fillRef>
          <a:effectRef idx="0">
            <a:scrgbClr r="0" g="0" b="0"/>
          </a:effectRef>
          <a:fontRef idx="minor"/>
        </p:style>
        <p:txBody>
          <a:bodyPr lIns="45000" tIns="45000" rIns="45000" bIns="45000" anchor="b"/>
          <a:lstStyle/>
          <a:p>
            <a:pPr algn="ctr">
              <a:lnSpc>
                <a:spcPct val="100000"/>
              </a:lnSpc>
            </a:pPr>
            <a:r>
              <a:rPr lang="en-US" sz="2600" b="1" spc="-1" dirty="0" smtClean="0">
                <a:solidFill>
                  <a:srgbClr val="000000"/>
                </a:solidFill>
                <a:ea typeface="Arial"/>
              </a:rPr>
              <a:t>Officially Valid Documents (OVD)</a:t>
            </a:r>
            <a:endParaRPr lang="en-IN" sz="2600" b="0" strike="noStrike" spc="-1" dirty="0">
              <a:latin typeface="Arial"/>
            </a:endParaRPr>
          </a:p>
        </p:txBody>
      </p:sp>
      <p:sp>
        <p:nvSpPr>
          <p:cNvPr id="186" name="CustomShape 2"/>
          <p:cNvSpPr/>
          <p:nvPr/>
        </p:nvSpPr>
        <p:spPr>
          <a:xfrm>
            <a:off x="534600" y="1116720"/>
            <a:ext cx="8876160" cy="5434920"/>
          </a:xfrm>
          <a:prstGeom prst="rect">
            <a:avLst/>
          </a:prstGeom>
          <a:noFill/>
          <a:ln w="12600">
            <a:noFill/>
          </a:ln>
        </p:spPr>
        <p:style>
          <a:lnRef idx="0">
            <a:scrgbClr r="0" g="0" b="0"/>
          </a:lnRef>
          <a:fillRef idx="0">
            <a:scrgbClr r="0" g="0" b="0"/>
          </a:fillRef>
          <a:effectRef idx="0">
            <a:scrgbClr r="0" g="0" b="0"/>
          </a:effectRef>
          <a:fontRef idx="minor"/>
        </p:style>
        <p:txBody>
          <a:bodyPr lIns="45000" tIns="45000" rIns="45000" bIns="45000"/>
          <a:lstStyle/>
          <a:p>
            <a:pPr marL="459720" lvl="1">
              <a:lnSpc>
                <a:spcPct val="100000"/>
              </a:lnSpc>
              <a:buClr>
                <a:srgbClr val="000000"/>
              </a:buClr>
            </a:pPr>
            <a:endParaRPr lang="en-IN" sz="2200" b="0" strike="noStrike" spc="-1" dirty="0">
              <a:latin typeface="Arial"/>
            </a:endParaRPr>
          </a:p>
        </p:txBody>
      </p:sp>
      <p:graphicFrame>
        <p:nvGraphicFramePr>
          <p:cNvPr id="2" name="Table 1"/>
          <p:cNvGraphicFramePr>
            <a:graphicFrameLocks noGrp="1"/>
          </p:cNvGraphicFramePr>
          <p:nvPr>
            <p:extLst>
              <p:ext uri="{D42A27DB-BD31-4B8C-83A1-F6EECF244321}">
                <p14:modId xmlns:p14="http://schemas.microsoft.com/office/powerpoint/2010/main" val="3260854253"/>
              </p:ext>
            </p:extLst>
          </p:nvPr>
        </p:nvGraphicFramePr>
        <p:xfrm>
          <a:off x="606513" y="954839"/>
          <a:ext cx="8804247" cy="4120424"/>
        </p:xfrm>
        <a:graphic>
          <a:graphicData uri="http://schemas.openxmlformats.org/drawingml/2006/table">
            <a:tbl>
              <a:tblPr firstRow="1" bandRow="1">
                <a:tableStyleId>{5C22544A-7EE6-4342-B048-85BDC9FD1C3A}</a:tableStyleId>
              </a:tblPr>
              <a:tblGrid>
                <a:gridCol w="921841">
                  <a:extLst>
                    <a:ext uri="{9D8B030D-6E8A-4147-A177-3AD203B41FA5}">
                      <a16:colId xmlns:a16="http://schemas.microsoft.com/office/drawing/2014/main" val="473780128"/>
                    </a:ext>
                  </a:extLst>
                </a:gridCol>
                <a:gridCol w="7882406">
                  <a:extLst>
                    <a:ext uri="{9D8B030D-6E8A-4147-A177-3AD203B41FA5}">
                      <a16:colId xmlns:a16="http://schemas.microsoft.com/office/drawing/2014/main" val="1270494459"/>
                    </a:ext>
                  </a:extLst>
                </a:gridCol>
              </a:tblGrid>
              <a:tr h="528377">
                <a:tc>
                  <a:txBody>
                    <a:bodyPr/>
                    <a:lstStyle/>
                    <a:p>
                      <a:pPr algn="ctr"/>
                      <a:r>
                        <a:rPr lang="en-US" dirty="0" err="1" smtClean="0"/>
                        <a:t>S.No</a:t>
                      </a:r>
                      <a:r>
                        <a:rPr lang="en-US" dirty="0" smtClean="0"/>
                        <a:t>.</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r>
                        <a:rPr lang="en-US" dirty="0" smtClean="0"/>
                        <a:t>Officially Valid Documents (OVD)</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858848537"/>
                  </a:ext>
                </a:extLst>
              </a:tr>
              <a:tr h="458866">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Arial" panose="020B0604020202020204" pitchFamily="34" charset="0"/>
                          <a:cs typeface="Arial" panose="020B0604020202020204" pitchFamily="34" charset="0"/>
                        </a:rPr>
                        <a:t>Passport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539327802"/>
                  </a:ext>
                </a:extLst>
              </a:tr>
              <a:tr h="405534">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Arial" panose="020B0604020202020204" pitchFamily="34" charset="0"/>
                          <a:cs typeface="Arial" panose="020B0604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Arial" panose="020B0604020202020204" pitchFamily="34" charset="0"/>
                          <a:cs typeface="Arial" panose="020B0604020202020204" pitchFamily="34" charset="0"/>
                        </a:rPr>
                        <a:t>Driving License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22181062"/>
                  </a:ext>
                </a:extLst>
              </a:tr>
              <a:tr h="520340">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Arial" panose="020B0604020202020204" pitchFamily="34" charset="0"/>
                          <a:cs typeface="Arial" panose="020B0604020202020204" pitchFamily="34" charset="0"/>
                        </a:rPr>
                        <a:t>Proof of</a:t>
                      </a:r>
                      <a:r>
                        <a:rPr lang="en-US" sz="1600" baseline="0" dirty="0" smtClean="0">
                          <a:latin typeface="Arial" panose="020B0604020202020204" pitchFamily="34" charset="0"/>
                          <a:cs typeface="Arial" panose="020B0604020202020204" pitchFamily="34" charset="0"/>
                        </a:rPr>
                        <a:t> possession of </a:t>
                      </a:r>
                      <a:r>
                        <a:rPr lang="en-US" sz="1600" baseline="0" dirty="0" err="1" smtClean="0">
                          <a:latin typeface="Arial" panose="020B0604020202020204" pitchFamily="34" charset="0"/>
                          <a:cs typeface="Arial" panose="020B0604020202020204" pitchFamily="34" charset="0"/>
                        </a:rPr>
                        <a:t>Aadhaar</a:t>
                      </a:r>
                      <a:r>
                        <a:rPr lang="en-US" sz="1600" baseline="0" dirty="0" smtClean="0">
                          <a:latin typeface="Arial" panose="020B0604020202020204" pitchFamily="34" charset="0"/>
                          <a:cs typeface="Arial" panose="020B0604020202020204" pitchFamily="34" charset="0"/>
                        </a:rPr>
                        <a:t> Number</a:t>
                      </a:r>
                      <a:endParaRPr lang="en-US" sz="1600" dirty="0" smtClean="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949707665"/>
                  </a:ext>
                </a:extLst>
              </a:tr>
              <a:tr h="444137">
                <a:tc>
                  <a:txBody>
                    <a:bodyPr/>
                    <a:lstStyle/>
                    <a:p>
                      <a:pPr algn="ctr"/>
                      <a:r>
                        <a:rPr lang="en-US" sz="1600" dirty="0" smtClean="0"/>
                        <a:t>4.</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Voter’s</a:t>
                      </a:r>
                      <a:r>
                        <a:rPr lang="en-US" sz="1600" baseline="0" dirty="0" smtClean="0">
                          <a:latin typeface="Arial" panose="020B0604020202020204" pitchFamily="34" charset="0"/>
                          <a:cs typeface="Arial" panose="020B0604020202020204" pitchFamily="34" charset="0"/>
                        </a:rPr>
                        <a:t> Identity Card</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172204859"/>
                  </a:ext>
                </a:extLst>
              </a:tr>
              <a:tr h="650086">
                <a:tc>
                  <a:txBody>
                    <a:bodyPr/>
                    <a:lstStyle/>
                    <a:p>
                      <a:pPr algn="ctr"/>
                      <a:r>
                        <a:rPr lang="en-US" sz="1600" dirty="0" smtClean="0"/>
                        <a:t>5.</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1600" dirty="0" smtClean="0"/>
                        <a:t>Job  card  issued  by  MGNREGA  duly  signed  by  an  officer  of  the  State Government </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349607115"/>
                  </a:ext>
                </a:extLst>
              </a:tr>
              <a:tr h="462998">
                <a:tc>
                  <a:txBody>
                    <a:bodyPr/>
                    <a:lstStyle/>
                    <a:p>
                      <a:pPr algn="ctr"/>
                      <a:r>
                        <a:rPr lang="en-US" sz="1600" dirty="0" smtClean="0"/>
                        <a:t>6.</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1600" dirty="0" smtClean="0"/>
                        <a:t>Letter issued by the National Population Register containing details of name, address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998417945"/>
                  </a:ext>
                </a:extLst>
              </a:tr>
              <a:tr h="650086">
                <a:tc>
                  <a:txBody>
                    <a:bodyPr/>
                    <a:lstStyle/>
                    <a:p>
                      <a:pPr algn="ctr"/>
                      <a:r>
                        <a:rPr lang="en-US" sz="1600" dirty="0" smtClean="0"/>
                        <a:t>7.</a:t>
                      </a:r>
                    </a:p>
                    <a:p>
                      <a:pPr algn="ct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1600" dirty="0" smtClean="0"/>
                        <a:t>Any other document as notified by the Central Government in consultation with SEBI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479475432"/>
                  </a:ext>
                </a:extLst>
              </a:tr>
            </a:tbl>
          </a:graphicData>
        </a:graphic>
      </p:graphicFrame>
      <p:sp>
        <p:nvSpPr>
          <p:cNvPr id="3" name="TextBox 2"/>
          <p:cNvSpPr txBox="1"/>
          <p:nvPr/>
        </p:nvSpPr>
        <p:spPr>
          <a:xfrm>
            <a:off x="421021" y="5199042"/>
            <a:ext cx="9103319" cy="1200329"/>
          </a:xfrm>
          <a:prstGeom prst="rect">
            <a:avLst/>
          </a:prstGeom>
          <a:noFill/>
        </p:spPr>
        <p:txBody>
          <a:bodyPr wrap="square" rtlCol="0">
            <a:spAutoFit/>
          </a:bodyPr>
          <a:lstStyle/>
          <a:p>
            <a:pPr marL="285750" indent="-285750" algn="just">
              <a:buFont typeface="Wingdings" panose="05000000000000000000" pitchFamily="2" charset="2"/>
              <a:buChar char="Ø"/>
            </a:pPr>
            <a:r>
              <a:rPr lang="en-US" dirty="0" smtClean="0"/>
              <a:t>In </a:t>
            </a:r>
            <a:r>
              <a:rPr lang="en-US" dirty="0"/>
              <a:t>case OVD furnished by the investor  does  not  contain  updated  address,  </a:t>
            </a:r>
            <a:r>
              <a:rPr lang="en-US" dirty="0" smtClean="0"/>
              <a:t>then  </a:t>
            </a:r>
            <a:r>
              <a:rPr lang="en-US" dirty="0"/>
              <a:t>certain deemed OVDs (like Electricity Bill, Property Tax </a:t>
            </a:r>
            <a:r>
              <a:rPr lang="en-US" dirty="0" smtClean="0"/>
              <a:t>receipt, etc.) </a:t>
            </a:r>
            <a:r>
              <a:rPr lang="en-US" dirty="0"/>
              <a:t>for the limited purpose of proof of address </a:t>
            </a:r>
            <a:r>
              <a:rPr lang="en-US" dirty="0" smtClean="0"/>
              <a:t>may </a:t>
            </a:r>
            <a:r>
              <a:rPr lang="en-US" dirty="0"/>
              <a:t>be </a:t>
            </a:r>
            <a:r>
              <a:rPr lang="en-US" dirty="0" smtClean="0"/>
              <a:t>submitted.</a:t>
            </a:r>
            <a:endParaRPr lang="en-US" dirty="0"/>
          </a:p>
          <a:p>
            <a:pPr marL="285750" indent="-285750">
              <a:buFont typeface="Wingdings" panose="05000000000000000000" pitchFamily="2" charset="2"/>
              <a:buChar char="Ø"/>
            </a:pPr>
            <a:endParaRPr lang="en-IN" dirty="0"/>
          </a:p>
        </p:txBody>
      </p:sp>
      <p:pic>
        <p:nvPicPr>
          <p:cNvPr id="8" name="Picture 7"/>
          <p:cNvPicPr/>
          <p:nvPr/>
        </p:nvPicPr>
        <p:blipFill>
          <a:blip r:embed="rId2"/>
          <a:stretch/>
        </p:blipFill>
        <p:spPr>
          <a:xfrm>
            <a:off x="7025" y="27180"/>
            <a:ext cx="1029600" cy="803880"/>
          </a:xfrm>
          <a:prstGeom prst="rect">
            <a:avLst/>
          </a:prstGeom>
          <a:ln>
            <a:noFill/>
          </a:ln>
        </p:spPr>
      </p:pic>
      <p:sp>
        <p:nvSpPr>
          <p:cNvPr id="7"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7</a:t>
            </a:r>
            <a:endParaRPr lang="en-IN" sz="1000" b="0" strike="noStrike" spc="-1" dirty="0">
              <a:solidFill>
                <a:schemeClr val="bg1"/>
              </a:solidFill>
              <a:latin typeface="Arial"/>
            </a:endParaRPr>
          </a:p>
        </p:txBody>
      </p:sp>
    </p:spTree>
    <p:extLst>
      <p:ext uri="{BB962C8B-B14F-4D97-AF65-F5344CB8AC3E}">
        <p14:creationId xmlns:p14="http://schemas.microsoft.com/office/powerpoint/2010/main" val="1184069750"/>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p14="http://schemas.microsoft.com/office/powerpoint/2010/main" xmlns:a16="http://schemas.microsoft.com/office/drawing/2014/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CustomShape 1"/>
          <p:cNvSpPr/>
          <p:nvPr/>
        </p:nvSpPr>
        <p:spPr>
          <a:xfrm>
            <a:off x="1036625" y="225879"/>
            <a:ext cx="8036280" cy="486000"/>
          </a:xfrm>
          <a:prstGeom prst="rect">
            <a:avLst/>
          </a:prstGeom>
          <a:noFill/>
          <a:ln w="12600">
            <a:noFill/>
          </a:ln>
        </p:spPr>
        <p:style>
          <a:lnRef idx="0">
            <a:scrgbClr r="0" g="0" b="0"/>
          </a:lnRef>
          <a:fillRef idx="0">
            <a:scrgbClr r="0" g="0" b="0"/>
          </a:fillRef>
          <a:effectRef idx="0">
            <a:scrgbClr r="0" g="0" b="0"/>
          </a:effectRef>
          <a:fontRef idx="minor"/>
        </p:style>
        <p:txBody>
          <a:bodyPr lIns="45000" tIns="45000" rIns="45000" bIns="45000" anchor="b"/>
          <a:lstStyle/>
          <a:p>
            <a:pPr algn="ctr">
              <a:lnSpc>
                <a:spcPct val="100000"/>
              </a:lnSpc>
            </a:pPr>
            <a:r>
              <a:rPr lang="en-US" sz="2600" b="1" spc="-1" dirty="0" smtClean="0">
                <a:solidFill>
                  <a:srgbClr val="000000"/>
                </a:solidFill>
                <a:ea typeface="Arial"/>
              </a:rPr>
              <a:t>Deemed </a:t>
            </a:r>
            <a:r>
              <a:rPr lang="en-US" sz="2600" b="1" spc="-1" dirty="0" smtClean="0">
                <a:solidFill>
                  <a:srgbClr val="000000"/>
                </a:solidFill>
                <a:ea typeface="Arial"/>
              </a:rPr>
              <a:t>- </a:t>
            </a:r>
            <a:r>
              <a:rPr lang="en-US" sz="2600" b="1" spc="-1" dirty="0" smtClean="0">
                <a:solidFill>
                  <a:srgbClr val="000000"/>
                </a:solidFill>
                <a:ea typeface="Arial"/>
              </a:rPr>
              <a:t>Officially Valid Documents (OVD)</a:t>
            </a:r>
            <a:endParaRPr lang="en-IN" sz="2600" b="0" strike="noStrike" spc="-1" dirty="0">
              <a:latin typeface="Arial"/>
            </a:endParaRPr>
          </a:p>
        </p:txBody>
      </p:sp>
      <p:sp>
        <p:nvSpPr>
          <p:cNvPr id="186" name="CustomShape 2"/>
          <p:cNvSpPr/>
          <p:nvPr/>
        </p:nvSpPr>
        <p:spPr>
          <a:xfrm>
            <a:off x="534600" y="1116720"/>
            <a:ext cx="8876160" cy="5434920"/>
          </a:xfrm>
          <a:prstGeom prst="rect">
            <a:avLst/>
          </a:prstGeom>
          <a:noFill/>
          <a:ln w="12600">
            <a:noFill/>
          </a:ln>
        </p:spPr>
        <p:style>
          <a:lnRef idx="0">
            <a:scrgbClr r="0" g="0" b="0"/>
          </a:lnRef>
          <a:fillRef idx="0">
            <a:scrgbClr r="0" g="0" b="0"/>
          </a:fillRef>
          <a:effectRef idx="0">
            <a:scrgbClr r="0" g="0" b="0"/>
          </a:effectRef>
          <a:fontRef idx="minor"/>
        </p:style>
        <p:txBody>
          <a:bodyPr lIns="45000" tIns="45000" rIns="45000" bIns="45000"/>
          <a:lstStyle/>
          <a:p>
            <a:pPr marL="459720" lvl="1">
              <a:lnSpc>
                <a:spcPct val="100000"/>
              </a:lnSpc>
              <a:buClr>
                <a:srgbClr val="000000"/>
              </a:buClr>
            </a:pPr>
            <a:endParaRPr lang="en-IN" sz="2200" b="0" strike="noStrike" spc="-1" dirty="0">
              <a:latin typeface="Arial"/>
            </a:endParaRPr>
          </a:p>
        </p:txBody>
      </p:sp>
      <p:graphicFrame>
        <p:nvGraphicFramePr>
          <p:cNvPr id="2" name="Table 1"/>
          <p:cNvGraphicFramePr>
            <a:graphicFrameLocks noGrp="1"/>
          </p:cNvGraphicFramePr>
          <p:nvPr>
            <p:extLst>
              <p:ext uri="{D42A27DB-BD31-4B8C-83A1-F6EECF244321}">
                <p14:modId xmlns:p14="http://schemas.microsoft.com/office/powerpoint/2010/main" val="1777445970"/>
              </p:ext>
            </p:extLst>
          </p:nvPr>
        </p:nvGraphicFramePr>
        <p:xfrm>
          <a:off x="534599" y="2253934"/>
          <a:ext cx="8804247" cy="2498867"/>
        </p:xfrm>
        <a:graphic>
          <a:graphicData uri="http://schemas.openxmlformats.org/drawingml/2006/table">
            <a:tbl>
              <a:tblPr firstRow="1" bandRow="1">
                <a:tableStyleId>{5C22544A-7EE6-4342-B048-85BDC9FD1C3A}</a:tableStyleId>
              </a:tblPr>
              <a:tblGrid>
                <a:gridCol w="1240952">
                  <a:extLst>
                    <a:ext uri="{9D8B030D-6E8A-4147-A177-3AD203B41FA5}">
                      <a16:colId xmlns:a16="http://schemas.microsoft.com/office/drawing/2014/main" val="473780128"/>
                    </a:ext>
                  </a:extLst>
                </a:gridCol>
                <a:gridCol w="7563295">
                  <a:extLst>
                    <a:ext uri="{9D8B030D-6E8A-4147-A177-3AD203B41FA5}">
                      <a16:colId xmlns:a16="http://schemas.microsoft.com/office/drawing/2014/main" val="1270494459"/>
                    </a:ext>
                  </a:extLst>
                </a:gridCol>
              </a:tblGrid>
              <a:tr h="470698">
                <a:tc>
                  <a:txBody>
                    <a:bodyPr/>
                    <a:lstStyle/>
                    <a:p>
                      <a:pPr algn="ctr"/>
                      <a:r>
                        <a:rPr lang="en-US" dirty="0" err="1" smtClean="0"/>
                        <a:t>S.No</a:t>
                      </a:r>
                      <a:r>
                        <a:rPr lang="en-US" dirty="0" smtClean="0"/>
                        <a:t>.</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p>
                      <a:pPr algn="ctr"/>
                      <a:r>
                        <a:rPr lang="en-US" dirty="0" smtClean="0"/>
                        <a:t>Deemed Officially Valid Documents (OVD)</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extLst>
                  <a:ext uri="{0D108BD9-81ED-4DB2-BD59-A6C34878D82A}">
                    <a16:rowId xmlns:a16="http://schemas.microsoft.com/office/drawing/2014/main" val="1858848537"/>
                  </a:ext>
                </a:extLst>
              </a:tr>
              <a:tr h="408775">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Arial" panose="020B0604020202020204" pitchFamily="34" charset="0"/>
                          <a:cs typeface="Arial" panose="020B0604020202020204" pitchFamily="34" charset="0"/>
                        </a:rPr>
                        <a:t>Utility Bill , not more than two</a:t>
                      </a:r>
                      <a:r>
                        <a:rPr lang="en-US" sz="1600" baseline="0" dirty="0" smtClean="0">
                          <a:latin typeface="Arial" panose="020B0604020202020204" pitchFamily="34" charset="0"/>
                          <a:cs typeface="Arial" panose="020B0604020202020204" pitchFamily="34" charset="0"/>
                        </a:rPr>
                        <a:t> months old of any service provider</a:t>
                      </a:r>
                    </a:p>
                    <a:p>
                      <a:pPr marL="0" marR="0" lvl="1" indent="0" algn="ctr" defTabSz="914400" rtl="0" eaLnBrk="1" fontAlgn="auto" latinLnBrk="0" hangingPunct="1">
                        <a:lnSpc>
                          <a:spcPct val="100000"/>
                        </a:lnSpc>
                        <a:spcBef>
                          <a:spcPts val="0"/>
                        </a:spcBef>
                        <a:spcAft>
                          <a:spcPts val="0"/>
                        </a:spcAft>
                        <a:buClrTx/>
                        <a:buSzTx/>
                        <a:buFontTx/>
                        <a:buNone/>
                        <a:tabLst/>
                        <a:defRPr/>
                      </a:pPr>
                      <a:r>
                        <a:rPr lang="en-US" sz="1600" baseline="0" dirty="0" smtClean="0">
                          <a:latin typeface="Arial" panose="020B0604020202020204" pitchFamily="34" charset="0"/>
                          <a:cs typeface="Arial" panose="020B0604020202020204" pitchFamily="34" charset="0"/>
                        </a:rPr>
                        <a:t>(electricity, telephone, post-paid mobile phone, piped gas, water bill)</a:t>
                      </a:r>
                      <a:endParaRPr lang="en-US" sz="1600" dirty="0" smtClean="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539327802"/>
                  </a:ext>
                </a:extLst>
              </a:tr>
              <a:tr h="534649">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Arial" panose="020B0604020202020204" pitchFamily="34" charset="0"/>
                          <a:cs typeface="Arial" panose="020B0604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Arial" panose="020B0604020202020204" pitchFamily="34" charset="0"/>
                          <a:cs typeface="Arial" panose="020B0604020202020204" pitchFamily="34" charset="0"/>
                        </a:rPr>
                        <a:t>Property or Municipal tax receipt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22181062"/>
                  </a:ext>
                </a:extLst>
              </a:tr>
              <a:tr h="309533">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Arial" panose="020B0604020202020204" pitchFamily="34" charset="0"/>
                          <a:cs typeface="Arial" panose="020B0604020202020204" pitchFamily="34" charset="0"/>
                        </a:rPr>
                        <a:t>Pension or family</a:t>
                      </a:r>
                      <a:r>
                        <a:rPr lang="en-US" sz="1600" baseline="0" dirty="0" smtClean="0">
                          <a:latin typeface="Arial" panose="020B0604020202020204" pitchFamily="34" charset="0"/>
                          <a:cs typeface="Arial" panose="020B0604020202020204" pitchFamily="34" charset="0"/>
                        </a:rPr>
                        <a:t> pension payment orders (PPOs), if they contain the address</a:t>
                      </a:r>
                      <a:endParaRPr lang="en-US" sz="1600" dirty="0" smtClean="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949707665"/>
                  </a:ext>
                </a:extLst>
              </a:tr>
              <a:tr h="309533">
                <a:tc>
                  <a:txBody>
                    <a:bodyPr/>
                    <a:lstStyle/>
                    <a:p>
                      <a:pPr algn="ctr"/>
                      <a:r>
                        <a:rPr lang="en-US" sz="1600" dirty="0" smtClean="0"/>
                        <a:t>4.</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Letter of allotment of accommodation</a:t>
                      </a:r>
                      <a:r>
                        <a:rPr lang="en-US" sz="1600" baseline="0" dirty="0" smtClean="0">
                          <a:latin typeface="Arial" panose="020B0604020202020204" pitchFamily="34" charset="0"/>
                          <a:cs typeface="Arial" panose="020B0604020202020204" pitchFamily="34" charset="0"/>
                        </a:rPr>
                        <a:t> from employer issued by Government departments, statutory or regulatory bodies, </a:t>
                      </a:r>
                      <a:r>
                        <a:rPr lang="en-US" sz="1600" baseline="0" dirty="0" smtClean="0">
                          <a:latin typeface="Arial" panose="020B0604020202020204" pitchFamily="34" charset="0"/>
                          <a:cs typeface="Arial" panose="020B0604020202020204" pitchFamily="34" charset="0"/>
                        </a:rPr>
                        <a:t>PSUs, </a:t>
                      </a:r>
                      <a:r>
                        <a:rPr lang="en-US" sz="1600" baseline="0" dirty="0" smtClean="0">
                          <a:latin typeface="Arial" panose="020B0604020202020204" pitchFamily="34" charset="0"/>
                          <a:cs typeface="Arial" panose="020B0604020202020204" pitchFamily="34" charset="0"/>
                        </a:rPr>
                        <a:t>etc.</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172204859"/>
                  </a:ext>
                </a:extLst>
              </a:tr>
            </a:tbl>
          </a:graphicData>
        </a:graphic>
      </p:graphicFrame>
      <p:sp>
        <p:nvSpPr>
          <p:cNvPr id="3" name="TextBox 2"/>
          <p:cNvSpPr txBox="1"/>
          <p:nvPr/>
        </p:nvSpPr>
        <p:spPr>
          <a:xfrm>
            <a:off x="359793" y="831060"/>
            <a:ext cx="9050967" cy="1200329"/>
          </a:xfrm>
          <a:prstGeom prst="rect">
            <a:avLst/>
          </a:prstGeom>
          <a:noFill/>
        </p:spPr>
        <p:txBody>
          <a:bodyPr wrap="square" rtlCol="0">
            <a:spAutoFit/>
          </a:bodyPr>
          <a:lstStyle/>
          <a:p>
            <a:pPr marL="285750" indent="-285750">
              <a:buFont typeface="Wingdings" panose="05000000000000000000" pitchFamily="2" charset="2"/>
              <a:buChar char="Ø"/>
            </a:pPr>
            <a:endParaRPr lang="en-US" dirty="0" smtClean="0"/>
          </a:p>
          <a:p>
            <a:pPr marL="285750" indent="-285750" algn="just">
              <a:buFont typeface="Wingdings" panose="05000000000000000000" pitchFamily="2" charset="2"/>
              <a:buChar char="Ø"/>
            </a:pPr>
            <a:r>
              <a:rPr lang="en-US" dirty="0" smtClean="0"/>
              <a:t>If OVD </a:t>
            </a:r>
            <a:r>
              <a:rPr lang="en-US" dirty="0"/>
              <a:t>furnished by the investor  does  not  contain  updated  address,  </a:t>
            </a:r>
            <a:r>
              <a:rPr lang="en-US" dirty="0" smtClean="0"/>
              <a:t>then  following documents/ equivalent e-documents shall be </a:t>
            </a:r>
            <a:r>
              <a:rPr lang="en-US" b="1" dirty="0" smtClean="0"/>
              <a:t>deemed to be</a:t>
            </a:r>
            <a:r>
              <a:rPr lang="en-US" dirty="0" smtClean="0"/>
              <a:t> </a:t>
            </a:r>
            <a:r>
              <a:rPr lang="en-US" b="1" dirty="0" smtClean="0"/>
              <a:t>OVDs (</a:t>
            </a:r>
            <a:r>
              <a:rPr lang="en-US" dirty="0" smtClean="0"/>
              <a:t>only as proof of address</a:t>
            </a:r>
            <a:r>
              <a:rPr lang="en-US" dirty="0" smtClean="0"/>
              <a:t>):</a:t>
            </a:r>
            <a:endParaRPr lang="en-US" dirty="0" smtClean="0"/>
          </a:p>
        </p:txBody>
      </p:sp>
      <p:pic>
        <p:nvPicPr>
          <p:cNvPr id="8" name="Picture 7"/>
          <p:cNvPicPr/>
          <p:nvPr/>
        </p:nvPicPr>
        <p:blipFill>
          <a:blip r:embed="rId2"/>
          <a:stretch/>
        </p:blipFill>
        <p:spPr>
          <a:xfrm>
            <a:off x="7025" y="27180"/>
            <a:ext cx="1029600" cy="803880"/>
          </a:xfrm>
          <a:prstGeom prst="rect">
            <a:avLst/>
          </a:prstGeom>
          <a:ln>
            <a:noFill/>
          </a:ln>
        </p:spPr>
      </p:pic>
      <p:sp>
        <p:nvSpPr>
          <p:cNvPr id="7"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0" strike="noStrike" spc="-1" dirty="0" smtClean="0">
                <a:solidFill>
                  <a:schemeClr val="bg1"/>
                </a:solidFill>
                <a:latin typeface="Arial"/>
              </a:rPr>
              <a:t>8</a:t>
            </a:r>
            <a:endParaRPr lang="en-IN" sz="1000" b="0" strike="noStrike" spc="-1" dirty="0">
              <a:solidFill>
                <a:schemeClr val="bg1"/>
              </a:solidFill>
              <a:latin typeface="Arial"/>
            </a:endParaRPr>
          </a:p>
        </p:txBody>
      </p:sp>
      <p:sp>
        <p:nvSpPr>
          <p:cNvPr id="5" name="TextBox 4"/>
          <p:cNvSpPr txBox="1"/>
          <p:nvPr/>
        </p:nvSpPr>
        <p:spPr>
          <a:xfrm>
            <a:off x="534600" y="5040136"/>
            <a:ext cx="8876160" cy="1200329"/>
          </a:xfrm>
          <a:prstGeom prst="rect">
            <a:avLst/>
          </a:prstGeom>
          <a:noFill/>
        </p:spPr>
        <p:txBody>
          <a:bodyPr wrap="square" rtlCol="0">
            <a:spAutoFit/>
          </a:bodyPr>
          <a:lstStyle/>
          <a:p>
            <a:pPr marL="342900" indent="-342900" algn="just">
              <a:buFont typeface="Wingdings" panose="05000000000000000000" pitchFamily="2" charset="2"/>
              <a:buChar char="Ø"/>
            </a:pPr>
            <a:r>
              <a:rPr lang="en-US" dirty="0"/>
              <a:t>Investors submitting above mentioned documents as proof of address shall submit OVD with current address within a period of 3 months of submitting the above documents.</a:t>
            </a:r>
          </a:p>
          <a:p>
            <a:pPr marL="342900" indent="-342900">
              <a:buFont typeface="Wingdings" panose="05000000000000000000" pitchFamily="2" charset="2"/>
              <a:buChar char="Ø"/>
            </a:pPr>
            <a:endParaRPr lang="en-IN" dirty="0"/>
          </a:p>
        </p:txBody>
      </p:sp>
    </p:spTree>
    <p:extLst>
      <p:ext uri="{BB962C8B-B14F-4D97-AF65-F5344CB8AC3E}">
        <p14:creationId xmlns:p14="http://schemas.microsoft.com/office/powerpoint/2010/main" val="1608515989"/>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CustomShape 1"/>
          <p:cNvSpPr/>
          <p:nvPr/>
        </p:nvSpPr>
        <p:spPr>
          <a:xfrm>
            <a:off x="697590" y="-11778"/>
            <a:ext cx="8561700" cy="846507"/>
          </a:xfrm>
          <a:prstGeom prst="rect">
            <a:avLst/>
          </a:prstGeom>
          <a:noFill/>
          <a:ln w="12600">
            <a:noFill/>
          </a:ln>
        </p:spPr>
        <p:style>
          <a:lnRef idx="0">
            <a:scrgbClr r="0" g="0" b="0"/>
          </a:lnRef>
          <a:fillRef idx="0">
            <a:scrgbClr r="0" g="0" b="0"/>
          </a:fillRef>
          <a:effectRef idx="0">
            <a:scrgbClr r="0" g="0" b="0"/>
          </a:effectRef>
          <a:fontRef idx="minor"/>
        </p:style>
        <p:txBody>
          <a:bodyPr lIns="45000" tIns="45000" rIns="45000" bIns="45000" anchor="b"/>
          <a:lstStyle/>
          <a:p>
            <a:pPr algn="ctr">
              <a:lnSpc>
                <a:spcPct val="100000"/>
              </a:lnSpc>
            </a:pPr>
            <a:r>
              <a:rPr lang="en-US" sz="2800" b="1" spc="-1" dirty="0" smtClean="0">
                <a:solidFill>
                  <a:srgbClr val="000000"/>
                </a:solidFill>
                <a:ea typeface="Arial"/>
              </a:rPr>
              <a:t>Documents in Account Opening Forms</a:t>
            </a:r>
          </a:p>
          <a:p>
            <a:pPr algn="ctr">
              <a:lnSpc>
                <a:spcPct val="100000"/>
              </a:lnSpc>
            </a:pPr>
            <a:r>
              <a:rPr lang="en-US" sz="2800" b="1" spc="-1" dirty="0" smtClean="0">
                <a:solidFill>
                  <a:srgbClr val="000000"/>
                </a:solidFill>
                <a:ea typeface="Arial"/>
              </a:rPr>
              <a:t>- Trading &amp; </a:t>
            </a:r>
            <a:r>
              <a:rPr lang="en-US" sz="2800" b="1" spc="-1" dirty="0" err="1" smtClean="0">
                <a:solidFill>
                  <a:srgbClr val="000000"/>
                </a:solidFill>
                <a:ea typeface="Arial"/>
              </a:rPr>
              <a:t>Demat</a:t>
            </a:r>
            <a:r>
              <a:rPr lang="en-US" sz="2800" b="1" spc="-1" dirty="0" smtClean="0">
                <a:solidFill>
                  <a:srgbClr val="000000"/>
                </a:solidFill>
                <a:ea typeface="Arial"/>
              </a:rPr>
              <a:t> Account</a:t>
            </a:r>
            <a:endParaRPr lang="en-IN" sz="2800" b="1" spc="-1" dirty="0">
              <a:solidFill>
                <a:srgbClr val="000000"/>
              </a:solidFill>
              <a:ea typeface="Arial"/>
            </a:endParaRPr>
          </a:p>
        </p:txBody>
      </p:sp>
      <p:sp>
        <p:nvSpPr>
          <p:cNvPr id="186" name="CustomShape 2"/>
          <p:cNvSpPr/>
          <p:nvPr/>
        </p:nvSpPr>
        <p:spPr>
          <a:xfrm>
            <a:off x="540360" y="903240"/>
            <a:ext cx="8876160" cy="5434920"/>
          </a:xfrm>
          <a:prstGeom prst="rect">
            <a:avLst/>
          </a:prstGeom>
          <a:noFill/>
          <a:ln w="12600">
            <a:noFill/>
          </a:ln>
        </p:spPr>
        <p:style>
          <a:lnRef idx="0">
            <a:scrgbClr r="0" g="0" b="0"/>
          </a:lnRef>
          <a:fillRef idx="0">
            <a:scrgbClr r="0" g="0" b="0"/>
          </a:fillRef>
          <a:effectRef idx="0">
            <a:scrgbClr r="0" g="0" b="0"/>
          </a:effectRef>
          <a:fontRef idx="minor"/>
        </p:style>
        <p:txBody>
          <a:bodyPr lIns="45000" tIns="45000" rIns="45000" bIns="45000"/>
          <a:lstStyle/>
          <a:p>
            <a:pPr marL="285840" indent="-283320">
              <a:lnSpc>
                <a:spcPct val="100000"/>
              </a:lnSpc>
              <a:buClr>
                <a:srgbClr val="000000"/>
              </a:buClr>
              <a:buFont typeface="Wingdings" charset="2"/>
              <a:buChar char=""/>
            </a:pPr>
            <a:endParaRPr lang="en-IN" sz="2200" b="1" strike="noStrike" spc="-1" dirty="0" smtClean="0">
              <a:solidFill>
                <a:srgbClr val="000000"/>
              </a:solidFill>
              <a:latin typeface="Arial"/>
              <a:ea typeface="Arial"/>
            </a:endParaRPr>
          </a:p>
          <a:p>
            <a:pPr marL="459720" lvl="1" algn="just">
              <a:lnSpc>
                <a:spcPct val="80000"/>
              </a:lnSpc>
              <a:spcBef>
                <a:spcPts val="300"/>
              </a:spcBef>
              <a:buClr>
                <a:srgbClr val="000000"/>
              </a:buClr>
            </a:pPr>
            <a:endParaRPr lang="en-IN" sz="2200" b="0" strike="noStrike" spc="-1" dirty="0">
              <a:latin typeface="Arial"/>
            </a:endParaRPr>
          </a:p>
          <a:p>
            <a:pPr marL="284040" indent="-281880" algn="just">
              <a:lnSpc>
                <a:spcPct val="80000"/>
              </a:lnSpc>
              <a:spcBef>
                <a:spcPts val="300"/>
              </a:spcBef>
            </a:pPr>
            <a:endParaRPr lang="en-IN" sz="2200" b="0" strike="noStrike" spc="-1" dirty="0">
              <a:latin typeface="Arial"/>
            </a:endParaRPr>
          </a:p>
        </p:txBody>
      </p:sp>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spc="-1" dirty="0">
                <a:solidFill>
                  <a:schemeClr val="bg1"/>
                </a:solidFill>
                <a:latin typeface="Arial"/>
              </a:rPr>
              <a:t>9</a:t>
            </a:r>
            <a:endParaRPr lang="en-IN" sz="1000" b="0" strike="noStrike" spc="-1" dirty="0">
              <a:solidFill>
                <a:schemeClr val="bg1"/>
              </a:solidFill>
              <a:latin typeface="Arial"/>
            </a:endParaRPr>
          </a:p>
        </p:txBody>
      </p:sp>
      <p:sp>
        <p:nvSpPr>
          <p:cNvPr id="7" name="Content Placeholder 2"/>
          <p:cNvSpPr txBox="1">
            <a:spLocks/>
          </p:cNvSpPr>
          <p:nvPr/>
        </p:nvSpPr>
        <p:spPr>
          <a:xfrm>
            <a:off x="540360" y="944067"/>
            <a:ext cx="8561700" cy="490232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Wingdings" panose="05000000000000000000" pitchFamily="2" charset="2"/>
              <a:buChar char="Ø"/>
            </a:pPr>
            <a:r>
              <a:rPr lang="en-IN" sz="2000" dirty="0" smtClean="0">
                <a:latin typeface="Arial" panose="020B0604020202020204" pitchFamily="34" charset="0"/>
                <a:cs typeface="Arial" panose="020B0604020202020204" pitchFamily="34" charset="0"/>
              </a:rPr>
              <a:t>Account Opening Form has two type of documents </a:t>
            </a:r>
            <a:r>
              <a:rPr lang="en-IN" sz="2400" dirty="0" smtClean="0">
                <a:latin typeface="Arial" panose="020B0604020202020204" pitchFamily="34" charset="0"/>
                <a:cs typeface="Arial" panose="020B0604020202020204" pitchFamily="34" charset="0"/>
              </a:rPr>
              <a:t>:</a:t>
            </a:r>
          </a:p>
          <a:p>
            <a:pPr algn="just">
              <a:buFont typeface="Wingdings" panose="05000000000000000000" pitchFamily="2" charset="2"/>
              <a:buChar char="Ø"/>
            </a:pPr>
            <a:endParaRPr lang="en-IN" sz="2400" dirty="0">
              <a:latin typeface="Arial" panose="020B0604020202020204" pitchFamily="34" charset="0"/>
              <a:cs typeface="Arial" panose="020B0604020202020204" pitchFamily="34" charset="0"/>
            </a:endParaRPr>
          </a:p>
          <a:p>
            <a:pPr algn="just">
              <a:buFont typeface="Wingdings" panose="05000000000000000000" pitchFamily="2" charset="2"/>
              <a:buChar char="Ø"/>
            </a:pPr>
            <a:endParaRPr lang="en-IN" sz="2400" dirty="0" smtClean="0">
              <a:latin typeface="Arial" panose="020B0604020202020204" pitchFamily="34" charset="0"/>
              <a:cs typeface="Arial" panose="020B0604020202020204" pitchFamily="34" charset="0"/>
            </a:endParaRPr>
          </a:p>
          <a:p>
            <a:pPr algn="just">
              <a:buFont typeface="Wingdings" panose="05000000000000000000" pitchFamily="2" charset="2"/>
              <a:buChar char="Ø"/>
            </a:pPr>
            <a:endParaRPr lang="en-IN" sz="2400" dirty="0">
              <a:latin typeface="Arial" panose="020B0604020202020204" pitchFamily="34" charset="0"/>
              <a:cs typeface="Arial" panose="020B0604020202020204" pitchFamily="34" charset="0"/>
            </a:endParaRPr>
          </a:p>
          <a:p>
            <a:pPr algn="just">
              <a:buFont typeface="Wingdings" panose="05000000000000000000" pitchFamily="2" charset="2"/>
              <a:buChar char="Ø"/>
            </a:pPr>
            <a:endParaRPr lang="en-IN" sz="2400" dirty="0" smtClean="0">
              <a:latin typeface="Arial" panose="020B0604020202020204" pitchFamily="34" charset="0"/>
              <a:cs typeface="Arial" panose="020B0604020202020204" pitchFamily="34" charset="0"/>
            </a:endParaRPr>
          </a:p>
          <a:p>
            <a:pPr algn="just">
              <a:buFont typeface="Wingdings" panose="05000000000000000000" pitchFamily="2" charset="2"/>
              <a:buChar char="Ø"/>
            </a:pPr>
            <a:endParaRPr lang="en-IN" sz="2400" dirty="0">
              <a:latin typeface="Arial" panose="020B0604020202020204" pitchFamily="34" charset="0"/>
              <a:cs typeface="Arial" panose="020B0604020202020204" pitchFamily="34" charset="0"/>
            </a:endParaRPr>
          </a:p>
          <a:p>
            <a:pPr algn="just">
              <a:buFont typeface="Wingdings" panose="05000000000000000000" pitchFamily="2" charset="2"/>
              <a:buChar char="Ø"/>
            </a:pPr>
            <a:endParaRPr lang="en-IN" sz="2400" dirty="0" smtClean="0">
              <a:latin typeface="Arial" panose="020B0604020202020204" pitchFamily="34" charset="0"/>
              <a:cs typeface="Arial" panose="020B0604020202020204" pitchFamily="34" charset="0"/>
            </a:endParaRPr>
          </a:p>
          <a:p>
            <a:pPr algn="just">
              <a:buFont typeface="Wingdings" panose="05000000000000000000" pitchFamily="2" charset="2"/>
              <a:buChar char="Ø"/>
            </a:pPr>
            <a:endParaRPr lang="en-IN" sz="2400" dirty="0">
              <a:latin typeface="Arial" panose="020B0604020202020204" pitchFamily="34" charset="0"/>
              <a:cs typeface="Arial" panose="020B0604020202020204" pitchFamily="34" charset="0"/>
            </a:endParaRPr>
          </a:p>
          <a:p>
            <a:pPr algn="just">
              <a:buFont typeface="Wingdings" panose="05000000000000000000" pitchFamily="2" charset="2"/>
              <a:buChar char="Ø"/>
            </a:pPr>
            <a:endParaRPr lang="en-IN" sz="2400" dirty="0" smtClean="0">
              <a:latin typeface="Arial" panose="020B0604020202020204" pitchFamily="34" charset="0"/>
              <a:cs typeface="Arial" panose="020B0604020202020204" pitchFamily="34" charset="0"/>
            </a:endParaRPr>
          </a:p>
          <a:p>
            <a:pPr marL="0" indent="0" algn="just">
              <a:buNone/>
            </a:pPr>
            <a:endParaRPr lang="en-IN" sz="2400" dirty="0" smtClean="0">
              <a:latin typeface="Arial" panose="020B0604020202020204" pitchFamily="34" charset="0"/>
              <a:cs typeface="Arial" panose="020B0604020202020204" pitchFamily="34" charset="0"/>
            </a:endParaRPr>
          </a:p>
          <a:p>
            <a:pPr marL="0" indent="0" algn="just">
              <a:buNone/>
            </a:pPr>
            <a:endParaRPr lang="en-IN" sz="2400" dirty="0" smtClean="0">
              <a:latin typeface="Arial" panose="020B0604020202020204" pitchFamily="34" charset="0"/>
              <a:cs typeface="Arial" panose="020B0604020202020204" pitchFamily="34" charset="0"/>
            </a:endParaRPr>
          </a:p>
          <a:p>
            <a:pPr marL="0" indent="0" algn="just">
              <a:buNone/>
            </a:pPr>
            <a:r>
              <a:rPr lang="en-IN" sz="2400" dirty="0" smtClean="0">
                <a:latin typeface="Arial" panose="020B0604020202020204" pitchFamily="34" charset="0"/>
                <a:cs typeface="Arial" panose="020B0604020202020204" pitchFamily="34" charset="0"/>
              </a:rPr>
              <a:t>**</a:t>
            </a:r>
            <a:r>
              <a:rPr lang="en-US" sz="1800" dirty="0" smtClean="0"/>
              <a:t>(</a:t>
            </a:r>
            <a:r>
              <a:rPr lang="en-US" sz="1800" dirty="0"/>
              <a:t>to be submitted only if investor is availing of additional services</a:t>
            </a:r>
            <a:r>
              <a:rPr lang="en-US" sz="1800" dirty="0" smtClean="0"/>
              <a:t>)</a:t>
            </a:r>
          </a:p>
          <a:p>
            <a:pPr marL="0" indent="0" algn="just">
              <a:buNone/>
            </a:pPr>
            <a:endParaRPr lang="en-IN" sz="2400" dirty="0" smtClean="0">
              <a:latin typeface="Arial" panose="020B0604020202020204" pitchFamily="34" charset="0"/>
              <a:cs typeface="Arial" panose="020B0604020202020204" pitchFamily="34" charset="0"/>
            </a:endParaRPr>
          </a:p>
          <a:p>
            <a:pPr marL="365760" lvl="1" indent="0" algn="just">
              <a:buFont typeface="Arial" panose="020B0604020202020204" pitchFamily="34" charset="0"/>
              <a:buNone/>
            </a:pPr>
            <a:endParaRPr lang="en-IN" b="1" u="sng" dirty="0" smtClean="0">
              <a:latin typeface="Arial" panose="020B0604020202020204" pitchFamily="34" charset="0"/>
              <a:cs typeface="Arial" panose="020B0604020202020204" pitchFamily="34" charset="0"/>
            </a:endParaRPr>
          </a:p>
          <a:p>
            <a:pPr marL="365760" lvl="1" indent="0" algn="just">
              <a:buFont typeface="Arial" panose="020B0604020202020204" pitchFamily="34" charset="0"/>
              <a:buNone/>
            </a:pPr>
            <a:endParaRPr lang="en-IN" b="1" u="sng" dirty="0">
              <a:latin typeface="Arial" panose="020B0604020202020204" pitchFamily="34" charset="0"/>
              <a:cs typeface="Arial" panose="020B0604020202020204" pitchFamily="34" charset="0"/>
            </a:endParaRPr>
          </a:p>
          <a:p>
            <a:pPr marL="365760" lvl="1" indent="0" algn="just">
              <a:buFont typeface="Arial" panose="020B0604020202020204" pitchFamily="34" charset="0"/>
              <a:buNone/>
            </a:pPr>
            <a:endParaRPr lang="en-IN" b="1" u="sng" dirty="0" smtClean="0">
              <a:latin typeface="Arial" panose="020B0604020202020204" pitchFamily="34" charset="0"/>
              <a:cs typeface="Arial" panose="020B0604020202020204" pitchFamily="34" charset="0"/>
            </a:endParaRPr>
          </a:p>
          <a:p>
            <a:pPr marL="365760" lvl="1" indent="0" algn="just">
              <a:buFont typeface="Arial" panose="020B0604020202020204" pitchFamily="34" charset="0"/>
              <a:buNone/>
            </a:pPr>
            <a:endParaRPr lang="en-IN" b="1" u="sng" dirty="0">
              <a:latin typeface="Arial" panose="020B0604020202020204" pitchFamily="34" charset="0"/>
              <a:cs typeface="Arial" panose="020B0604020202020204" pitchFamily="34" charset="0"/>
            </a:endParaRPr>
          </a:p>
          <a:p>
            <a:pPr marL="365760" lvl="1" indent="0" algn="just">
              <a:buFont typeface="Arial" panose="020B0604020202020204" pitchFamily="34" charset="0"/>
              <a:buNone/>
            </a:pPr>
            <a:endParaRPr lang="en-IN" b="1" u="sng" dirty="0" smtClean="0">
              <a:latin typeface="Arial" panose="020B0604020202020204" pitchFamily="34" charset="0"/>
              <a:cs typeface="Arial" panose="020B0604020202020204" pitchFamily="34" charset="0"/>
            </a:endParaRPr>
          </a:p>
          <a:p>
            <a:pPr marL="365760" lvl="1" indent="0" algn="just">
              <a:buFont typeface="Arial" panose="020B0604020202020204" pitchFamily="34" charset="0"/>
              <a:buNone/>
            </a:pPr>
            <a:endParaRPr lang="en-IN" b="1" u="sng" dirty="0">
              <a:latin typeface="Arial" panose="020B0604020202020204" pitchFamily="34" charset="0"/>
              <a:cs typeface="Arial" panose="020B0604020202020204" pitchFamily="34" charset="0"/>
            </a:endParaRPr>
          </a:p>
          <a:p>
            <a:pPr marL="365760" lvl="1" indent="0" algn="just">
              <a:buFont typeface="Arial" panose="020B0604020202020204" pitchFamily="34" charset="0"/>
              <a:buNone/>
            </a:pPr>
            <a:endParaRPr lang="en-IN" dirty="0" smtClean="0">
              <a:latin typeface="Arial" panose="020B0604020202020204" pitchFamily="34" charset="0"/>
              <a:cs typeface="Arial" panose="020B0604020202020204" pitchFamily="34" charset="0"/>
            </a:endParaRPr>
          </a:p>
          <a:p>
            <a:pPr marL="365760" lvl="1" indent="0" algn="just">
              <a:buFont typeface="Arial" panose="020B0604020202020204" pitchFamily="34" charset="0"/>
              <a:buNone/>
            </a:pPr>
            <a:endParaRPr lang="en-IN" dirty="0" smtClean="0">
              <a:latin typeface="Arial" panose="020B0604020202020204" pitchFamily="34" charset="0"/>
              <a:cs typeface="Arial" panose="020B0604020202020204" pitchFamily="34" charset="0"/>
            </a:endParaRPr>
          </a:p>
          <a:p>
            <a:endParaRPr lang="en-IN" sz="2400" dirty="0">
              <a:latin typeface="Arial" panose="020B0604020202020204" pitchFamily="34" charset="0"/>
              <a:cs typeface="Arial" panose="020B0604020202020204" pitchFamily="34" charset="0"/>
            </a:endParaRPr>
          </a:p>
        </p:txBody>
      </p:sp>
      <p:sp>
        <p:nvSpPr>
          <p:cNvPr id="3" name="TextBox 2"/>
          <p:cNvSpPr txBox="1"/>
          <p:nvPr/>
        </p:nvSpPr>
        <p:spPr>
          <a:xfrm>
            <a:off x="540360" y="1515291"/>
            <a:ext cx="4279834" cy="4247317"/>
          </a:xfrm>
          <a:prstGeom prst="rect">
            <a:avLst/>
          </a:prstGeom>
          <a:noFill/>
          <a:ln>
            <a:solidFill>
              <a:schemeClr val="tx1"/>
            </a:solidFill>
          </a:ln>
        </p:spPr>
        <p:txBody>
          <a:bodyPr wrap="square" rtlCol="0">
            <a:spAutoFit/>
          </a:bodyPr>
          <a:lstStyle/>
          <a:p>
            <a:pPr algn="ctr"/>
            <a:r>
              <a:rPr lang="en-US" b="1" u="sng" dirty="0" smtClean="0"/>
              <a:t>MANDATORY DOCUMENTS</a:t>
            </a:r>
          </a:p>
          <a:p>
            <a:pPr algn="ctr"/>
            <a:endParaRPr lang="en-US" b="1" dirty="0"/>
          </a:p>
          <a:p>
            <a:pPr marL="285750" indent="-285750" algn="just">
              <a:buFont typeface="Wingdings" panose="05000000000000000000" pitchFamily="2" charset="2"/>
              <a:buChar char="Ø"/>
            </a:pPr>
            <a:r>
              <a:rPr lang="en-US" dirty="0" smtClean="0"/>
              <a:t>Rights &amp; Obligations of Stock Broker and Investor.</a:t>
            </a:r>
          </a:p>
          <a:p>
            <a:pPr marL="285750" indent="-285750" algn="just">
              <a:buFont typeface="Wingdings" panose="05000000000000000000" pitchFamily="2" charset="2"/>
              <a:buChar char="Ø"/>
            </a:pPr>
            <a:endParaRPr lang="en-US" dirty="0" smtClean="0"/>
          </a:p>
          <a:p>
            <a:pPr marL="285750" indent="-285750" algn="just">
              <a:buFont typeface="Wingdings" panose="05000000000000000000" pitchFamily="2" charset="2"/>
              <a:buChar char="Ø"/>
            </a:pPr>
            <a:r>
              <a:rPr lang="en-US" dirty="0" smtClean="0"/>
              <a:t>Uniform Risk Disclosure Documents.</a:t>
            </a:r>
          </a:p>
          <a:p>
            <a:pPr marL="285750" indent="-285750" algn="just">
              <a:buFont typeface="Wingdings" panose="05000000000000000000" pitchFamily="2" charset="2"/>
              <a:buChar char="Ø"/>
            </a:pPr>
            <a:endParaRPr lang="en-US" dirty="0" smtClean="0"/>
          </a:p>
          <a:p>
            <a:pPr marL="285750" indent="-285750" algn="just">
              <a:buFont typeface="Wingdings" panose="05000000000000000000" pitchFamily="2" charset="2"/>
              <a:buChar char="Ø"/>
            </a:pPr>
            <a:r>
              <a:rPr lang="en-US" dirty="0" smtClean="0"/>
              <a:t>Do’s and Don’ts for trading on Exchanges.</a:t>
            </a:r>
          </a:p>
          <a:p>
            <a:pPr marL="285750" indent="-285750" algn="just">
              <a:buFont typeface="Wingdings" panose="05000000000000000000" pitchFamily="2" charset="2"/>
              <a:buChar char="Ø"/>
            </a:pPr>
            <a:endParaRPr lang="en-US" dirty="0" smtClean="0"/>
          </a:p>
          <a:p>
            <a:pPr marL="285750" indent="-285750" algn="just">
              <a:buFont typeface="Wingdings" panose="05000000000000000000" pitchFamily="2" charset="2"/>
              <a:buChar char="Ø"/>
            </a:pPr>
            <a:r>
              <a:rPr lang="en-US" dirty="0" smtClean="0"/>
              <a:t>Policies and Procedures of Stock Broker.</a:t>
            </a:r>
          </a:p>
          <a:p>
            <a:pPr marL="285750" indent="-285750" algn="just">
              <a:buFont typeface="Wingdings" panose="05000000000000000000" pitchFamily="2" charset="2"/>
              <a:buChar char="Ø"/>
            </a:pPr>
            <a:endParaRPr lang="en-US" dirty="0" smtClean="0"/>
          </a:p>
          <a:p>
            <a:pPr marL="285750" indent="-285750" algn="just">
              <a:buFont typeface="Wingdings" panose="05000000000000000000" pitchFamily="2" charset="2"/>
              <a:buChar char="Ø"/>
            </a:pPr>
            <a:r>
              <a:rPr lang="en-US" dirty="0" smtClean="0"/>
              <a:t>Tariff Sheet.</a:t>
            </a:r>
          </a:p>
          <a:p>
            <a:pPr marL="285750" indent="-285750" algn="just">
              <a:buFont typeface="Wingdings" panose="05000000000000000000" pitchFamily="2" charset="2"/>
              <a:buChar char="Ø"/>
            </a:pPr>
            <a:endParaRPr lang="en-US" b="1" dirty="0"/>
          </a:p>
        </p:txBody>
      </p:sp>
      <p:sp>
        <p:nvSpPr>
          <p:cNvPr id="5" name="TextBox 4"/>
          <p:cNvSpPr txBox="1"/>
          <p:nvPr/>
        </p:nvSpPr>
        <p:spPr>
          <a:xfrm>
            <a:off x="5225144" y="1515291"/>
            <a:ext cx="4185616" cy="4247317"/>
          </a:xfrm>
          <a:prstGeom prst="rect">
            <a:avLst/>
          </a:prstGeom>
          <a:noFill/>
          <a:ln>
            <a:solidFill>
              <a:schemeClr val="tx1"/>
            </a:solidFill>
          </a:ln>
        </p:spPr>
        <p:txBody>
          <a:bodyPr wrap="square" rtlCol="0">
            <a:spAutoFit/>
          </a:bodyPr>
          <a:lstStyle/>
          <a:p>
            <a:pPr algn="ctr"/>
            <a:r>
              <a:rPr lang="en-US" b="1" u="sng" dirty="0" smtClean="0"/>
              <a:t>VOLUNTARY DOCUMENTS**</a:t>
            </a:r>
          </a:p>
          <a:p>
            <a:pPr algn="ctr"/>
            <a:endParaRPr lang="en-US" b="1" dirty="0"/>
          </a:p>
          <a:p>
            <a:pPr marL="285750" indent="-285750" algn="just">
              <a:buFont typeface="Wingdings" panose="05000000000000000000" pitchFamily="2" charset="2"/>
              <a:buChar char="Ø"/>
            </a:pPr>
            <a:r>
              <a:rPr lang="en-US" dirty="0" smtClean="0"/>
              <a:t>Running Account Authorization.</a:t>
            </a:r>
          </a:p>
          <a:p>
            <a:pPr marL="285750" indent="-285750" algn="just">
              <a:buFont typeface="Wingdings" panose="05000000000000000000" pitchFamily="2" charset="2"/>
              <a:buChar char="Ø"/>
            </a:pPr>
            <a:endParaRPr lang="en-US" dirty="0"/>
          </a:p>
          <a:p>
            <a:pPr marL="285750" indent="-285750" algn="just">
              <a:buFont typeface="Wingdings" panose="05000000000000000000" pitchFamily="2" charset="2"/>
              <a:buChar char="Ø"/>
            </a:pPr>
            <a:r>
              <a:rPr lang="en-US" dirty="0" smtClean="0"/>
              <a:t>Power of Attorney (</a:t>
            </a:r>
            <a:r>
              <a:rPr lang="en-US" dirty="0" err="1" smtClean="0"/>
              <a:t>PoA</a:t>
            </a:r>
            <a:r>
              <a:rPr lang="en-US" dirty="0" smtClean="0"/>
              <a:t>).</a:t>
            </a:r>
          </a:p>
          <a:p>
            <a:pPr marL="285750" indent="-285750" algn="just">
              <a:buFont typeface="Wingdings" panose="05000000000000000000" pitchFamily="2" charset="2"/>
              <a:buChar char="Ø"/>
            </a:pPr>
            <a:endParaRPr lang="en-US" dirty="0"/>
          </a:p>
          <a:p>
            <a:pPr marL="285750" indent="-285750" algn="just">
              <a:buFont typeface="Wingdings" panose="05000000000000000000" pitchFamily="2" charset="2"/>
              <a:buChar char="Ø"/>
            </a:pPr>
            <a:r>
              <a:rPr lang="en-US" dirty="0" smtClean="0"/>
              <a:t>Electronic Contract Note (ECN) Declaration.</a:t>
            </a:r>
          </a:p>
          <a:p>
            <a:pPr marL="285750" indent="-285750" algn="just">
              <a:buFont typeface="Wingdings" panose="05000000000000000000" pitchFamily="2" charset="2"/>
              <a:buChar char="Ø"/>
            </a:pPr>
            <a:endParaRPr lang="en-US" dirty="0"/>
          </a:p>
          <a:p>
            <a:pPr marL="285750" indent="-285750" algn="just">
              <a:buFont typeface="Wingdings" panose="05000000000000000000" pitchFamily="2" charset="2"/>
              <a:buChar char="Ø"/>
            </a:pPr>
            <a:r>
              <a:rPr lang="en-US" dirty="0" smtClean="0"/>
              <a:t>Consent for electronic communication and receiving alerts (Email/ SMS).</a:t>
            </a:r>
            <a:endParaRPr lang="en-US" b="1" dirty="0"/>
          </a:p>
          <a:p>
            <a:pPr algn="ctr"/>
            <a:endParaRPr lang="en-US" b="1" dirty="0" smtClean="0"/>
          </a:p>
          <a:p>
            <a:pPr algn="ctr"/>
            <a:endParaRPr lang="en-US" b="1" dirty="0" smtClean="0"/>
          </a:p>
          <a:p>
            <a:pPr algn="ctr"/>
            <a:endParaRPr lang="en-IN" b="1" dirty="0"/>
          </a:p>
        </p:txBody>
      </p:sp>
      <p:pic>
        <p:nvPicPr>
          <p:cNvPr id="9" name="Picture 3"/>
          <p:cNvPicPr/>
          <p:nvPr/>
        </p:nvPicPr>
        <p:blipFill>
          <a:blip r:embed="rId2"/>
          <a:stretch/>
        </p:blipFill>
        <p:spPr>
          <a:xfrm>
            <a:off x="0" y="27180"/>
            <a:ext cx="1029600" cy="803880"/>
          </a:xfrm>
          <a:prstGeom prst="rect">
            <a:avLst/>
          </a:prstGeom>
          <a:ln>
            <a:noFill/>
          </a:ln>
        </p:spPr>
      </p:pic>
    </p:spTree>
    <p:extLst>
      <p:ext uri="{BB962C8B-B14F-4D97-AF65-F5344CB8AC3E}">
        <p14:creationId xmlns:p14="http://schemas.microsoft.com/office/powerpoint/2010/main" val="2820618068"/>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A7A7A7"/>
      </a:dk2>
      <a:lt2>
        <a:srgbClr val="535353"/>
      </a:lt2>
      <a:accent1>
        <a:srgbClr val="00CC99"/>
      </a:accent1>
      <a:accent2>
        <a:srgbClr val="3333CC"/>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3.xml.rels>&#65279;<?xml version="1.0" encoding="utf-8"?><Relationships xmlns="http://schemas.openxmlformats.org/package/2006/relationships"><Relationship Type="http://schemas.openxmlformats.org/officeDocument/2006/relationships/customXmlProps" Target="/customXML/itemProps2.xml" Id="R12eb2574" /></Relationships>
</file>

<file path=customXML/item2.xml>
</file>

<file path=customXML/item3.xml><?xml version="1.0" encoding="utf-8"?>
<Klassify>
  <SNO>2</SNO>
  <KDate>2020-12-21 14:15:18</KDate>
  <Classification>SEBI-INTERNAL</Classification>
  <HostName>MUM0111192</HostName>
  <Domain_User>SEBINT/1192</Domain_User>
  <IPAdd>10.88.98.242</IPAdd>
  <FilePath>C:\Users\1192\AppData\Roaming\Klassify\6916\PPT-2 KYC Procedure (Opening of Trading and Demat Account).pptx</FilePath>
  <KID>E4B97AF59085637269649180931804</KID>
</Klassify>
</file>

<file path=customXML/itemProps2.xml><?xml version="1.0" encoding="utf-8"?>
<ds:datastoreItem xmlns:ds="http://schemas.openxmlformats.org/officeDocument/2006/customXml" ds:itemID="{D7543C77-5EBC-46F2-AC21-5D702358D3EF}">
  <ds:schemaRefs/>
</ds:datastoreItem>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Klassify>
  <SNO>1</SNO>
  <KDate>2020-06-05 14:41:58</KDate>
  <Classification>SEBI-INTERNAL</Classification>
  <HostName>MUM0111392A</HostName>
  <Domain_User>SEBINT/1392</Domain_User>
  <IPAdd>10.88.98.23</IPAdd>
  <FilePath>C:\Users\1392\Downloads\PPT for webinar May 30 2020 (1).pptx</FilePath>
  <KID>E4B97AF59085637269649180931804</KID>
  <UniqueName/>
  <Suggested/>
  <Justification/>
</Klassify>
</file>

<file path=customXml/itemProps1.xml><?xml version="1.0" encoding="utf-8"?>
<ds:datastoreItem xmlns:ds="http://schemas.openxmlformats.org/officeDocument/2006/customXml" ds:itemID="{14C044F2-5146-49E2-A5CC-AE0B4F587A77}">
  <ds:schemaRefs/>
</ds:datastoreItem>
</file>

<file path=docProps/app.xml><?xml version="1.0" encoding="utf-8"?>
<Properties xmlns="http://schemas.openxmlformats.org/officeDocument/2006/extended-properties" xmlns:vt="http://schemas.openxmlformats.org/officeDocument/2006/docPropsVTypes">
  <Template/>
  <TotalTime>14151</TotalTime>
  <Words>3683</Words>
  <Application>Microsoft Office PowerPoint</Application>
  <PresentationFormat>A4 Paper (210x297 mm)</PresentationFormat>
  <Paragraphs>579</Paragraphs>
  <Slides>56</Slides>
  <Notes>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56</vt:i4>
      </vt:variant>
    </vt:vector>
  </HeadingPairs>
  <TitlesOfParts>
    <vt:vector size="63" baseType="lpstr">
      <vt:lpstr>Arial</vt:lpstr>
      <vt:lpstr>Calibri</vt:lpstr>
      <vt:lpstr>DejaVu Sans</vt:lpstr>
      <vt:lpstr>Symbol</vt:lpstr>
      <vt:lpstr>Wingdings</vt:lpstr>
      <vt:lpstr>Office Theme</vt:lpstr>
      <vt:lpstr>Office Theme</vt:lpstr>
      <vt:lpstr>PowerPoint Presentation</vt:lpstr>
      <vt:lpstr>PowerPoint Presentation</vt:lpstr>
      <vt:lpstr>Pre-requisites for buying/ selling shares   in Securities market</vt:lpstr>
      <vt:lpstr>Forms to be Filled to open a new  Trading &amp; Demat Account</vt:lpstr>
      <vt:lpstr>PowerPoint Presentation</vt:lpstr>
      <vt:lpstr>PowerPoint Presentation</vt:lpstr>
      <vt:lpstr>PowerPoint Presentation</vt:lpstr>
      <vt:lpstr>PowerPoint Presentation</vt:lpstr>
      <vt:lpstr>PowerPoint Presentation</vt:lpstr>
      <vt:lpstr>PowerPoint Presentation</vt:lpstr>
      <vt:lpstr>KYC : Identity Details</vt:lpstr>
      <vt:lpstr>KYC : Address Details</vt:lpstr>
      <vt:lpstr>KYC : Declaration of Details</vt:lpstr>
      <vt:lpstr>Sample AOF -  Trading and Demat A/C Details</vt:lpstr>
      <vt:lpstr>Sample AOF -  Selection of Market Segments</vt:lpstr>
      <vt:lpstr>Sample AOF -  Authorized person/Standing Instructions/Alerts</vt:lpstr>
      <vt:lpstr>Sample AOF -  Past Actions &amp; Introducer Details</vt:lpstr>
      <vt:lpstr>Sample AOF -  Declaration by investor</vt:lpstr>
      <vt:lpstr>Sample AOF -  Nomination</vt:lpstr>
      <vt:lpstr>Sample AOF -  OI (F&amp;O) / Running Account Declarations</vt:lpstr>
      <vt:lpstr>Sample AOF -  Consent for Electronic Contract Note (ECN)</vt:lpstr>
      <vt:lpstr>Sample AOF -  Power of Attorney (PoA)</vt:lpstr>
      <vt:lpstr>Sample AOF -  Power of Attorney</vt:lpstr>
      <vt:lpstr>Sample AOF - Brokerage Plans for Trading Account</vt:lpstr>
      <vt:lpstr>Sample AOF - Select Brokerage Plans</vt:lpstr>
      <vt:lpstr>Sample AOF - Charges for Demat Account</vt:lpstr>
      <vt:lpstr>Sample AOF - Demat Account Plans</vt:lpstr>
      <vt:lpstr>PowerPoint Presentation</vt:lpstr>
      <vt:lpstr>SARAL Account</vt:lpstr>
      <vt:lpstr>In-Person Verification (IPV)</vt:lpstr>
      <vt:lpstr>PowerPoint Presentation</vt:lpstr>
      <vt:lpstr>e-KYC Process - Outline</vt:lpstr>
      <vt:lpstr>Benefits of e-KYC</vt:lpstr>
      <vt:lpstr>e-KYC Process</vt:lpstr>
      <vt:lpstr>e-KYC Process (Basic Details)</vt:lpstr>
      <vt:lpstr>e-KYC Process (Link to documents via Aadhaar / Digi Locker)</vt:lpstr>
      <vt:lpstr>e-KYC Process (Basic Information &amp; Email ID verification)</vt:lpstr>
      <vt:lpstr>e-KYC Process (Upload Photo and Signature)</vt:lpstr>
      <vt:lpstr>e-KYC Process (Basic Information &amp; Email ID verification)</vt:lpstr>
      <vt:lpstr>e-KYC Process (Bank Account Details)</vt:lpstr>
      <vt:lpstr>e-KYC Process {Video In Person verification (IPV)}</vt:lpstr>
      <vt:lpstr>e-KYC Process {Video In Person verification (IPV)}</vt:lpstr>
      <vt:lpstr>e-KYC Process (E-Sign)</vt:lpstr>
      <vt:lpstr>e-KYC Process (Uploading Documents via DigiLocker)</vt:lpstr>
      <vt:lpstr>e-KYC Process (Post Completion of Application)</vt:lpstr>
      <vt:lpstr>Brokerage Plan</vt:lpstr>
      <vt:lpstr>Demat Account Opening</vt:lpstr>
      <vt:lpstr>Contents of Welcome Kit for New Trading and Demat Account</vt:lpstr>
      <vt:lpstr>Contents of Welcome Kit for New Trading and Demat Account</vt:lpstr>
      <vt:lpstr>Good Practices of a prudent investor</vt:lpstr>
      <vt:lpstr>Good Practices of a prudent investor</vt:lpstr>
      <vt:lpstr>Good Practices of a prudent investor</vt:lpstr>
      <vt:lpstr>Points to remember for new investors</vt:lpstr>
      <vt:lpstr>Communications sent to  Investor from Exchange </vt:lpstr>
      <vt:lpstr>Rights of a New Investor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DELL</dc:creator>
  <dc:description/>
  <cp:lastModifiedBy>RASHMI SHARMA</cp:lastModifiedBy>
  <cp:revision>207</cp:revision>
  <cp:lastPrinted>2020-11-19T04:19:20Z</cp:lastPrinted>
  <dcterms:modified xsi:type="dcterms:W3CDTF">2020-12-04T10:04:58Z</dcterms:modified>
  <dc:language>en-IN</dc:language>
</cp:coreProperties>
</file>

<file path=docProps/custom.xml><?xml version="1.0" encoding="utf-8"?>
<op:Properties xmlns:vt="http://schemas.openxmlformats.org/officeDocument/2006/docPropsVTypes" xmlns:op="http://schemas.openxmlformats.org/officeDocument/2006/custom-properties">
  <op:property fmtid="{D5CDD505-2E9C-101B-9397-08002B2CF9AE}" pid="2" name="AppVersion">
    <vt:lpwstr>16.0000</vt:lpwstr>
  </op:property>
  <op:property fmtid="{D5CDD505-2E9C-101B-9397-08002B2CF9AE}" pid="3" name="HiddenSlides">
    <vt:i4>0</vt:i4>
  </op:property>
  <op:property fmtid="{D5CDD505-2E9C-101B-9397-08002B2CF9AE}" pid="4" name="HyperlinksChanged">
    <vt:bool>false</vt:bool>
  </op:property>
  <op:property fmtid="{D5CDD505-2E9C-101B-9397-08002B2CF9AE}" pid="5" name="LinksUpToDate">
    <vt:bool>false</vt:bool>
  </op:property>
  <op:property fmtid="{D5CDD505-2E9C-101B-9397-08002B2CF9AE}" pid="6" name="MMClips">
    <vt:i4>0</vt:i4>
  </op:property>
  <op:property fmtid="{D5CDD505-2E9C-101B-9397-08002B2CF9AE}" pid="7" name="Notes">
    <vt:i4>0</vt:i4>
  </op:property>
  <op:property fmtid="{D5CDD505-2E9C-101B-9397-08002B2CF9AE}" pid="8" name="PresentationFormat">
    <vt:lpwstr>A4 Paper (210x297 mm)</vt:lpwstr>
  </op:property>
  <op:property fmtid="{D5CDD505-2E9C-101B-9397-08002B2CF9AE}" pid="9" name="ScaleCrop">
    <vt:bool>false</vt:bool>
  </op:property>
  <op:property fmtid="{D5CDD505-2E9C-101B-9397-08002B2CF9AE}" pid="10" name="ShareDoc">
    <vt:bool>false</vt:bool>
  </op:property>
  <op:property fmtid="{D5CDD505-2E9C-101B-9397-08002B2CF9AE}" pid="11" name="Slides">
    <vt:i4>18</vt:i4>
  </op:property>
  <op:property fmtid="{D5CDD505-2E9C-101B-9397-08002B2CF9AE}" pid="12" name="Rules">
    <vt:lpwstr/>
  </op:property>
  <op:property fmtid="{D5CDD505-2E9C-101B-9397-08002B2CF9AE}" pid="13" name="Classification">
    <vt:lpwstr>SEBI-INTERNAL</vt:lpwstr>
  </op:property>
  <op:property fmtid="{D5CDD505-2E9C-101B-9397-08002B2CF9AE}" pid="14" name="KID">
    <vt:lpwstr>E4B97AF59085637269649180931804</vt:lpwstr>
  </op:property>
</op:Properties>
</file>